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1679-A1B2-493C-81FB-FB094AD7BBB6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FB16-F967-4D05-9345-435024D77AF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5093-6007-4C94-BB17-B8BF4E282EDD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EDF18-0F0E-40B4-8E6D-B64B6DB068B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A234-AF71-4A49-9E5B-ADCC81DAD077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BC57A-4478-4CC6-A186-F8F9BD053F9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A6AB-5466-4C82-BF5F-D21910E15D7E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29CF-C4D3-4E7B-BFE6-A8273CC7086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9F05-C373-4A8A-886E-4AE8B1F2EDB9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8CD4-D877-42C0-96D2-567B9AA4522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7E801-2C40-4B1C-AFCB-F3558BA040F4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584A-028A-4BE9-85C3-40D5F993A07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6CFB-30AB-4416-B26F-07BE45CD8798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4407-18B5-4C3B-B1F0-F2D08608A257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D8F18-8977-4D03-8AC5-980675832D4D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DAEAD-4CF0-40FF-B1D2-A01627917F7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7A748-D82C-4AE0-8AC2-E6DE9B6A9BB7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EA5BA-B40A-40A0-99C8-D0950A49F3F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99EB-B16F-4FD9-9294-7AAB532539D4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9BD0D-A7D8-4BB0-9DB4-D26C9116FE7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65A5-4AF3-42BB-AAC9-E03FD8EE3A31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0AC7-A6FE-4EA9-B6E6-D5E6971C396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ca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312C04-F627-4244-91DD-798C45BCD613}" type="datetimeFigureOut">
              <a:rPr lang="ca-ES"/>
              <a:pPr>
                <a:defRPr/>
              </a:pPr>
              <a:t>15/09/2018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C088A0-EC6E-40EA-889F-DF22E3FACEF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1"/>
          <p:cNvSpPr>
            <a:spLocks noGrp="1"/>
          </p:cNvSpPr>
          <p:nvPr>
            <p:ph type="ctrTitle"/>
          </p:nvPr>
        </p:nvSpPr>
        <p:spPr>
          <a:xfrm>
            <a:off x="0" y="549275"/>
            <a:ext cx="12192000" cy="1376363"/>
          </a:xfrm>
        </p:spPr>
        <p:txBody>
          <a:bodyPr/>
          <a:lstStyle/>
          <a:p>
            <a:pPr eaLnBrk="1" hangingPunct="1"/>
            <a:r>
              <a:rPr lang="ca-ES" sz="4400" b="1" smtClean="0"/>
              <a:t>JORNADA</a:t>
            </a:r>
            <a:r>
              <a:rPr lang="ca-ES" sz="4400" b="1" i="1" smtClean="0"/>
              <a:t/>
            </a:r>
            <a:br>
              <a:rPr lang="ca-ES" sz="4400" b="1" i="1" smtClean="0"/>
            </a:br>
            <a:r>
              <a:rPr lang="ca-ES" sz="4400" b="1" i="1" smtClean="0"/>
              <a:t>Mites i literatura: cultura universal i cultura pròpia en l’ensenyament secundari i d’adults</a:t>
            </a: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339725" y="2036763"/>
            <a:ext cx="11482388" cy="1225550"/>
          </a:xfrm>
        </p:spPr>
        <p:txBody>
          <a:bodyPr/>
          <a:lstStyle/>
          <a:p>
            <a:pPr eaLnBrk="1" hangingPunct="1"/>
            <a:r>
              <a:rPr lang="ca-ES" altLang="ca-ES" sz="2000" smtClean="0"/>
              <a:t>Facultat de Filologia, Traducció i Comunicació, 21 i 22 de setembre de 2018</a:t>
            </a:r>
            <a:endParaRPr lang="ca-ES" sz="2000" smtClean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681038" y="3035300"/>
            <a:ext cx="10480675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endParaRPr lang="ca-ES" altLang="ca-ES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s-ES_tradnl" altLang="ca-ES" sz="2800" b="1">
              <a:solidFill>
                <a:srgbClr val="20386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ca-ES" altLang="ca-ES"/>
              <a:t>               </a:t>
            </a:r>
            <a:r>
              <a:rPr lang="ca-ES" altLang="ca-ES" sz="2400" b="1"/>
              <a:t>El mite fundacional d’Adam i Eva en un conte de Pere Calders</a:t>
            </a:r>
            <a:r>
              <a:rPr lang="es-ES_tradnl" altLang="ca-ES" sz="2400" b="1"/>
              <a:t> </a:t>
            </a:r>
          </a:p>
        </p:txBody>
      </p:sp>
      <p:sp>
        <p:nvSpPr>
          <p:cNvPr id="13316" name="CuadroTexto 6"/>
          <p:cNvSpPr txBox="1">
            <a:spLocks noChangeArrowheads="1"/>
          </p:cNvSpPr>
          <p:nvPr/>
        </p:nvSpPr>
        <p:spPr bwMode="auto">
          <a:xfrm>
            <a:off x="-14288" y="5287963"/>
            <a:ext cx="1219200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a-ES" sz="2400" b="1" i="1">
                <a:latin typeface="Times New Roman" pitchFamily="18" charset="0"/>
                <a:cs typeface="Times New Roman" pitchFamily="18" charset="0"/>
              </a:rPr>
              <a:t>Carme Gregori Soldevila</a:t>
            </a:r>
          </a:p>
          <a:p>
            <a:pPr algn="r"/>
            <a:endParaRPr lang="ca-ES" sz="2000" b="1" i="1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a-ES" sz="2000" b="1">
                <a:latin typeface="Times New Roman" pitchFamily="18" charset="0"/>
                <a:cs typeface="Times New Roman" pitchFamily="18" charset="0"/>
              </a:rPr>
              <a:t>(Universitat de València)</a:t>
            </a:r>
          </a:p>
        </p:txBody>
      </p:sp>
      <p:pic>
        <p:nvPicPr>
          <p:cNvPr id="13317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ctrTitle"/>
          </p:nvPr>
        </p:nvSpPr>
        <p:spPr>
          <a:xfrm>
            <a:off x="1254125" y="0"/>
            <a:ext cx="12192000" cy="1828800"/>
          </a:xfrm>
        </p:spPr>
        <p:txBody>
          <a:bodyPr/>
          <a:lstStyle/>
          <a:p>
            <a:pPr algn="l"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Reescriptures del mite en el període d’entreguerres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36550" y="2101850"/>
            <a:ext cx="11204575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-Eça de Queirós,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i Eva al Paradís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(1897)</a:t>
            </a: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-Mark Twain,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Els diaris d’Adam i Eva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(1904) 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-Charles Oulmont,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et Ève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(1921)  -G.B. Shaw,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Back to Methuselan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(1921)</a:t>
            </a: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-Marguerite Radclyffe Hall,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Adam’s Breed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(1926) –Karel Čapek,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el Creador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(1927)</a:t>
            </a: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-John Erskine,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and Eve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(1927)  -Marc Connelly,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The Green Pastures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(1930)</a:t>
            </a: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-Sacha Guitry,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et Ève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(1933)  -Jules Supervielle,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La première famille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(1936)  </a:t>
            </a: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-Marc Chadourne, Dieu créa d’abord Lilith (1937)</a:t>
            </a:r>
          </a:p>
          <a:p>
            <a:pPr algn="just"/>
            <a:endParaRPr lang="es-ES_tradnl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ctrTitle"/>
          </p:nvPr>
        </p:nvSpPr>
        <p:spPr>
          <a:xfrm>
            <a:off x="0" y="508000"/>
            <a:ext cx="12192000" cy="1044575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En la literatura catalana</a:t>
            </a:r>
            <a:r>
              <a:rPr lang="ca-ES" sz="4800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4800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</a:br>
            <a:endParaRPr lang="ca-ES" sz="4800" smtClean="0">
              <a:solidFill>
                <a:srgbClr val="2E75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06413" y="1660525"/>
            <a:ext cx="112045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 -Joan Oliver, “Adam i Eva” (1923),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Allò que tal vegada s’esdevingué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(1936)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-Joan Alavedra, “Adam i Eva a Barcelona” (1935) -Xavier Benguerel, “Adam” (1934)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-Josep Carner, “La creació d’Eva” (1922)  -Pompeu Creuhet,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Diàlegs d’Adam i Eva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(1932)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-Carles Soldevila,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La creació d’Adam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(1930),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Eva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(1931),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Paradís perdut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(1934)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-Joan Santamaria,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Adam i Eva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(1936) –Tomàs Roig i Llop,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El paradís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perdut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(1936)</a:t>
            </a:r>
          </a:p>
          <a:p>
            <a:pPr algn="just"/>
            <a:endParaRPr lang="es-ES_tradnl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000">
                <a:latin typeface="Times New Roman" pitchFamily="18" charset="0"/>
                <a:cs typeface="Times New Roman" pitchFamily="18" charset="0"/>
              </a:rPr>
              <a:t>-Llorenç Riber, </a:t>
            </a:r>
            <a:r>
              <a:rPr lang="es-ES_tradnl" sz="2000" i="1">
                <a:latin typeface="Times New Roman" pitchFamily="18" charset="0"/>
                <a:cs typeface="Times New Roman" pitchFamily="18" charset="0"/>
              </a:rPr>
              <a:t>Els camins del Paradís perdut</a:t>
            </a:r>
            <a:r>
              <a:rPr lang="es-ES_tradnl" sz="2000">
                <a:latin typeface="Times New Roman" pitchFamily="18" charset="0"/>
                <a:cs typeface="Times New Roman" pitchFamily="18" charset="0"/>
              </a:rPr>
              <a:t> (1920)</a:t>
            </a:r>
            <a:endParaRPr lang="ca-ES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330825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b="1" smtClean="0"/>
              <a:t>Pere Calders, “El primer arlequí” (1936)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838200" y="1968500"/>
            <a:ext cx="10515600" cy="4208463"/>
          </a:xfrm>
        </p:spPr>
        <p:txBody>
          <a:bodyPr/>
          <a:lstStyle/>
          <a:p>
            <a:r>
              <a:rPr lang="es-ES_tradnl" smtClean="0"/>
              <a:t>Recreació lúdica del mite d’Adam i Eva</a:t>
            </a:r>
          </a:p>
          <a:p>
            <a:endParaRPr lang="es-ES_tradnl" smtClean="0"/>
          </a:p>
          <a:p>
            <a:r>
              <a:rPr lang="es-ES_tradnl" smtClean="0"/>
              <a:t>Continuació temàticament infidel: ompli una el·lipsi del Gènesi </a:t>
            </a:r>
          </a:p>
          <a:p>
            <a:pPr>
              <a:buFont typeface="Arial" charset="0"/>
              <a:buNone/>
            </a:pPr>
            <a:r>
              <a:rPr lang="es-ES_tradnl" smtClean="0"/>
              <a:t>   (entre l’expulsió del Paradís i el naixement de Caïm)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938213" y="293688"/>
            <a:ext cx="10515600" cy="1325562"/>
          </a:xfrm>
        </p:spPr>
        <p:txBody>
          <a:bodyPr/>
          <a:lstStyle/>
          <a:p>
            <a:r>
              <a:rPr lang="es-ES_tradnl" sz="2400" b="1" smtClean="0"/>
              <a:t>Universalitat del mite→ referències sintètiques i parcials</a:t>
            </a:r>
            <a:r>
              <a:rPr lang="es-ES_tradnl" sz="2400" smtClean="0"/>
              <a:t>: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_tradnl" smtClean="0"/>
              <a:t>-Primer paràgraf del conte: expulsió del Paradís</a:t>
            </a:r>
          </a:p>
          <a:p>
            <a:pPr>
              <a:buFont typeface="Arial" charset="0"/>
              <a:buNone/>
            </a:pPr>
            <a:r>
              <a:rPr lang="es-ES_tradnl" smtClean="0"/>
              <a:t>  (noms Adam i Eva, expulsió, espasa arcàngel, citació part del càstig)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-Altres al·lusions: la cicatriu de la costella, les fulles de figuera com a vestit, la dedicació a llaurar la terra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b="1" smtClean="0"/>
              <a:t>Paròdia del mite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_tradnl" smtClean="0"/>
              <a:t>-En posa al descobert les incoherències: “Adam ignorava el pa”, Caïm té la pell a rombes de colors.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-Trencament del registre seriós: “l’havien feta grossa”, “ens han ben arreglat, Eva!”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-Ús de la ironia verbal: “Adam tenia més de la meitat de la paciència del món”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b="1" smtClean="0"/>
              <a:t>El primer arlequí/ Gènesi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_tradnl" smtClean="0"/>
              <a:t>-No hi ha canvi d’espai ni de temps de la història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-Sí que hi ha canvi en les accions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-Sí que hi ha canvi de sentit i de valors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b="1" smtClean="0"/>
              <a:t>Canvi de sentit i de valors: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_tradnl" smtClean="0"/>
              <a:t>Calders buida de transcendència el mite: </a:t>
            </a:r>
          </a:p>
          <a:p>
            <a:pPr>
              <a:buFont typeface="Arial" charset="0"/>
              <a:buNone/>
            </a:pPr>
            <a:r>
              <a:rPr lang="es-ES_tradnl" smtClean="0"/>
              <a:t>      -quan Iahvé pronuncia el càstig, Adam pensa en la forma del llenguatge</a:t>
            </a:r>
          </a:p>
          <a:p>
            <a:pPr>
              <a:buFont typeface="Arial" charset="0"/>
              <a:buNone/>
            </a:pPr>
            <a:r>
              <a:rPr lang="es-ES_tradnl" smtClean="0"/>
              <a:t>      -l’heroisme consisteix a menjar caragols</a:t>
            </a:r>
          </a:p>
          <a:p>
            <a:pPr>
              <a:buFont typeface="Arial" charset="0"/>
              <a:buNone/>
            </a:pPr>
            <a:endParaRPr lang="es-ES_tradnl" smtClean="0"/>
          </a:p>
          <a:p>
            <a:pPr>
              <a:buFont typeface="Arial" charset="0"/>
              <a:buNone/>
            </a:pPr>
            <a:r>
              <a:rPr lang="es-ES_tradnl" smtClean="0"/>
              <a:t>Exemples banals del llegat a la descendència:</a:t>
            </a:r>
          </a:p>
          <a:p>
            <a:pPr>
              <a:buFont typeface="Arial" charset="0"/>
              <a:buNone/>
            </a:pPr>
            <a:r>
              <a:rPr lang="es-ES_tradnl" smtClean="0"/>
              <a:t>      -el color roig com a símbol de perill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smtClean="0"/>
              <a:t>Canvi del sistema de valors: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_tradnl" smtClean="0"/>
              <a:t>   </a:t>
            </a:r>
            <a:r>
              <a:rPr lang="es-ES_tradnl" sz="2400" smtClean="0"/>
              <a:t>-el càstig del Gènesi→oportunitat i millora:</a:t>
            </a:r>
          </a:p>
          <a:p>
            <a:pPr>
              <a:buFont typeface="Arial" charset="0"/>
              <a:buNone/>
            </a:pPr>
            <a:r>
              <a:rPr lang="es-ES_tradnl" sz="2400" smtClean="0"/>
              <a:t>     Eva: “Pse! Hauríem acabat per anquilosar-nos. Ara viurem la nostra vida, tindrem ambicions, lluitarem…”</a:t>
            </a:r>
          </a:p>
          <a:p>
            <a:pPr>
              <a:buFont typeface="Arial" charset="0"/>
              <a:buNone/>
            </a:pPr>
            <a:r>
              <a:rPr lang="es-ES_tradnl" sz="2400" smtClean="0"/>
              <a:t>     Adam: “Això és millor que el Paradís, Eva”</a:t>
            </a:r>
          </a:p>
          <a:p>
            <a:pPr>
              <a:buFont typeface="Arial" charset="0"/>
              <a:buNone/>
            </a:pPr>
            <a:endParaRPr lang="es-ES_tradnl" sz="2400" smtClean="0"/>
          </a:p>
          <a:p>
            <a:pPr>
              <a:buFont typeface="Arial" charset="0"/>
              <a:buNone/>
            </a:pPr>
            <a:r>
              <a:rPr lang="es-ES_tradnl" sz="2400" smtClean="0"/>
              <a:t>  -Valoració dels protagonistes: el conte pren partit pels valors i el punt de vista d’Adam i Eva / Desvaloració del sistema de valors i el punt de vista de Iahvé.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1360488" y="696913"/>
            <a:ext cx="98012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a-ES" sz="2800" b="1">
                <a:latin typeface="Times New Roman" pitchFamily="18" charset="0"/>
                <a:cs typeface="Times New Roman" pitchFamily="18" charset="0"/>
              </a:rPr>
              <a:t>Adam i Eva: mite dels orígens</a:t>
            </a:r>
          </a:p>
          <a:p>
            <a:endParaRPr lang="ca-ES" sz="2800">
              <a:latin typeface="Times New Roman" pitchFamily="18" charset="0"/>
              <a:cs typeface="Times New Roman" pitchFamily="18" charset="0"/>
            </a:endParaRPr>
          </a:p>
          <a:p>
            <a:r>
              <a:rPr lang="ca-ES" sz="2800">
                <a:latin typeface="Times New Roman" pitchFamily="18" charset="0"/>
                <a:cs typeface="Times New Roman" pitchFamily="18" charset="0"/>
              </a:rPr>
              <a:t>“Déu va crear l’home a imatge seua, el va crear a imatge de Déu, creà l’home i la dona” (Gn, 1, 21)</a:t>
            </a:r>
          </a:p>
          <a:p>
            <a:endParaRPr lang="ca-ES" sz="2800">
              <a:latin typeface="Times New Roman" pitchFamily="18" charset="0"/>
              <a:cs typeface="Times New Roman" pitchFamily="18" charset="0"/>
            </a:endParaRPr>
          </a:p>
          <a:p>
            <a:r>
              <a:rPr lang="ca-ES" sz="2800">
                <a:latin typeface="Times New Roman" pitchFamily="18" charset="0"/>
                <a:cs typeface="Times New Roman" pitchFamily="18" charset="0"/>
              </a:rPr>
              <a:t>“Llavors el Senyor-Déu va fer caure l’home en un son profund. Quan quedà adormit, prengué una de les seues costelles i omplí amb carn el buit que havia deixat. De la costella que havia pres a l’home, el Senyor-Déu va fer-ne la dona, i la presentà a l’home” (Gn, 2, 21-22)</a:t>
            </a:r>
          </a:p>
        </p:txBody>
      </p:sp>
      <p:pic>
        <p:nvPicPr>
          <p:cNvPr id="14338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ctrTitle"/>
          </p:nvPr>
        </p:nvSpPr>
        <p:spPr>
          <a:xfrm>
            <a:off x="0" y="92075"/>
            <a:ext cx="12192000" cy="1376363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Vida al jardí de l’Edèn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35175" y="2138363"/>
            <a:ext cx="9820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a-ES" sz="2400">
                <a:solidFill>
                  <a:srgbClr val="203864"/>
                </a:solidFill>
                <a:latin typeface="Times New Roman" pitchFamily="18" charset="0"/>
                <a:cs typeface="Times New Roman" pitchFamily="18" charset="0"/>
              </a:rPr>
              <a:t>Prohibició de menjar el fruit de l’arbre del bé i del mal</a:t>
            </a:r>
          </a:p>
          <a:p>
            <a:endParaRPr lang="ca-ES" sz="2400">
              <a:solidFill>
                <a:srgbClr val="20386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a-ES" sz="2400">
                <a:solidFill>
                  <a:srgbClr val="203864"/>
                </a:solidFill>
                <a:latin typeface="Times New Roman" pitchFamily="18" charset="0"/>
                <a:cs typeface="Times New Roman" pitchFamily="18" charset="0"/>
              </a:rPr>
              <a:t>Transgressió de la prohibició</a:t>
            </a:r>
          </a:p>
          <a:p>
            <a:endParaRPr lang="ca-ES" sz="2400">
              <a:solidFill>
                <a:srgbClr val="20386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a-ES" sz="2400">
                <a:solidFill>
                  <a:srgbClr val="203864"/>
                </a:solidFill>
                <a:latin typeface="Times New Roman" pitchFamily="18" charset="0"/>
                <a:cs typeface="Times New Roman" pitchFamily="18" charset="0"/>
              </a:rPr>
              <a:t>Càstig diví</a:t>
            </a:r>
          </a:p>
        </p:txBody>
      </p:sp>
      <p:pic>
        <p:nvPicPr>
          <p:cNvPr id="15363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ctrTitle"/>
          </p:nvPr>
        </p:nvSpPr>
        <p:spPr>
          <a:xfrm>
            <a:off x="0" y="-304800"/>
            <a:ext cx="12192000" cy="1828800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Càstig diví i expulsió del Paradís</a:t>
            </a:r>
            <a:r>
              <a:rPr lang="ca-ES" sz="4800" b="1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4800" b="1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</a:br>
            <a:endParaRPr lang="ca-ES" sz="4800" b="1" smtClean="0">
              <a:solidFill>
                <a:srgbClr val="2E75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93713" y="950913"/>
            <a:ext cx="11204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“Et faré patir les grans fatigues de l’embaràs i donaràs a llum enmig de dolors. Desitjaràs el teu home i ell et voldrà dominar” (Gn, 3, 16)</a:t>
            </a:r>
          </a:p>
          <a:p>
            <a:pPr algn="just"/>
            <a:endParaRPr lang="es-ES_tradnl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“Et guanyaràs el pa amb la suor del teu front fins que tornes a la terra d’on vas ser tret: perquè ets pols, i a la pols tornaràs” (Gn, 3, 19)</a:t>
            </a:r>
          </a:p>
          <a:p>
            <a:pPr algn="just"/>
            <a:endParaRPr lang="es-ES_tradnl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“Llavors el Senyor-Déu va expulsar l’home del jardí de l’Edèn, perquè treballara la terra d’on havia estat tret. Una vegada l’hagué expulsat, va posar a l’orient de l’Edèn els querubins amb la flama de l’espasa fulgurant per a guardar el camí de l’arbre de la vida” (Gn, 3, 23-24)</a:t>
            </a:r>
            <a:endParaRPr lang="ca-E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ctrTitle"/>
          </p:nvPr>
        </p:nvSpPr>
        <p:spPr>
          <a:xfrm>
            <a:off x="0" y="881063"/>
            <a:ext cx="12192000" cy="1828800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El·lipsi entre l’expulsió i el naixement de Caïm</a:t>
            </a:r>
            <a:r>
              <a:rPr lang="ca-ES" sz="4800" b="1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4800" b="1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</a:br>
            <a:endParaRPr lang="ca-ES" sz="4800" b="1" smtClean="0">
              <a:solidFill>
                <a:srgbClr val="2E75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408113" y="3409950"/>
            <a:ext cx="1029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“L’home s’uní a Eva, la seua dona, que va infantar Caïm” (Gn, 4, 1) </a:t>
            </a:r>
            <a:endParaRPr lang="ca-E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ctrTitle"/>
          </p:nvPr>
        </p:nvSpPr>
        <p:spPr>
          <a:xfrm>
            <a:off x="0" y="315913"/>
            <a:ext cx="12192000" cy="1228725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Vigència del mite en el món actual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60538" y="2660650"/>
            <a:ext cx="99377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-Expressions lingüístiques: “ser un adam”, “anar amb el vestit d’Adam”</a:t>
            </a: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-Referències en literatura, arts plàstiques, cinema, publicitat,...</a:t>
            </a: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-Reality “Adán y Eva” en TV</a:t>
            </a:r>
          </a:p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 </a:t>
            </a:r>
            <a:endParaRPr lang="ca-E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568450"/>
          </a:xfrm>
        </p:spPr>
        <p:txBody>
          <a:bodyPr/>
          <a:lstStyle/>
          <a:p>
            <a:pPr eaLnBrk="1" hangingPunct="1"/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Sentit del mite en les reescriptures literàries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93713" y="2139950"/>
            <a:ext cx="112045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-Teologia antiga cristiana i jueva: pecat, condemna, vergonya, culpa</a:t>
            </a:r>
          </a:p>
          <a:p>
            <a:pPr algn="just"/>
            <a:endParaRPr lang="es-ES_tradnl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-Època medieval: es manté el sentit bíblic, com a crida a la penitència i a la purificació</a:t>
            </a:r>
          </a:p>
          <a:p>
            <a:pPr algn="just"/>
            <a:endParaRPr lang="es-ES_tradnl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400">
                <a:latin typeface="Times New Roman" pitchFamily="18" charset="0"/>
                <a:cs typeface="Times New Roman" pitchFamily="18" charset="0"/>
              </a:rPr>
              <a:t>-Segle XVII: </a:t>
            </a:r>
            <a:r>
              <a:rPr lang="es-ES_tradnl" sz="2400" i="1">
                <a:latin typeface="Times New Roman" pitchFamily="18" charset="0"/>
                <a:cs typeface="Times New Roman" pitchFamily="18" charset="0"/>
              </a:rPr>
              <a:t>El paradís perdut</a:t>
            </a:r>
            <a:r>
              <a:rPr lang="es-ES_tradnl" sz="2400">
                <a:latin typeface="Times New Roman" pitchFamily="18" charset="0"/>
                <a:cs typeface="Times New Roman" pitchFamily="18" charset="0"/>
              </a:rPr>
              <a:t> (1667), de John Milton: la redempció s’imposa a la penitència</a:t>
            </a:r>
            <a:endParaRPr lang="ca-E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3" y="5360988"/>
            <a:ext cx="1020762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ctrTitle"/>
          </p:nvPr>
        </p:nvSpPr>
        <p:spPr>
          <a:xfrm>
            <a:off x="0" y="-303213"/>
            <a:ext cx="12192000" cy="1463676"/>
          </a:xfrm>
        </p:spPr>
        <p:txBody>
          <a:bodyPr/>
          <a:lstStyle/>
          <a:p>
            <a:pPr eaLnBrk="1" hangingPunct="1"/>
            <a:r>
              <a:rPr lang="ca-ES" sz="4400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4400" smtClean="0">
                <a:solidFill>
                  <a:srgbClr val="2E75B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a-ES" sz="2400" b="1" smtClean="0">
                <a:latin typeface="Times New Roman" pitchFamily="18" charset="0"/>
                <a:cs typeface="Times New Roman" pitchFamily="18" charset="0"/>
              </a:rPr>
              <a:t>Segle XX</a:t>
            </a:r>
            <a:endParaRPr lang="ca-ES" sz="4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46100" y="1835150"/>
            <a:ext cx="112045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Sentit positiu, imatge favorable:</a:t>
            </a: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-”El pecat original, lluny de corrompre l’home, el va alliberar; va ser l’inici de la història” (Erich Fromm)</a:t>
            </a: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-La desobediència representa prendre partit a favor del coneixement</a:t>
            </a:r>
          </a:p>
          <a:p>
            <a:pPr algn="just"/>
            <a:endParaRPr lang="ca-E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a-ES" sz="2400">
                <a:latin typeface="Times New Roman" pitchFamily="18" charset="0"/>
                <a:cs typeface="Times New Roman" pitchFamily="18" charset="0"/>
              </a:rPr>
              <a:t>-La rebel·lió permet emancipar-se, esdevenir lliure, triar entre el bé i el mal i ser responsable dels seus actes</a:t>
            </a:r>
          </a:p>
        </p:txBody>
      </p:sp>
      <p:pic>
        <p:nvPicPr>
          <p:cNvPr id="20483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445125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ctrTitle"/>
          </p:nvPr>
        </p:nvSpPr>
        <p:spPr>
          <a:xfrm>
            <a:off x="1789113" y="582613"/>
            <a:ext cx="10402887" cy="4572000"/>
          </a:xfrm>
        </p:spPr>
        <p:txBody>
          <a:bodyPr/>
          <a:lstStyle/>
          <a:p>
            <a:pPr algn="l" eaLnBrk="1" hangingPunct="1"/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>Però també conseqüències negatives:</a:t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>-Pèrdua de l’estat de perfecció edènica</a:t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>-Condemna al dolor i als límits de l’existència humana</a:t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>-Nostàlgia del Paradís perdut</a:t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400" smtClean="0">
                <a:latin typeface="Times New Roman" pitchFamily="18" charset="0"/>
                <a:cs typeface="Times New Roman" pitchFamily="18" charset="0"/>
              </a:rPr>
            </a:br>
            <a:endParaRPr lang="ca-E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93713" y="3227388"/>
            <a:ext cx="11204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a-ES" sz="2400">
              <a:solidFill>
                <a:srgbClr val="20386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400">
                <a:solidFill>
                  <a:srgbClr val="203864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ca-ES" sz="2400">
              <a:solidFill>
                <a:srgbClr val="2038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4 Imagen" descr="12575198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5287963"/>
            <a:ext cx="102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852</Words>
  <Application>Microsoft Office PowerPoint</Application>
  <PresentationFormat>Personalizado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Calibri</vt:lpstr>
      <vt:lpstr>Times New Roman</vt:lpstr>
      <vt:lpstr>Tema de Office</vt:lpstr>
      <vt:lpstr>JORNADA Mites i literatura: cultura universal i cultura pròpia en l’ensenyament secundari i d’adults</vt:lpstr>
      <vt:lpstr>Diapositiva 2</vt:lpstr>
      <vt:lpstr>Vida al jardí de l’Edèn</vt:lpstr>
      <vt:lpstr>Càstig diví i expulsió del Paradís </vt:lpstr>
      <vt:lpstr>El·lipsi entre l’expulsió i el naixement de Caïm </vt:lpstr>
      <vt:lpstr>Vigència del mite en el món actual</vt:lpstr>
      <vt:lpstr>Sentit del mite en les reescriptures literàries</vt:lpstr>
      <vt:lpstr> Segle XX</vt:lpstr>
      <vt:lpstr>Però també conseqüències negatives:  -Pèrdua de l’estat de perfecció edènica  -Condemna al dolor i als límits de l’existència humana  -Nostàlgia del Paradís perdut  </vt:lpstr>
      <vt:lpstr>Reescriptures del mite en el període d’entreguerres</vt:lpstr>
      <vt:lpstr>En la literatura catalana </vt:lpstr>
      <vt:lpstr>Pere Calders, “El primer arlequí” (1936)</vt:lpstr>
      <vt:lpstr>Universalitat del mite→ referències sintètiques i parcials:</vt:lpstr>
      <vt:lpstr>Paròdia del mite</vt:lpstr>
      <vt:lpstr>El primer arlequí/ Gènesi</vt:lpstr>
      <vt:lpstr>Canvi de sentit i de valors:</vt:lpstr>
      <vt:lpstr>Canvi del sistema de valors: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Simposi sobre la lectura, el llibre, les biblioteques i l’escola</dc:title>
  <dc:creator>Angel Cano Mateu</dc:creator>
  <cp:lastModifiedBy>WinuE</cp:lastModifiedBy>
  <cp:revision>21</cp:revision>
  <dcterms:created xsi:type="dcterms:W3CDTF">2016-01-07T16:03:51Z</dcterms:created>
  <dcterms:modified xsi:type="dcterms:W3CDTF">2018-09-15T19:31:25Z</dcterms:modified>
</cp:coreProperties>
</file>