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6" r:id="rId2"/>
    <p:sldId id="313" r:id="rId3"/>
    <p:sldId id="2603" r:id="rId4"/>
    <p:sldId id="2610" r:id="rId5"/>
    <p:sldId id="2609" r:id="rId6"/>
    <p:sldId id="2620" r:id="rId7"/>
    <p:sldId id="2617" r:id="rId8"/>
    <p:sldId id="2618" r:id="rId9"/>
    <p:sldId id="2619" r:id="rId10"/>
  </p:sldIdLst>
  <p:sldSz cx="12192000" cy="6858000"/>
  <p:notesSz cx="7099300" cy="10234613"/>
  <p:defaultTextStyle>
    <a:defPPr>
      <a:defRPr lang="es-ES"/>
    </a:defPPr>
    <a:lvl1pPr marL="0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1pPr>
    <a:lvl2pPr marL="586130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2pPr>
    <a:lvl3pPr marL="1172261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3pPr>
    <a:lvl4pPr marL="1758391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4pPr>
    <a:lvl5pPr marL="2344522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5pPr>
    <a:lvl6pPr marL="2930652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6pPr>
    <a:lvl7pPr marL="3516782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7pPr>
    <a:lvl8pPr marL="4102913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8pPr>
    <a:lvl9pPr marL="4689043" algn="l" defTabSz="586130" rtl="0" eaLnBrk="1" latinLnBrk="0" hangingPunct="1">
      <a:defRPr sz="23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2F9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8"/>
    <p:restoredTop sz="99214" autoAdjust="0"/>
  </p:normalViewPr>
  <p:slideViewPr>
    <p:cSldViewPr snapToGrid="0" snapToObjects="1">
      <p:cViewPr varScale="1">
        <p:scale>
          <a:sx n="115" d="100"/>
          <a:sy n="115" d="100"/>
        </p:scale>
        <p:origin x="42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-9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r">
              <a:defRPr sz="1200"/>
            </a:lvl1pPr>
          </a:lstStyle>
          <a:p>
            <a:fld id="{9ECCAE26-FFD6-4C44-AF08-0D7787FD1006}" type="datetimeFigureOut">
              <a:rPr lang="es-ES" smtClean="0"/>
              <a:pPr/>
              <a:t>12/05/2023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6363" cy="513507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3507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088382E3-9338-42FC-A42E-074019388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041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r">
              <a:defRPr sz="1200"/>
            </a:lvl1pPr>
          </a:lstStyle>
          <a:p>
            <a:fld id="{1F526238-E57A-9446-BEC0-791DFD01CE16}" type="datetimeFigureOut">
              <a:rPr lang="es-ES" smtClean="0"/>
              <a:pPr/>
              <a:t>12/05/2023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8" tIns="47389" rIns="94778" bIns="473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78" tIns="47389" rIns="94778" bIns="47389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41F7157F-6967-F24A-8883-19D9251A1B2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64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1pPr>
    <a:lvl2pPr marL="586130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2pPr>
    <a:lvl3pPr marL="1172261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3pPr>
    <a:lvl4pPr marL="1758391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4pPr>
    <a:lvl5pPr marL="2344522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5pPr>
    <a:lvl6pPr marL="2930652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6pPr>
    <a:lvl7pPr marL="3516782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7pPr>
    <a:lvl8pPr marL="4102913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8pPr>
    <a:lvl9pPr marL="4689043" algn="l" defTabSz="586130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79E3C-7468-B442-BC4A-7D7EC10E69A4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2716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79E3C-7468-B442-BC4A-7D7EC10E69A4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174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79E3C-7468-B442-BC4A-7D7EC10E69A4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51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7157F-6967-F24A-8883-19D9251A1B20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448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2BD2D-A4D9-4C49-AF58-D1A1FEB4E4CF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6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D113-427C-43D5-883A-22F7A25B0491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002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48768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48768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E667-CFCE-4BF4-85AE-758C8AF16990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97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1BDA-18C4-4A16-BC31-58E5C5766874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711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1557-3AC6-4C21-AB7B-6C3629E9A2F7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14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333500"/>
            <a:ext cx="5384800" cy="377190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333500"/>
            <a:ext cx="5384800" cy="377190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7EA-6E5F-4A44-87E1-842668150CB1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341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EB3F-2889-46C1-8FC6-D49B90506667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42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6C02-00DD-47BA-83C5-4AE8073E1F3F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070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E14E-A6CC-4330-8408-95EB16C63A2B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89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4820-ECD8-49F3-B5BC-1C810E07FDCC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84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8443-56F3-412B-B76D-4577F67CBA29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27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E5FE6-C589-4875-B734-BE718D9D6B35}" type="datetime1">
              <a:rPr lang="es-ES" smtClean="0"/>
              <a:pPr/>
              <a:t>12/05/2023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E72C-499B-A842-BA05-5D6444ABF7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687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4864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.oup.com/eurheartj/article/42/34/3227/63587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Grp="1" noChangeArrowheads="1"/>
          </p:cNvSpPr>
          <p:nvPr>
            <p:ph type="title"/>
          </p:nvPr>
        </p:nvSpPr>
        <p:spPr>
          <a:xfrm>
            <a:off x="360218" y="1002633"/>
            <a:ext cx="11333017" cy="2205788"/>
          </a:xfrm>
          <a:solidFill>
            <a:srgbClr val="F2F2F2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55600" dist="50800" dir="1800003" algn="ctr" rotWithShape="0">
              <a:schemeClr val="bg2">
                <a:alpha val="74998"/>
              </a:schemeClr>
            </a:outerShdw>
          </a:effectLst>
        </p:spPr>
        <p:txBody>
          <a:bodyPr vert="horz" lIns="29850" tIns="29850" rIns="29850" bIns="29850" rtlCol="0" anchor="ctr">
            <a:noAutofit/>
          </a:bodyPr>
          <a:lstStyle/>
          <a:p>
            <a:r>
              <a:rPr lang="ca-ES" sz="60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/>
                <a:ea typeface="ＭＳ Ｐゴシック" charset="0"/>
                <a:cs typeface="Cambria"/>
                <a:sym typeface="Gill Sans Ultra Bold" charset="0"/>
              </a:rPr>
              <a:t>Valors lipídics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546554" y="102945"/>
            <a:ext cx="4760834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9850" tIns="29850" rIns="29850" bIns="29850"/>
          <a:lstStyle/>
          <a:p>
            <a:pPr>
              <a:spcBef>
                <a:spcPts val="780"/>
              </a:spcBef>
            </a:pPr>
            <a:r>
              <a:rPr lang="ca-ES" sz="1800" b="1" i="1" dirty="0" err="1">
                <a:latin typeface="Cambria" charset="0"/>
                <a:ea typeface="ＭＳ Ｐゴシック" charset="0"/>
                <a:cs typeface="ＭＳ Ｐゴシック" charset="0"/>
                <a:sym typeface="Tahoma" charset="0"/>
              </a:rPr>
              <a:t>EiN</a:t>
            </a:r>
            <a:r>
              <a:rPr lang="ca-ES" sz="1800" b="1" i="1" dirty="0">
                <a:latin typeface="Cambria" charset="0"/>
                <a:ea typeface="ＭＳ Ｐゴシック" charset="0"/>
                <a:cs typeface="ＭＳ Ｐゴシック" charset="0"/>
                <a:sym typeface="Tahoma" charset="0"/>
              </a:rPr>
              <a:t> II (Metabolisme i </a:t>
            </a:r>
            <a:r>
              <a:rPr lang="ca-ES" sz="1800" b="1" i="1">
                <a:latin typeface="Cambria" charset="0"/>
                <a:ea typeface="ＭＳ Ｐゴシック" charset="0"/>
                <a:cs typeface="ＭＳ Ｐゴシック" charset="0"/>
                <a:sym typeface="Tahoma" charset="0"/>
              </a:rPr>
              <a:t>Dietètica</a:t>
            </a:r>
            <a:r>
              <a:rPr lang="ca-ES" sz="1800" b="1" i="1" smtClean="0">
                <a:latin typeface="Cambria" charset="0"/>
                <a:ea typeface="ＭＳ Ｐゴシック" charset="0"/>
                <a:cs typeface="ＭＳ Ｐゴシック" charset="0"/>
                <a:sym typeface="Tahoma" charset="0"/>
              </a:rPr>
              <a:t>). Tema </a:t>
            </a:r>
            <a:r>
              <a:rPr lang="ca-ES" sz="1800" b="1" i="1" dirty="0">
                <a:latin typeface="Cambria" charset="0"/>
                <a:ea typeface="ＭＳ Ｐゴシック" charset="0"/>
                <a:cs typeface="ＭＳ Ｐゴシック" charset="0"/>
                <a:sym typeface="Tahoma" charset="0"/>
              </a:rPr>
              <a:t>10 </a:t>
            </a:r>
          </a:p>
        </p:txBody>
      </p:sp>
      <p:pic>
        <p:nvPicPr>
          <p:cNvPr id="2" name="Imagen 1" descr="25v56n10-13052389tab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1" y="3626473"/>
            <a:ext cx="4075835" cy="2727838"/>
          </a:xfrm>
          <a:prstGeom prst="rect">
            <a:avLst/>
          </a:prstGeom>
        </p:spPr>
      </p:pic>
      <p:pic>
        <p:nvPicPr>
          <p:cNvPr id="6" name="Picture 4" descr="Image result for universitat de valencia facultad de medicina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37" y="23946"/>
            <a:ext cx="2557639" cy="88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6096405" y="4712163"/>
            <a:ext cx="48478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15990">
              <a:defRPr/>
            </a:pPr>
            <a:r>
              <a:rPr lang="es-ES" sz="20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Unitat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Docent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d’Endocrinologia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lang="es-ES" sz="20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Nutrició</a:t>
            </a: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algn="ctr" defTabSz="1015990">
              <a:defRPr/>
            </a:pPr>
            <a:r>
              <a:rPr lang="es-ES" sz="20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Curs</a:t>
            </a:r>
            <a:r>
              <a:rPr lang="es-ES" sz="2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2022-2023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2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0143" y="1117614"/>
            <a:ext cx="110396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36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" charset="0"/>
              </a:rPr>
              <a:t>Valors ideals en població general adulta</a:t>
            </a:r>
          </a:p>
          <a:p>
            <a:pPr algn="ctr"/>
            <a:endParaRPr lang="ca-ES" sz="3600" b="1" i="1" dirty="0">
              <a:ln w="12700">
                <a:solidFill>
                  <a:schemeClr val="tx1"/>
                </a:solidFill>
                <a:prstDash val="solid"/>
              </a:ln>
              <a:solidFill>
                <a:srgbClr val="0432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anose="02040503050406030204" pitchFamily="18" charset="0"/>
              <a:sym typeface="Calibri Bold" charset="0"/>
            </a:endParaRPr>
          </a:p>
          <a:p>
            <a:pPr algn="ctr"/>
            <a:r>
              <a:rPr lang="ca-ES" sz="3200" b="1" i="1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CT </a:t>
            </a:r>
            <a:r>
              <a:rPr lang="ca-ES" sz="3200" b="1" i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&lt; 170 </a:t>
            </a:r>
            <a:r>
              <a:rPr lang="ca-ES" sz="32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mg/</a:t>
            </a:r>
            <a:r>
              <a:rPr lang="ca-ES" sz="3200" b="1" i="1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dL</a:t>
            </a:r>
            <a:r>
              <a:rPr lang="ca-ES" sz="32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 </a:t>
            </a:r>
          </a:p>
          <a:p>
            <a:pPr algn="ctr"/>
            <a:r>
              <a:rPr lang="ca-ES" sz="32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i </a:t>
            </a:r>
          </a:p>
          <a:p>
            <a:pPr algn="ctr"/>
            <a:r>
              <a:rPr lang="ca-ES" sz="32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TG &lt; 150 mg/</a:t>
            </a:r>
            <a:r>
              <a:rPr lang="ca-ES" sz="3200" b="1" i="1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rgbClr val="0432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  <a:sym typeface="Calibri Bold" charset="0"/>
              </a:rPr>
              <a:t>dL</a:t>
            </a:r>
            <a:endParaRPr lang="ca-ES" sz="3200" b="1" i="1" dirty="0">
              <a:ln w="12700">
                <a:solidFill>
                  <a:schemeClr val="tx1"/>
                </a:solidFill>
                <a:prstDash val="solid"/>
              </a:ln>
              <a:solidFill>
                <a:srgbClr val="0432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anose="02040503050406030204" pitchFamily="18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flecha hacia abajo 6">
            <a:extLst>
              <a:ext uri="{FF2B5EF4-FFF2-40B4-BE49-F238E27FC236}">
                <a16:creationId xmlns:a16="http://schemas.microsoft.com/office/drawing/2014/main" id="{69932FFC-E4B8-0246-8D60-447B6261DFE7}"/>
              </a:ext>
            </a:extLst>
          </p:cNvPr>
          <p:cNvSpPr/>
          <p:nvPr/>
        </p:nvSpPr>
        <p:spPr>
          <a:xfrm>
            <a:off x="6231954" y="1696423"/>
            <a:ext cx="1808137" cy="1123418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RCV</a:t>
            </a:r>
          </a:p>
          <a:p>
            <a:pPr algn="ctr">
              <a:lnSpc>
                <a:spcPct val="80000"/>
              </a:lnSpc>
            </a:pPr>
            <a:r>
              <a:rPr lang="ca-ES" sz="23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MODERAT</a:t>
            </a:r>
          </a:p>
        </p:txBody>
      </p:sp>
      <p:sp>
        <p:nvSpPr>
          <p:cNvPr id="8" name="Llamada de flecha hacia abajo 7">
            <a:extLst>
              <a:ext uri="{FF2B5EF4-FFF2-40B4-BE49-F238E27FC236}">
                <a16:creationId xmlns:a16="http://schemas.microsoft.com/office/drawing/2014/main" id="{92E61D3F-F445-6D41-A4E0-39B77A309EC6}"/>
              </a:ext>
            </a:extLst>
          </p:cNvPr>
          <p:cNvSpPr/>
          <p:nvPr/>
        </p:nvSpPr>
        <p:spPr>
          <a:xfrm>
            <a:off x="8100971" y="1696423"/>
            <a:ext cx="1727901" cy="1123418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RCV</a:t>
            </a:r>
          </a:p>
          <a:p>
            <a:pPr algn="ctr">
              <a:lnSpc>
                <a:spcPct val="80000"/>
              </a:lnSpc>
            </a:pPr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ALT</a:t>
            </a:r>
          </a:p>
        </p:txBody>
      </p:sp>
      <p:sp>
        <p:nvSpPr>
          <p:cNvPr id="9" name="Llamada de flecha hacia abajo 8">
            <a:extLst>
              <a:ext uri="{FF2B5EF4-FFF2-40B4-BE49-F238E27FC236}">
                <a16:creationId xmlns:a16="http://schemas.microsoft.com/office/drawing/2014/main" id="{8009CD81-BDB3-4A4F-B52F-C2E3EF4471A0}"/>
              </a:ext>
            </a:extLst>
          </p:cNvPr>
          <p:cNvSpPr/>
          <p:nvPr/>
        </p:nvSpPr>
        <p:spPr>
          <a:xfrm>
            <a:off x="9912724" y="1696423"/>
            <a:ext cx="1924571" cy="1123418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a-ES" b="1" dirty="0">
                <a:ln w="12700">
                  <a:solidFill>
                    <a:schemeClr val="bg1">
                      <a:alpha val="99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RCV</a:t>
            </a:r>
          </a:p>
          <a:p>
            <a:pPr algn="ctr">
              <a:lnSpc>
                <a:spcPct val="80000"/>
              </a:lnSpc>
            </a:pPr>
            <a:r>
              <a:rPr lang="ca-ES" b="1" dirty="0">
                <a:ln w="12700">
                  <a:solidFill>
                    <a:schemeClr val="bg1">
                      <a:alpha val="99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MOLT ALT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5A3EF20-548C-074F-A0F1-300A5F70BEAB}"/>
              </a:ext>
            </a:extLst>
          </p:cNvPr>
          <p:cNvSpPr/>
          <p:nvPr/>
        </p:nvSpPr>
        <p:spPr>
          <a:xfrm>
            <a:off x="668552" y="292480"/>
            <a:ext cx="11126804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Valors </a:t>
            </a:r>
            <a:r>
              <a:rPr lang="ca-ES" sz="3600" b="1" i="1" ker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de </a:t>
            </a:r>
            <a:r>
              <a:rPr lang="ca-ES" sz="3600" b="1" i="1" kern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C-LDL</a:t>
            </a:r>
            <a:r>
              <a:rPr lang="ca-ES" sz="3600" b="1" i="1" ker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, </a:t>
            </a:r>
            <a:r>
              <a:rPr lang="ca-ES" sz="3600" b="1" i="1" kern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C-no-HDL 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i </a:t>
            </a:r>
            <a:r>
              <a:rPr lang="ca-ES" sz="3600" b="1" i="1" kern="0" dirty="0" err="1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ApoB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 (mg/</a:t>
            </a:r>
            <a:r>
              <a:rPr lang="ca-ES" sz="3600" b="1" i="1" kern="0" dirty="0" err="1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dL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432FF"/>
                </a:solidFill>
                <a:latin typeface="Cambria"/>
                <a:ea typeface="ヒラギノ明朝 ProN W3"/>
                <a:sym typeface="Calibri Bold" charset="0"/>
              </a:rPr>
              <a:t>)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DD344D4-60C4-2748-B165-19E36BB28DDC}"/>
              </a:ext>
            </a:extLst>
          </p:cNvPr>
          <p:cNvSpPr/>
          <p:nvPr/>
        </p:nvSpPr>
        <p:spPr>
          <a:xfrm>
            <a:off x="532598" y="4353559"/>
            <a:ext cx="3694621" cy="73866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a-ES" sz="2800" b="1" smtClean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latin typeface="Cambria" panose="02040503050406030204" pitchFamily="18" charset="0"/>
              </a:rPr>
              <a:t>C-no-HDL</a:t>
            </a:r>
            <a:r>
              <a:rPr lang="ca-ES" sz="2400" b="1" smtClean="0">
                <a:latin typeface="Cambria" panose="02040503050406030204" pitchFamily="18" charset="0"/>
              </a:rPr>
              <a:t> </a:t>
            </a:r>
            <a:r>
              <a:rPr lang="ca-ES" sz="2800">
                <a:latin typeface="Cambria" panose="02040503050406030204" pitchFamily="18" charset="0"/>
              </a:rPr>
              <a:t>= </a:t>
            </a:r>
            <a:r>
              <a:rPr lang="ca-ES" sz="2800" smtClean="0">
                <a:latin typeface="Cambria" panose="02040503050406030204" pitchFamily="18" charset="0"/>
              </a:rPr>
              <a:t>C-LDL+30</a:t>
            </a:r>
            <a:endParaRPr lang="ca-ES" sz="2400" dirty="0">
              <a:latin typeface="Cambria" panose="02040503050406030204" pitchFamily="18" charset="0"/>
            </a:endParaRPr>
          </a:p>
        </p:txBody>
      </p:sp>
      <p:sp>
        <p:nvSpPr>
          <p:cNvPr id="16" name="Llamada de flecha hacia abajo 15">
            <a:extLst>
              <a:ext uri="{FF2B5EF4-FFF2-40B4-BE49-F238E27FC236}">
                <a16:creationId xmlns:a16="http://schemas.microsoft.com/office/drawing/2014/main" id="{88D65AD9-3FC1-F444-B4AA-4947A90DBC79}"/>
              </a:ext>
            </a:extLst>
          </p:cNvPr>
          <p:cNvSpPr/>
          <p:nvPr/>
        </p:nvSpPr>
        <p:spPr>
          <a:xfrm>
            <a:off x="2283128" y="1696423"/>
            <a:ext cx="1905991" cy="1123418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smtClean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DESITJABLE</a:t>
            </a:r>
            <a:endParaRPr lang="ca-ES" sz="2000" b="1" dirty="0">
              <a:ln w="12700">
                <a:solidFill>
                  <a:schemeClr val="tx1">
                    <a:alpha val="99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ED52CFF-B42D-F141-B538-EEEA78BFAF97}"/>
              </a:ext>
            </a:extLst>
          </p:cNvPr>
          <p:cNvSpPr txBox="1"/>
          <p:nvPr/>
        </p:nvSpPr>
        <p:spPr>
          <a:xfrm>
            <a:off x="218433" y="6186814"/>
            <a:ext cx="6337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err="1"/>
              <a:t>Contois</a:t>
            </a:r>
            <a:r>
              <a:rPr lang="es-ES" sz="1600"/>
              <a:t> </a:t>
            </a:r>
            <a:r>
              <a:rPr lang="es-ES" sz="1600" smtClean="0"/>
              <a:t>J. H. </a:t>
            </a:r>
            <a:r>
              <a:rPr lang="es-ES" sz="1600" dirty="0"/>
              <a:t>et al. </a:t>
            </a:r>
            <a:r>
              <a:rPr lang="es-ES" sz="1600" i="1" err="1"/>
              <a:t>Clinical</a:t>
            </a:r>
            <a:r>
              <a:rPr lang="es-ES" sz="1600" i="1"/>
              <a:t> </a:t>
            </a:r>
            <a:r>
              <a:rPr lang="es-ES" sz="1600" i="1" smtClean="0"/>
              <a:t>Chemistry. </a:t>
            </a:r>
            <a:r>
              <a:rPr lang="es-ES" sz="1600"/>
              <a:t>2009</a:t>
            </a:r>
            <a:r>
              <a:rPr lang="es-ES" sz="1600" smtClean="0"/>
              <a:t>; 55:407-19.</a:t>
            </a:r>
            <a:endParaRPr lang="es-ES" sz="1600" dirty="0"/>
          </a:p>
          <a:p>
            <a:r>
              <a:rPr lang="es-ES" sz="1600" smtClean="0"/>
              <a:t>Martínez-Hervás S. </a:t>
            </a:r>
            <a:r>
              <a:rPr lang="es-ES" sz="1600" dirty="0"/>
              <a:t>et al</a:t>
            </a:r>
            <a:r>
              <a:rPr lang="es-ES" sz="1600"/>
              <a:t>. </a:t>
            </a:r>
            <a:r>
              <a:rPr lang="es-ES" sz="1600" i="1" smtClean="0"/>
              <a:t>Int. J. Clin. Pract. </a:t>
            </a:r>
            <a:r>
              <a:rPr lang="es-ES" sz="1600" smtClean="0"/>
              <a:t>2013; 67:81-8.</a:t>
            </a:r>
            <a:endParaRPr lang="es-ES" sz="16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6ED58FA-D3C4-164B-990E-94F72A732C76}"/>
              </a:ext>
            </a:extLst>
          </p:cNvPr>
          <p:cNvSpPr txBox="1"/>
          <p:nvPr/>
        </p:nvSpPr>
        <p:spPr>
          <a:xfrm>
            <a:off x="6273893" y="4882598"/>
            <a:ext cx="3667329" cy="11578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b="1" smtClean="0"/>
              <a:t>Cal valorar</a:t>
            </a:r>
            <a:endParaRPr lang="ca-ES" dirty="0"/>
          </a:p>
          <a:p>
            <a:r>
              <a:rPr lang="ca-ES" smtClean="0"/>
              <a:t>ApoB, C-no-HDL</a:t>
            </a:r>
            <a:r>
              <a:rPr lang="ca-ES"/>
              <a:t>, </a:t>
            </a:r>
            <a:r>
              <a:rPr lang="ca-ES" smtClean="0"/>
              <a:t>C-HDL</a:t>
            </a:r>
            <a:r>
              <a:rPr lang="ca-ES"/>
              <a:t>, </a:t>
            </a:r>
            <a:r>
              <a:rPr lang="ca-ES" smtClean="0"/>
              <a:t>TG,</a:t>
            </a:r>
            <a:endParaRPr lang="ca-ES" dirty="0"/>
          </a:p>
          <a:p>
            <a:r>
              <a:rPr lang="ca-ES" smtClean="0"/>
              <a:t>altres </a:t>
            </a:r>
            <a:r>
              <a:rPr lang="ca-ES" dirty="0"/>
              <a:t>FRCV i RCV global</a:t>
            </a: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FF581949-3EC8-1143-8EC7-451A1C2FD6BB}"/>
              </a:ext>
            </a:extLst>
          </p:cNvPr>
          <p:cNvCxnSpPr>
            <a:cxnSpLocks/>
            <a:stCxn id="24" idx="2"/>
            <a:endCxn id="17" idx="0"/>
          </p:cNvCxnSpPr>
          <p:nvPr/>
        </p:nvCxnSpPr>
        <p:spPr>
          <a:xfrm rot="16200000" flipH="1">
            <a:off x="7322861" y="4097901"/>
            <a:ext cx="529038" cy="1040356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F7887F98-F705-EB42-B5E1-0D193BC55C1B}"/>
              </a:ext>
            </a:extLst>
          </p:cNvPr>
          <p:cNvCxnSpPr>
            <a:cxnSpLocks/>
            <a:stCxn id="20" idx="2"/>
            <a:endCxn id="17" idx="0"/>
          </p:cNvCxnSpPr>
          <p:nvPr/>
        </p:nvCxnSpPr>
        <p:spPr>
          <a:xfrm rot="5400000">
            <a:off x="8280352" y="4195052"/>
            <a:ext cx="514753" cy="860339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lamada de flecha hacia abajo 20">
            <a:extLst>
              <a:ext uri="{FF2B5EF4-FFF2-40B4-BE49-F238E27FC236}">
                <a16:creationId xmlns:a16="http://schemas.microsoft.com/office/drawing/2014/main" id="{12A67B24-E6C0-6649-BDDD-1B0827D8E907}"/>
              </a:ext>
            </a:extLst>
          </p:cNvPr>
          <p:cNvSpPr/>
          <p:nvPr/>
        </p:nvSpPr>
        <p:spPr>
          <a:xfrm>
            <a:off x="4266445" y="1696423"/>
            <a:ext cx="1905991" cy="1123418"/>
          </a:xfrm>
          <a:prstGeom prst="downArrowCallout">
            <a:avLst/>
          </a:prstGeom>
          <a:solidFill>
            <a:schemeClr val="accent2">
              <a:lumMod val="20000"/>
              <a:lumOff val="80000"/>
              <a:alpha val="5647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smtClean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LÍMIT</a:t>
            </a:r>
            <a:endParaRPr lang="ca-ES" sz="2400" b="1" dirty="0">
              <a:ln w="12700">
                <a:solidFill>
                  <a:schemeClr val="tx1">
                    <a:alpha val="99000"/>
                  </a:schemeClr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5527AA1-A52E-E34C-8159-E6F643677BFB}"/>
              </a:ext>
            </a:extLst>
          </p:cNvPr>
          <p:cNvSpPr txBox="1"/>
          <p:nvPr/>
        </p:nvSpPr>
        <p:spPr>
          <a:xfrm>
            <a:off x="8674341" y="3920350"/>
            <a:ext cx="587111" cy="44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6A0C535-9B8C-2649-ADEC-A29E3A9A7680}"/>
              </a:ext>
            </a:extLst>
          </p:cNvPr>
          <p:cNvSpPr txBox="1"/>
          <p:nvPr/>
        </p:nvSpPr>
        <p:spPr>
          <a:xfrm>
            <a:off x="6773646" y="3906065"/>
            <a:ext cx="587111" cy="44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113B5A-5C63-6041-9607-41813A5FDAA8}"/>
              </a:ext>
            </a:extLst>
          </p:cNvPr>
          <p:cNvGraphicFramePr>
            <a:graphicFrameLocks noGrp="1"/>
          </p:cNvGraphicFramePr>
          <p:nvPr/>
        </p:nvGraphicFramePr>
        <p:xfrm>
          <a:off x="532598" y="2870971"/>
          <a:ext cx="11287362" cy="14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227">
                  <a:extLst>
                    <a:ext uri="{9D8B030D-6E8A-4147-A177-3AD203B41FA5}">
                      <a16:colId xmlns:a16="http://schemas.microsoft.com/office/drawing/2014/main" val="2893773910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3598092141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2253066870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719835701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3484088562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1458568228"/>
                    </a:ext>
                  </a:extLst>
                </a:gridCol>
              </a:tblGrid>
              <a:tr h="71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smtClean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CLDL</a:t>
                      </a:r>
                      <a:endParaRPr lang="es-ES" sz="2800" b="1" kern="1200" dirty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≤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116-129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i="0" kern="1200" dirty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i="0" kern="1200" dirty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22350"/>
                  </a:ext>
                </a:extLst>
              </a:tr>
              <a:tr h="71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dirty="0" err="1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ApoB</a:t>
                      </a:r>
                      <a:endParaRPr lang="es-ES" sz="2800" b="1" kern="1200" dirty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≤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100-109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i="0" kern="1200" dirty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i="0" kern="1200" dirty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24681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3C121FA4-828E-97F1-0BC8-B8B1D662DD5F}"/>
              </a:ext>
            </a:extLst>
          </p:cNvPr>
          <p:cNvSpPr txBox="1"/>
          <p:nvPr/>
        </p:nvSpPr>
        <p:spPr>
          <a:xfrm>
            <a:off x="2283128" y="1023582"/>
            <a:ext cx="951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dirty="0">
                <a:latin typeface="Cambria" panose="02040503050406030204" pitchFamily="18" charset="0"/>
              </a:rPr>
              <a:t>Considerant el factor lipídic aïllat, no altres FRCV</a:t>
            </a:r>
          </a:p>
        </p:txBody>
      </p:sp>
    </p:spTree>
    <p:extLst>
      <p:ext uri="{BB962C8B-B14F-4D97-AF65-F5344CB8AC3E}">
        <p14:creationId xmlns:p14="http://schemas.microsoft.com/office/powerpoint/2010/main" val="49531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flecha hacia abajo 6">
            <a:extLst>
              <a:ext uri="{FF2B5EF4-FFF2-40B4-BE49-F238E27FC236}">
                <a16:creationId xmlns:a16="http://schemas.microsoft.com/office/drawing/2014/main" id="{69932FFC-E4B8-0246-8D60-447B6261DFE7}"/>
              </a:ext>
            </a:extLst>
          </p:cNvPr>
          <p:cNvSpPr/>
          <p:nvPr/>
        </p:nvSpPr>
        <p:spPr>
          <a:xfrm>
            <a:off x="6231954" y="1925022"/>
            <a:ext cx="1808137" cy="1123418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ALT</a:t>
            </a:r>
          </a:p>
        </p:txBody>
      </p:sp>
      <p:sp>
        <p:nvSpPr>
          <p:cNvPr id="8" name="Llamada de flecha hacia abajo 7">
            <a:extLst>
              <a:ext uri="{FF2B5EF4-FFF2-40B4-BE49-F238E27FC236}">
                <a16:creationId xmlns:a16="http://schemas.microsoft.com/office/drawing/2014/main" id="{92E61D3F-F445-6D41-A4E0-39B77A309EC6}"/>
              </a:ext>
            </a:extLst>
          </p:cNvPr>
          <p:cNvSpPr/>
          <p:nvPr/>
        </p:nvSpPr>
        <p:spPr>
          <a:xfrm>
            <a:off x="8100971" y="1925022"/>
            <a:ext cx="1727901" cy="1123418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MOLT </a:t>
            </a:r>
          </a:p>
          <a:p>
            <a:pPr algn="ctr">
              <a:lnSpc>
                <a:spcPct val="80000"/>
              </a:lnSpc>
            </a:pPr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ALT</a:t>
            </a:r>
          </a:p>
        </p:txBody>
      </p:sp>
      <p:sp>
        <p:nvSpPr>
          <p:cNvPr id="9" name="Llamada de flecha hacia abajo 8">
            <a:extLst>
              <a:ext uri="{FF2B5EF4-FFF2-40B4-BE49-F238E27FC236}">
                <a16:creationId xmlns:a16="http://schemas.microsoft.com/office/drawing/2014/main" id="{8009CD81-BDB3-4A4F-B52F-C2E3EF4471A0}"/>
              </a:ext>
            </a:extLst>
          </p:cNvPr>
          <p:cNvSpPr/>
          <p:nvPr/>
        </p:nvSpPr>
        <p:spPr>
          <a:xfrm>
            <a:off x="9912724" y="1925022"/>
            <a:ext cx="1924571" cy="1123418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a-ES" b="1" dirty="0">
                <a:ln w="12700">
                  <a:solidFill>
                    <a:schemeClr val="bg1">
                      <a:alpha val="99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GREU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5A3EF20-548C-074F-A0F1-300A5F70BEAB}"/>
              </a:ext>
            </a:extLst>
          </p:cNvPr>
          <p:cNvSpPr/>
          <p:nvPr/>
        </p:nvSpPr>
        <p:spPr>
          <a:xfrm>
            <a:off x="710491" y="845440"/>
            <a:ext cx="11126804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Valors </a:t>
            </a:r>
            <a:r>
              <a:rPr lang="ca-ES" sz="3600" b="1" i="1" ker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de </a:t>
            </a:r>
            <a:r>
              <a:rPr lang="ca-ES" sz="3600" b="1" i="1" kern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triglicèrids 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en dejú (mg/</a:t>
            </a:r>
            <a:r>
              <a:rPr lang="ca-ES" sz="3600" b="1" i="1" kern="0" dirty="0" err="1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dL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)</a:t>
            </a:r>
          </a:p>
        </p:txBody>
      </p:sp>
      <p:sp>
        <p:nvSpPr>
          <p:cNvPr id="16" name="Llamada de flecha hacia abajo 15">
            <a:extLst>
              <a:ext uri="{FF2B5EF4-FFF2-40B4-BE49-F238E27FC236}">
                <a16:creationId xmlns:a16="http://schemas.microsoft.com/office/drawing/2014/main" id="{88D65AD9-3FC1-F444-B4AA-4947A90DBC79}"/>
              </a:ext>
            </a:extLst>
          </p:cNvPr>
          <p:cNvSpPr/>
          <p:nvPr/>
        </p:nvSpPr>
        <p:spPr>
          <a:xfrm>
            <a:off x="2283128" y="1925022"/>
            <a:ext cx="1905991" cy="1123418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DESITJABLE</a:t>
            </a:r>
            <a:endParaRPr lang="ca-ES" sz="2000" b="1" dirty="0">
              <a:ln w="12700">
                <a:solidFill>
                  <a:schemeClr val="tx1">
                    <a:alpha val="99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1" name="Llamada de flecha hacia abajo 20">
            <a:extLst>
              <a:ext uri="{FF2B5EF4-FFF2-40B4-BE49-F238E27FC236}">
                <a16:creationId xmlns:a16="http://schemas.microsoft.com/office/drawing/2014/main" id="{12A67B24-E6C0-6649-BDDD-1B0827D8E907}"/>
              </a:ext>
            </a:extLst>
          </p:cNvPr>
          <p:cNvSpPr/>
          <p:nvPr/>
        </p:nvSpPr>
        <p:spPr>
          <a:xfrm>
            <a:off x="4266445" y="1925022"/>
            <a:ext cx="1905991" cy="1123418"/>
          </a:xfrm>
          <a:prstGeom prst="downArrowCallout">
            <a:avLst/>
          </a:prstGeom>
          <a:solidFill>
            <a:schemeClr val="accent2">
              <a:lumMod val="20000"/>
              <a:lumOff val="80000"/>
              <a:alpha val="5647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smtClean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LÍMIT</a:t>
            </a:r>
            <a:endParaRPr lang="ca-ES" sz="2400" b="1" dirty="0">
              <a:ln w="12700">
                <a:solidFill>
                  <a:schemeClr val="tx1">
                    <a:alpha val="99000"/>
                  </a:schemeClr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113B5A-5C63-6041-9607-41813A5FDAA8}"/>
              </a:ext>
            </a:extLst>
          </p:cNvPr>
          <p:cNvGraphicFramePr>
            <a:graphicFrameLocks noGrp="1"/>
          </p:cNvGraphicFramePr>
          <p:nvPr/>
        </p:nvGraphicFramePr>
        <p:xfrm>
          <a:off x="532598" y="3166805"/>
          <a:ext cx="11287362" cy="71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227">
                  <a:extLst>
                    <a:ext uri="{9D8B030D-6E8A-4147-A177-3AD203B41FA5}">
                      <a16:colId xmlns:a16="http://schemas.microsoft.com/office/drawing/2014/main" val="2893773910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3598092141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2253066870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719835701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3484088562"/>
                    </a:ext>
                  </a:extLst>
                </a:gridCol>
                <a:gridCol w="1881227">
                  <a:extLst>
                    <a:ext uri="{9D8B030D-6E8A-4147-A177-3AD203B41FA5}">
                      <a16:colId xmlns:a16="http://schemas.microsoft.com/office/drawing/2014/main" val="1458568228"/>
                    </a:ext>
                  </a:extLst>
                </a:gridCol>
              </a:tblGrid>
              <a:tr h="71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≤</a:t>
                      </a: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150-190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200-400</a:t>
                      </a:r>
                      <a:endParaRPr lang="es-ES" sz="2800" b="1" kern="1200" dirty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400-999</a:t>
                      </a:r>
                      <a:endParaRPr lang="es-ES" sz="2800" b="1" kern="1200" dirty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i="0" kern="120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≥</a:t>
                      </a:r>
                      <a:r>
                        <a:rPr lang="es-ES" sz="2800" b="1" i="0" kern="1200" smtClean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1.000</a:t>
                      </a:r>
                      <a:endParaRPr lang="es-ES" sz="2800" b="1" i="0" kern="1200" dirty="0">
                        <a:ln w="12700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22350"/>
                  </a:ext>
                </a:extLst>
              </a:tr>
            </a:tbl>
          </a:graphicData>
        </a:graphic>
      </p:graphicFrame>
      <p:sp>
        <p:nvSpPr>
          <p:cNvPr id="11" name="Llamada de flecha hacia abajo 10">
            <a:extLst>
              <a:ext uri="{FF2B5EF4-FFF2-40B4-BE49-F238E27FC236}">
                <a16:creationId xmlns:a16="http://schemas.microsoft.com/office/drawing/2014/main" id="{6FA60AE0-1628-3341-B034-062301535801}"/>
              </a:ext>
            </a:extLst>
          </p:cNvPr>
          <p:cNvSpPr/>
          <p:nvPr/>
        </p:nvSpPr>
        <p:spPr>
          <a:xfrm rot="10800000">
            <a:off x="6231952" y="4002390"/>
            <a:ext cx="3680771" cy="1064910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ca-ES" sz="2400" b="1" dirty="0">
              <a:ln w="12700">
                <a:solidFill>
                  <a:schemeClr val="tx1">
                    <a:alpha val="99000"/>
                  </a:schemeClr>
                </a:solidFill>
                <a:prstDash val="solid"/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E1B6002-70C1-584D-B04A-1D190D6C24C8}"/>
              </a:ext>
            </a:extLst>
          </p:cNvPr>
          <p:cNvSpPr txBox="1"/>
          <p:nvPr/>
        </p:nvSpPr>
        <p:spPr>
          <a:xfrm>
            <a:off x="7148471" y="449234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pPr algn="ctr"/>
            <a:r>
              <a:rPr lang="es-ES" sz="28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latin typeface="Cambria" panose="02040503050406030204" pitchFamily="18" charset="0"/>
              </a:rPr>
              <a:t>ALT</a:t>
            </a:r>
          </a:p>
        </p:txBody>
      </p:sp>
      <p:sp>
        <p:nvSpPr>
          <p:cNvPr id="13" name="CuadroTexto 13">
            <a:extLst>
              <a:ext uri="{FF2B5EF4-FFF2-40B4-BE49-F238E27FC236}">
                <a16:creationId xmlns:a16="http://schemas.microsoft.com/office/drawing/2014/main" id="{DED52CFF-B42D-F141-B538-EEEA78BFAF97}"/>
              </a:ext>
            </a:extLst>
          </p:cNvPr>
          <p:cNvSpPr txBox="1"/>
          <p:nvPr/>
        </p:nvSpPr>
        <p:spPr>
          <a:xfrm>
            <a:off x="176272" y="6229157"/>
            <a:ext cx="6337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err="1"/>
              <a:t>Contois</a:t>
            </a:r>
            <a:r>
              <a:rPr lang="es-ES" sz="1600"/>
              <a:t> </a:t>
            </a:r>
            <a:r>
              <a:rPr lang="es-ES" sz="1600" smtClean="0"/>
              <a:t>J. H. </a:t>
            </a:r>
            <a:r>
              <a:rPr lang="es-ES" sz="1600" dirty="0"/>
              <a:t>et al. </a:t>
            </a:r>
            <a:r>
              <a:rPr lang="es-ES" sz="1600" i="1" err="1"/>
              <a:t>Clinical</a:t>
            </a:r>
            <a:r>
              <a:rPr lang="es-ES" sz="1600" i="1"/>
              <a:t> </a:t>
            </a:r>
            <a:r>
              <a:rPr lang="es-ES" sz="1600" i="1" smtClean="0"/>
              <a:t>Chemistry.</a:t>
            </a:r>
            <a:r>
              <a:rPr lang="es-ES" sz="1600" smtClean="0"/>
              <a:t> </a:t>
            </a:r>
            <a:r>
              <a:rPr lang="es-ES" sz="1600"/>
              <a:t>2009</a:t>
            </a:r>
            <a:r>
              <a:rPr lang="es-ES" sz="1600" smtClean="0"/>
              <a:t>; 55:407-19.</a:t>
            </a:r>
            <a:endParaRPr lang="es-ES" sz="1600" dirty="0"/>
          </a:p>
          <a:p>
            <a:r>
              <a:rPr lang="es-ES" sz="1600" smtClean="0"/>
              <a:t>Martínez-Hervás S. </a:t>
            </a:r>
            <a:r>
              <a:rPr lang="es-ES" sz="1600" dirty="0"/>
              <a:t>et al</a:t>
            </a:r>
            <a:r>
              <a:rPr lang="es-ES" sz="1600"/>
              <a:t>. </a:t>
            </a:r>
            <a:r>
              <a:rPr lang="es-ES" sz="1600" i="1" smtClean="0"/>
              <a:t>Int. J. Clin. Pract. </a:t>
            </a:r>
            <a:r>
              <a:rPr lang="es-ES" sz="1600" smtClean="0"/>
              <a:t>2013; 67:81-8.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16585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lamada de flecha hacia abajo 7">
            <a:extLst>
              <a:ext uri="{FF2B5EF4-FFF2-40B4-BE49-F238E27FC236}">
                <a16:creationId xmlns:a16="http://schemas.microsoft.com/office/drawing/2014/main" id="{92E61D3F-F445-6D41-A4E0-39B77A309EC6}"/>
              </a:ext>
            </a:extLst>
          </p:cNvPr>
          <p:cNvSpPr/>
          <p:nvPr/>
        </p:nvSpPr>
        <p:spPr>
          <a:xfrm>
            <a:off x="7241390" y="1670669"/>
            <a:ext cx="1727901" cy="1123418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s-ES_tradnl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BAIX</a:t>
            </a:r>
          </a:p>
        </p:txBody>
      </p:sp>
      <p:sp>
        <p:nvSpPr>
          <p:cNvPr id="9" name="Llamada de flecha hacia abajo 8">
            <a:extLst>
              <a:ext uri="{FF2B5EF4-FFF2-40B4-BE49-F238E27FC236}">
                <a16:creationId xmlns:a16="http://schemas.microsoft.com/office/drawing/2014/main" id="{8009CD81-BDB3-4A4F-B52F-C2E3EF4471A0}"/>
              </a:ext>
            </a:extLst>
          </p:cNvPr>
          <p:cNvSpPr/>
          <p:nvPr/>
        </p:nvSpPr>
        <p:spPr>
          <a:xfrm>
            <a:off x="9089204" y="1670669"/>
            <a:ext cx="1924571" cy="1123418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s-ES_tradnl" sz="2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MOLT</a:t>
            </a:r>
            <a:r>
              <a:rPr lang="es-ES_tradnl" sz="18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_tradnl" sz="2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BAIX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5A3EF20-548C-074F-A0F1-300A5F70BEAB}"/>
              </a:ext>
            </a:extLst>
          </p:cNvPr>
          <p:cNvSpPr/>
          <p:nvPr/>
        </p:nvSpPr>
        <p:spPr>
          <a:xfrm>
            <a:off x="710491" y="616841"/>
            <a:ext cx="11126804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Valors </a:t>
            </a:r>
            <a:r>
              <a:rPr lang="ca-ES" sz="3600" b="1" i="1" ker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de </a:t>
            </a:r>
            <a:r>
              <a:rPr lang="ca-ES" sz="3600" b="1" i="1" kern="0" smtClean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C-HDL 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(mg/</a:t>
            </a:r>
            <a:r>
              <a:rPr lang="ca-ES" sz="3600" b="1" i="1" kern="0" dirty="0" err="1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dL</a:t>
            </a:r>
            <a:r>
              <a:rPr lang="ca-ES" sz="3600" b="1" i="1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Cambria"/>
                <a:ea typeface="ヒラギノ明朝 ProN W3"/>
                <a:sym typeface="Calibri Bold" charset="0"/>
              </a:rPr>
              <a:t>)</a:t>
            </a:r>
          </a:p>
        </p:txBody>
      </p:sp>
      <p:sp>
        <p:nvSpPr>
          <p:cNvPr id="16" name="Llamada de flecha hacia abajo 15">
            <a:extLst>
              <a:ext uri="{FF2B5EF4-FFF2-40B4-BE49-F238E27FC236}">
                <a16:creationId xmlns:a16="http://schemas.microsoft.com/office/drawing/2014/main" id="{88D65AD9-3FC1-F444-B4AA-4947A90DBC79}"/>
              </a:ext>
            </a:extLst>
          </p:cNvPr>
          <p:cNvSpPr/>
          <p:nvPr/>
        </p:nvSpPr>
        <p:spPr>
          <a:xfrm>
            <a:off x="2786174" y="1670669"/>
            <a:ext cx="1905991" cy="1123418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anose="02040503050406030204" pitchFamily="18" charset="0"/>
              </a:rPr>
              <a:t>ALT</a:t>
            </a:r>
            <a:endParaRPr lang="es-ES_tradnl" sz="2000" b="1" dirty="0">
              <a:ln w="12700">
                <a:solidFill>
                  <a:schemeClr val="tx1">
                    <a:alpha val="99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1" name="Llamada de flecha hacia abajo 20">
            <a:extLst>
              <a:ext uri="{FF2B5EF4-FFF2-40B4-BE49-F238E27FC236}">
                <a16:creationId xmlns:a16="http://schemas.microsoft.com/office/drawing/2014/main" id="{12A67B24-E6C0-6649-BDDD-1B0827D8E907}"/>
              </a:ext>
            </a:extLst>
          </p:cNvPr>
          <p:cNvSpPr/>
          <p:nvPr/>
        </p:nvSpPr>
        <p:spPr>
          <a:xfrm>
            <a:off x="4812078" y="1670669"/>
            <a:ext cx="2309399" cy="1123418"/>
          </a:xfrm>
          <a:prstGeom prst="downArrowCallout">
            <a:avLst/>
          </a:prstGeom>
          <a:solidFill>
            <a:schemeClr val="accent2">
              <a:lumMod val="20000"/>
              <a:lumOff val="80000"/>
              <a:alpha val="56471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ln w="12700">
                  <a:solidFill>
                    <a:schemeClr val="tx1">
                      <a:alpha val="99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mbria" panose="02040503050406030204" pitchFamily="18" charset="0"/>
              </a:rPr>
              <a:t>DESITJABLE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113B5A-5C63-6041-9607-41813A5FD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728484"/>
              </p:ext>
            </p:extLst>
          </p:nvPr>
        </p:nvGraphicFramePr>
        <p:xfrm>
          <a:off x="841879" y="2870971"/>
          <a:ext cx="10225050" cy="14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396">
                  <a:extLst>
                    <a:ext uri="{9D8B030D-6E8A-4147-A177-3AD203B41FA5}">
                      <a16:colId xmlns:a16="http://schemas.microsoft.com/office/drawing/2014/main" val="2893773910"/>
                    </a:ext>
                  </a:extLst>
                </a:gridCol>
                <a:gridCol w="1972396">
                  <a:extLst>
                    <a:ext uri="{9D8B030D-6E8A-4147-A177-3AD203B41FA5}">
                      <a16:colId xmlns:a16="http://schemas.microsoft.com/office/drawing/2014/main" val="3598092141"/>
                    </a:ext>
                  </a:extLst>
                </a:gridCol>
                <a:gridCol w="2461294">
                  <a:extLst>
                    <a:ext uri="{9D8B030D-6E8A-4147-A177-3AD203B41FA5}">
                      <a16:colId xmlns:a16="http://schemas.microsoft.com/office/drawing/2014/main" val="2253066870"/>
                    </a:ext>
                  </a:extLst>
                </a:gridCol>
                <a:gridCol w="1896035">
                  <a:extLst>
                    <a:ext uri="{9D8B030D-6E8A-4147-A177-3AD203B41FA5}">
                      <a16:colId xmlns:a16="http://schemas.microsoft.com/office/drawing/2014/main" val="3484088562"/>
                    </a:ext>
                  </a:extLst>
                </a:gridCol>
                <a:gridCol w="1922929">
                  <a:extLst>
                    <a:ext uri="{9D8B030D-6E8A-4147-A177-3AD203B41FA5}">
                      <a16:colId xmlns:a16="http://schemas.microsoft.com/office/drawing/2014/main" val="1458568228"/>
                    </a:ext>
                  </a:extLst>
                </a:gridCol>
              </a:tblGrid>
              <a:tr h="71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60-90</a:t>
                      </a:r>
                      <a:endParaRPr lang="ca-ES" sz="2800" b="1" kern="1200" noProof="0" dirty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&gt;40 H i&gt;50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  <a:sym typeface="Helvetica" charset="0"/>
                        </a:rPr>
                        <a:t>40-36</a:t>
                      </a:r>
                      <a:endParaRPr lang="ca-ES" sz="2800" b="1" kern="1200" noProof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i="0" kern="1200" noProof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  <a:sym typeface="Calibri" charset="0"/>
                        </a:rPr>
                        <a:t>≤35</a:t>
                      </a:r>
                      <a:endParaRPr lang="ca-ES" sz="2800" b="1" i="0" kern="1200" noProof="0">
                        <a:ln w="12700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bg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22350"/>
                  </a:ext>
                </a:extLst>
              </a:tr>
              <a:tr h="71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EFECTE CV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Protecció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a-ES" sz="2800" b="1" kern="1200" noProof="0">
                        <a:ln w="12700">
                          <a:solidFill>
                            <a:schemeClr val="tx1">
                              <a:alpha val="99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4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800" b="1" kern="1200" noProof="0" dirty="0">
                          <a:ln w="12700">
                            <a:solidFill>
                              <a:schemeClr val="tx1">
                                <a:alpha val="99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Risc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a-ES" sz="2600" b="1" i="0" kern="1200" noProof="0" dirty="0">
                          <a:ln w="12700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bg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Alt risc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480823"/>
                  </a:ext>
                </a:extLst>
              </a:tr>
            </a:tbl>
          </a:graphicData>
        </a:graphic>
      </p:graphicFrame>
      <p:sp>
        <p:nvSpPr>
          <p:cNvPr id="23" name="CuadroTexto 22">
            <a:extLst>
              <a:ext uri="{FF2B5EF4-FFF2-40B4-BE49-F238E27FC236}">
                <a16:creationId xmlns:a16="http://schemas.microsoft.com/office/drawing/2014/main" id="{9157C1F1-C15B-954B-80D8-075B0B50ABFE}"/>
              </a:ext>
            </a:extLst>
          </p:cNvPr>
          <p:cNvSpPr txBox="1"/>
          <p:nvPr/>
        </p:nvSpPr>
        <p:spPr>
          <a:xfrm>
            <a:off x="2786174" y="4692780"/>
            <a:ext cx="8227597" cy="802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mtClean="0">
                <a:latin typeface="Cambria" panose="02040503050406030204" pitchFamily="18" charset="0"/>
              </a:rPr>
              <a:t>Els valors </a:t>
            </a:r>
            <a:r>
              <a:rPr lang="ca-ES" b="1" dirty="0">
                <a:latin typeface="Cambria" panose="02040503050406030204" pitchFamily="18" charset="0"/>
              </a:rPr>
              <a:t>&gt;90 </a:t>
            </a:r>
            <a:r>
              <a:rPr lang="ca-ES">
                <a:latin typeface="Cambria" panose="02040503050406030204" pitchFamily="18" charset="0"/>
              </a:rPr>
              <a:t>no </a:t>
            </a:r>
            <a:r>
              <a:rPr lang="ca-ES" smtClean="0">
                <a:latin typeface="Cambria" panose="02040503050406030204" pitchFamily="18" charset="0"/>
              </a:rPr>
              <a:t>es poden usar com </a:t>
            </a:r>
            <a:r>
              <a:rPr lang="ca-ES" dirty="0">
                <a:latin typeface="Cambria" panose="02040503050406030204" pitchFamily="18" charset="0"/>
              </a:rPr>
              <a:t>a protectors. </a:t>
            </a:r>
          </a:p>
          <a:p>
            <a:r>
              <a:rPr lang="ca-ES" smtClean="0">
                <a:latin typeface="Cambria" panose="02040503050406030204" pitchFamily="18" charset="0"/>
              </a:rPr>
              <a:t>Excepte </a:t>
            </a:r>
            <a:r>
              <a:rPr lang="ca-ES" dirty="0">
                <a:latin typeface="Cambria" panose="02040503050406030204" pitchFamily="18" charset="0"/>
              </a:rPr>
              <a:t>si hi ha antecedents familiars </a:t>
            </a:r>
            <a:r>
              <a:rPr lang="ca-ES">
                <a:latin typeface="Cambria" panose="02040503050406030204" pitchFamily="18" charset="0"/>
              </a:rPr>
              <a:t>de </a:t>
            </a:r>
            <a:r>
              <a:rPr lang="ca-ES" smtClean="0">
                <a:latin typeface="Cambria" panose="02040503050406030204" pitchFamily="18" charset="0"/>
              </a:rPr>
              <a:t>C-HDL </a:t>
            </a:r>
            <a:r>
              <a:rPr lang="ca-ES" dirty="0">
                <a:latin typeface="Cambria" panose="02040503050406030204" pitchFamily="18" charset="0"/>
              </a:rPr>
              <a:t>alt </a:t>
            </a:r>
            <a:r>
              <a:rPr lang="ca-ES">
                <a:latin typeface="Cambria" panose="02040503050406030204" pitchFamily="18" charset="0"/>
              </a:rPr>
              <a:t>i </a:t>
            </a:r>
            <a:r>
              <a:rPr lang="ca-ES" smtClean="0">
                <a:latin typeface="Cambria" panose="02040503050406030204" pitchFamily="18" charset="0"/>
              </a:rPr>
              <a:t>longevitat.</a:t>
            </a:r>
            <a:endParaRPr lang="ca-ES" dirty="0">
              <a:latin typeface="Cambria" panose="02040503050406030204" pitchFamily="18" charset="0"/>
            </a:endParaRP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255B672C-E40C-3945-ABCE-4ECA769DDE3B}"/>
              </a:ext>
            </a:extLst>
          </p:cNvPr>
          <p:cNvCxnSpPr/>
          <p:nvPr/>
        </p:nvCxnSpPr>
        <p:spPr>
          <a:xfrm flipV="1">
            <a:off x="3739169" y="4305411"/>
            <a:ext cx="0" cy="38736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3">
            <a:extLst>
              <a:ext uri="{FF2B5EF4-FFF2-40B4-BE49-F238E27FC236}">
                <a16:creationId xmlns:a16="http://schemas.microsoft.com/office/drawing/2014/main" id="{DED52CFF-B42D-F141-B538-EEEA78BFAF97}"/>
              </a:ext>
            </a:extLst>
          </p:cNvPr>
          <p:cNvSpPr txBox="1"/>
          <p:nvPr/>
        </p:nvSpPr>
        <p:spPr>
          <a:xfrm>
            <a:off x="75609" y="6175797"/>
            <a:ext cx="6337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err="1"/>
              <a:t>Contois</a:t>
            </a:r>
            <a:r>
              <a:rPr lang="es-ES" sz="1600"/>
              <a:t> </a:t>
            </a:r>
            <a:r>
              <a:rPr lang="es-ES" sz="1600" smtClean="0"/>
              <a:t>J. H. </a:t>
            </a:r>
            <a:r>
              <a:rPr lang="es-ES" sz="1600" dirty="0"/>
              <a:t>et al. </a:t>
            </a:r>
            <a:r>
              <a:rPr lang="es-ES" sz="1600" i="1" err="1"/>
              <a:t>Clinical</a:t>
            </a:r>
            <a:r>
              <a:rPr lang="es-ES" sz="1600" i="1"/>
              <a:t> </a:t>
            </a:r>
            <a:r>
              <a:rPr lang="es-ES" sz="1600" i="1" smtClean="0"/>
              <a:t>Chemistry. </a:t>
            </a:r>
            <a:r>
              <a:rPr lang="es-ES" sz="1600"/>
              <a:t>2009</a:t>
            </a:r>
            <a:r>
              <a:rPr lang="es-ES" sz="1600" smtClean="0"/>
              <a:t>; 55:407-19.</a:t>
            </a:r>
            <a:endParaRPr lang="es-ES" sz="1600" dirty="0"/>
          </a:p>
          <a:p>
            <a:r>
              <a:rPr lang="es-ES" sz="1600" smtClean="0"/>
              <a:t>Martínez-Hervás S. </a:t>
            </a:r>
            <a:r>
              <a:rPr lang="es-ES" sz="1600" dirty="0"/>
              <a:t>et al</a:t>
            </a:r>
            <a:r>
              <a:rPr lang="es-ES" sz="1600"/>
              <a:t>. </a:t>
            </a:r>
            <a:r>
              <a:rPr lang="es-ES" sz="1600" i="1" smtClean="0"/>
              <a:t>Int. J. Clin. Pract. </a:t>
            </a:r>
            <a:r>
              <a:rPr lang="es-ES" sz="1600" smtClean="0"/>
              <a:t>2013; 67:81-8.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1172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3A0B468-96E9-5508-D8B2-6DC6DFB69168}"/>
              </a:ext>
            </a:extLst>
          </p:cNvPr>
          <p:cNvSpPr txBox="1"/>
          <p:nvPr/>
        </p:nvSpPr>
        <p:spPr>
          <a:xfrm rot="16200000">
            <a:off x="-2814960" y="3383809"/>
            <a:ext cx="6100548" cy="352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s-ES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https://academic.oup.com/eurheartj/article/42/34/3227/6358713</a:t>
            </a:r>
            <a:r>
              <a:rPr lang="es-E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1E2CCB2-4437-4C0C-AE44-677C4AFC4611}"/>
              </a:ext>
            </a:extLst>
          </p:cNvPr>
          <p:cNvSpPr txBox="1"/>
          <p:nvPr/>
        </p:nvSpPr>
        <p:spPr>
          <a:xfrm>
            <a:off x="3167062" y="200563"/>
            <a:ext cx="85677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2000" b="1" dirty="0"/>
              <a:t>Risc d’episodis cv (mortals i no mortals) a 10 anys en població de baix risc CV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74AB993-B430-416D-A16D-34D073A97645}"/>
              </a:ext>
            </a:extLst>
          </p:cNvPr>
          <p:cNvSpPr txBox="1"/>
          <p:nvPr/>
        </p:nvSpPr>
        <p:spPr>
          <a:xfrm>
            <a:off x="574884" y="192354"/>
            <a:ext cx="26003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800" b="1" dirty="0">
                <a:solidFill>
                  <a:srgbClr val="0000CC"/>
                </a:solidFill>
              </a:rPr>
              <a:t>SCORE i SCORE-OP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D1F06A7C-AA71-49F6-93F2-89BB14132A68}"/>
              </a:ext>
            </a:extLst>
          </p:cNvPr>
          <p:cNvGrpSpPr/>
          <p:nvPr/>
        </p:nvGrpSpPr>
        <p:grpSpPr>
          <a:xfrm>
            <a:off x="1152525" y="689643"/>
            <a:ext cx="10353675" cy="5976003"/>
            <a:chOff x="1152525" y="689643"/>
            <a:chExt cx="10353675" cy="5976003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B34EAAFE-3566-ADE1-A9C8-8DC81FFCFB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3601" t="14343" r="2536" b="23455"/>
            <a:stretch/>
          </p:blipFill>
          <p:spPr>
            <a:xfrm>
              <a:off x="6457950" y="1165604"/>
              <a:ext cx="5048250" cy="4048125"/>
            </a:xfrm>
            <a:prstGeom prst="rect">
              <a:avLst/>
            </a:prstGeom>
          </p:spPr>
        </p:pic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7E28D3ED-5538-4F5B-AA4F-B7D38E35C6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7172" t="14343" r="49875" b="1584"/>
            <a:stretch/>
          </p:blipFill>
          <p:spPr>
            <a:xfrm>
              <a:off x="1152525" y="1194179"/>
              <a:ext cx="4943475" cy="5471467"/>
            </a:xfrm>
            <a:prstGeom prst="rect">
              <a:avLst/>
            </a:prstGeom>
          </p:spPr>
        </p:pic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A6EB963E-00C4-4AE0-AC96-FF2439F0982E}"/>
                </a:ext>
              </a:extLst>
            </p:cNvPr>
            <p:cNvSpPr txBox="1"/>
            <p:nvPr/>
          </p:nvSpPr>
          <p:spPr>
            <a:xfrm>
              <a:off x="3571874" y="1664458"/>
              <a:ext cx="600075" cy="338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600" b="1" dirty="0"/>
                <a:t>Edat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F09EAD33-4A54-406B-8664-A203F11037E2}"/>
                </a:ext>
              </a:extLst>
            </p:cNvPr>
            <p:cNvSpPr txBox="1"/>
            <p:nvPr/>
          </p:nvSpPr>
          <p:spPr>
            <a:xfrm>
              <a:off x="8896349" y="1673983"/>
              <a:ext cx="600075" cy="338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600" b="1" dirty="0"/>
                <a:t>Edat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8C8A9FB-00FE-4C15-9589-9C9DD9BB2B5B}"/>
                </a:ext>
              </a:extLst>
            </p:cNvPr>
            <p:cNvSpPr txBox="1"/>
            <p:nvPr/>
          </p:nvSpPr>
          <p:spPr>
            <a:xfrm>
              <a:off x="1647713" y="689643"/>
              <a:ext cx="2014540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400" b="1" dirty="0"/>
                <a:t>Dones</a:t>
              </a:r>
            </a:p>
            <a:p>
              <a:r>
                <a:rPr lang="ca-ES" sz="1200" b="1" dirty="0"/>
                <a:t>No fumadores     </a:t>
              </a:r>
              <a:r>
                <a:rPr lang="ca-ES" sz="1200" b="1" dirty="0" err="1"/>
                <a:t>Fumadores</a:t>
              </a:r>
              <a:endParaRPr lang="ca-ES" sz="1200" b="1" dirty="0"/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E4422E39-EAEB-411B-80B7-F26B9D0A66C1}"/>
                </a:ext>
              </a:extLst>
            </p:cNvPr>
            <p:cNvSpPr txBox="1"/>
            <p:nvPr/>
          </p:nvSpPr>
          <p:spPr>
            <a:xfrm>
              <a:off x="6872394" y="689643"/>
              <a:ext cx="2014540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400" b="1" dirty="0"/>
                <a:t>Dones</a:t>
              </a:r>
            </a:p>
            <a:p>
              <a:r>
                <a:rPr lang="ca-ES" sz="1200" b="1" dirty="0"/>
                <a:t>No fumadores     </a:t>
              </a:r>
              <a:r>
                <a:rPr lang="ca-ES" sz="1200" b="1" dirty="0" err="1"/>
                <a:t>Fumadores</a:t>
              </a:r>
              <a:endParaRPr lang="ca-ES" sz="1200" b="1" dirty="0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534F7828-65C4-4DAE-BBD2-9B09E58FE929}"/>
                </a:ext>
              </a:extLst>
            </p:cNvPr>
            <p:cNvSpPr txBox="1"/>
            <p:nvPr/>
          </p:nvSpPr>
          <p:spPr>
            <a:xfrm>
              <a:off x="4077644" y="689643"/>
              <a:ext cx="1874209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400" b="1" dirty="0"/>
                <a:t>Homes</a:t>
              </a:r>
            </a:p>
            <a:p>
              <a:r>
                <a:rPr lang="ca-ES" sz="1200" b="1" dirty="0"/>
                <a:t>No fumadors     Fumadors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F8CB61E-C793-479F-B246-F759727923D6}"/>
                </a:ext>
              </a:extLst>
            </p:cNvPr>
            <p:cNvSpPr txBox="1"/>
            <p:nvPr/>
          </p:nvSpPr>
          <p:spPr>
            <a:xfrm>
              <a:off x="9459706" y="701736"/>
              <a:ext cx="1827419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400" b="1" dirty="0"/>
                <a:t>Homes</a:t>
              </a:r>
            </a:p>
            <a:p>
              <a:r>
                <a:rPr lang="ca-ES" sz="1200" b="1" dirty="0"/>
                <a:t>No fumadors     Fumadors</a:t>
              </a: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861EA293-9F94-46A6-BE56-FD66A554EABA}"/>
              </a:ext>
            </a:extLst>
          </p:cNvPr>
          <p:cNvGrpSpPr/>
          <p:nvPr/>
        </p:nvGrpSpPr>
        <p:grpSpPr>
          <a:xfrm>
            <a:off x="6903243" y="5249549"/>
            <a:ext cx="4831557" cy="1275773"/>
            <a:chOff x="6903243" y="5249549"/>
            <a:chExt cx="4831557" cy="1275773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B0930839-4499-4EF0-909D-8E9FF941C32E}"/>
                </a:ext>
              </a:extLst>
            </p:cNvPr>
            <p:cNvSpPr txBox="1"/>
            <p:nvPr/>
          </p:nvSpPr>
          <p:spPr>
            <a:xfrm>
              <a:off x="7191375" y="5249549"/>
              <a:ext cx="41837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/>
                <a:t>RCV            &lt;50 </a:t>
              </a:r>
              <a:r>
                <a:rPr lang="es-ES" sz="1600" b="1" dirty="0" err="1"/>
                <a:t>anys</a:t>
              </a:r>
              <a:r>
                <a:rPr lang="es-ES" sz="1600" b="1" dirty="0"/>
                <a:t>        50-69 </a:t>
              </a:r>
              <a:r>
                <a:rPr lang="es-ES" sz="1600" b="1" dirty="0" err="1"/>
                <a:t>anys</a:t>
              </a:r>
              <a:r>
                <a:rPr lang="es-ES" sz="1600" b="1" dirty="0"/>
                <a:t>       ≥70 </a:t>
              </a:r>
              <a:r>
                <a:rPr lang="es-ES" sz="1600" b="1" dirty="0" err="1"/>
                <a:t>anys</a:t>
              </a:r>
              <a:endParaRPr lang="es-ES" sz="1600" b="1" dirty="0"/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84B1BD51-FBC1-46A4-8B1E-F458A5A6E6E0}"/>
                </a:ext>
              </a:extLst>
            </p:cNvPr>
            <p:cNvSpPr txBox="1"/>
            <p:nvPr/>
          </p:nvSpPr>
          <p:spPr>
            <a:xfrm>
              <a:off x="7191374" y="5677597"/>
              <a:ext cx="41767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/>
                <a:t>Baix                      &lt;3                       &lt;5                          &lt;8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86467E3B-C416-4AE0-8D83-BB466D639525}"/>
                </a:ext>
              </a:extLst>
            </p:cNvPr>
            <p:cNvSpPr txBox="1"/>
            <p:nvPr/>
          </p:nvSpPr>
          <p:spPr>
            <a:xfrm>
              <a:off x="6903243" y="5928520"/>
              <a:ext cx="48315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err="1"/>
                <a:t>Moderat</a:t>
              </a:r>
              <a:r>
                <a:rPr lang="es-ES" sz="1400" b="1" dirty="0"/>
                <a:t>                     3-7                      5-9                        8-14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61DEBCC4-50B8-47EA-ADAB-B47D5706F085}"/>
                </a:ext>
              </a:extLst>
            </p:cNvPr>
            <p:cNvSpPr txBox="1"/>
            <p:nvPr/>
          </p:nvSpPr>
          <p:spPr>
            <a:xfrm>
              <a:off x="7329487" y="6213973"/>
              <a:ext cx="41767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/>
                <a:t>Alt                      ≥8                       ≥10                       ≥15</a:t>
              </a:r>
            </a:p>
          </p:txBody>
        </p:sp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B9865B28-C2EF-426A-A3EF-FB90B9AC37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1712" t="80350" r="35888" b="6624"/>
            <a:stretch/>
          </p:blipFill>
          <p:spPr>
            <a:xfrm>
              <a:off x="7772400" y="5677597"/>
              <a:ext cx="276225" cy="847725"/>
            </a:xfrm>
            <a:prstGeom prst="rect">
              <a:avLst/>
            </a:prstGeom>
          </p:spPr>
        </p:pic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385215B-B1F3-4EE6-9BD4-551A2D7CF969}"/>
              </a:ext>
            </a:extLst>
          </p:cNvPr>
          <p:cNvSpPr txBox="1"/>
          <p:nvPr/>
        </p:nvSpPr>
        <p:spPr>
          <a:xfrm>
            <a:off x="6798577" y="6525322"/>
            <a:ext cx="5183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b="1" dirty="0"/>
              <a:t>Modificat de </a:t>
            </a:r>
            <a:r>
              <a:rPr lang="ca-ES" sz="1400" b="1" i="1" dirty="0"/>
              <a:t>2021</a:t>
            </a:r>
            <a:r>
              <a:rPr lang="ca-ES" sz="1400" b="1" dirty="0"/>
              <a:t> </a:t>
            </a:r>
            <a:r>
              <a:rPr lang="ca-ES" sz="1400" b="1" i="1" dirty="0"/>
              <a:t>ESC </a:t>
            </a:r>
            <a:r>
              <a:rPr lang="ca-ES" sz="1400" b="1" i="1" dirty="0" err="1"/>
              <a:t>Guidelines</a:t>
            </a:r>
            <a:r>
              <a:rPr lang="ca-ES" sz="1400" b="1" dirty="0"/>
              <a:t>. </a:t>
            </a:r>
            <a:r>
              <a:rPr lang="ca-ES" sz="1400" b="1" err="1"/>
              <a:t>Eur</a:t>
            </a:r>
            <a:r>
              <a:rPr lang="ca-ES" sz="1400" b="1"/>
              <a:t> </a:t>
            </a:r>
            <a:r>
              <a:rPr lang="ca-ES" sz="1400" b="1" smtClean="0"/>
              <a:t>Heart, J. </a:t>
            </a:r>
            <a:r>
              <a:rPr lang="ca-ES" sz="1400" b="1"/>
              <a:t>2021</a:t>
            </a:r>
            <a:r>
              <a:rPr lang="ca-ES" sz="1400" b="1" smtClean="0"/>
              <a:t>; 42:3227-337 </a:t>
            </a:r>
            <a:endParaRPr lang="ca-ES" sz="1400" b="1" dirty="0"/>
          </a:p>
        </p:txBody>
      </p:sp>
    </p:spTree>
    <p:extLst>
      <p:ext uri="{BB962C8B-B14F-4D97-AF65-F5344CB8AC3E}">
        <p14:creationId xmlns:p14="http://schemas.microsoft.com/office/powerpoint/2010/main" val="380545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A20E9C-286D-70EF-1390-15EF0F8512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12693"/>
              </p:ext>
            </p:extLst>
          </p:nvPr>
        </p:nvGraphicFramePr>
        <p:xfrm>
          <a:off x="612091" y="543193"/>
          <a:ext cx="10892972" cy="5034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9187">
                  <a:extLst>
                    <a:ext uri="{9D8B030D-6E8A-4147-A177-3AD203B41FA5}">
                      <a16:colId xmlns:a16="http://schemas.microsoft.com/office/drawing/2014/main" val="1967152645"/>
                    </a:ext>
                  </a:extLst>
                </a:gridCol>
                <a:gridCol w="6474238">
                  <a:extLst>
                    <a:ext uri="{9D8B030D-6E8A-4147-A177-3AD203B41FA5}">
                      <a16:colId xmlns:a16="http://schemas.microsoft.com/office/drawing/2014/main" val="3565625056"/>
                    </a:ext>
                  </a:extLst>
                </a:gridCol>
                <a:gridCol w="2549547">
                  <a:extLst>
                    <a:ext uri="{9D8B030D-6E8A-4147-A177-3AD203B41FA5}">
                      <a16:colId xmlns:a16="http://schemas.microsoft.com/office/drawing/2014/main" val="3174512829"/>
                    </a:ext>
                  </a:extLst>
                </a:gridCol>
              </a:tblGrid>
              <a:tr h="43193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Objectius  lipídics basats en el risc cardiovascular (SCORE)</a:t>
                      </a:r>
                      <a:endParaRPr lang="ca-ES" sz="32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63987"/>
                  </a:ext>
                </a:extLst>
              </a:tr>
              <a:tr h="4319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Risc CV</a:t>
                      </a:r>
                      <a:endParaRPr lang="ca-ES" sz="32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kern="50" noProof="0" dirty="0">
                          <a:effectLst/>
                          <a:latin typeface="Cambria" panose="02040503050406030204" pitchFamily="18" charset="0"/>
                        </a:rPr>
                        <a:t>Situacions</a:t>
                      </a:r>
                      <a:endParaRPr lang="ca-ES" sz="28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Objectius (mg/</a:t>
                      </a: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dL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ca-ES" sz="32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6440740"/>
                  </a:ext>
                </a:extLst>
              </a:tr>
              <a:tr h="41202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Molt alt</a:t>
                      </a:r>
                      <a:endParaRPr lang="ca-ES" sz="32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MCV clínica o documentada por mètodes invasius o no 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invasius.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DM amb: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FGe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&lt;45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FGe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45-59 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i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ALB &gt;30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ALB &gt;300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Lesió 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d’òrgan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diana en 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tres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localitzacions (</a:t>
                      </a: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microalbuminúria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retinopatia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o neuropatia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).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MRC: </a:t>
                      </a:r>
                      <a:r>
                        <a:rPr lang="ca-ES" sz="2400" noProof="0" dirty="0" err="1" smtClean="0">
                          <a:effectLst/>
                          <a:latin typeface="Cambria" panose="02040503050406030204" pitchFamily="18" charset="0"/>
                        </a:rPr>
                        <a:t>FGe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 &lt; 30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o </a:t>
                      </a: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FGe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30-44 amb ALB &gt;30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C-LDL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&lt;55 </a:t>
                      </a: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i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com a mínim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  <a:sym typeface="Wingdings" pitchFamily="2" charset="2"/>
                        </a:rPr>
                        <a:t>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50%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 smtClean="0">
                          <a:effectLst/>
                          <a:latin typeface="Cambria" panose="02040503050406030204" pitchFamily="18" charset="0"/>
                        </a:rPr>
                        <a:t>C-no-HDL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&lt;85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ApoB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&lt;65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5834888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5DEE840-7C3E-223C-B5BE-962B758E0935}"/>
              </a:ext>
            </a:extLst>
          </p:cNvPr>
          <p:cNvSpPr txBox="1"/>
          <p:nvPr/>
        </p:nvSpPr>
        <p:spPr>
          <a:xfrm>
            <a:off x="612091" y="5695951"/>
            <a:ext cx="10210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smtClean="0">
                <a:latin typeface="Cambria" panose="02040503050406030204" pitchFamily="18" charset="0"/>
              </a:rPr>
              <a:t>MCV: </a:t>
            </a:r>
            <a:r>
              <a:rPr lang="ca-ES" sz="2000">
                <a:latin typeface="Cambria" panose="02040503050406030204" pitchFamily="18" charset="0"/>
              </a:rPr>
              <a:t>malaltia </a:t>
            </a:r>
            <a:r>
              <a:rPr lang="ca-ES" sz="2000" smtClean="0">
                <a:latin typeface="Cambria" panose="02040503050406030204" pitchFamily="18" charset="0"/>
              </a:rPr>
              <a:t>cardiovascular. DM: </a:t>
            </a:r>
            <a:r>
              <a:rPr lang="ca-ES" sz="2000">
                <a:latin typeface="Cambria" panose="02040503050406030204" pitchFamily="18" charset="0"/>
              </a:rPr>
              <a:t>diabetis </a:t>
            </a:r>
            <a:r>
              <a:rPr lang="ca-ES" sz="2000" i="1" smtClean="0">
                <a:latin typeface="Cambria" panose="02040503050406030204" pitchFamily="18" charset="0"/>
              </a:rPr>
              <a:t>mellitus. </a:t>
            </a:r>
            <a:r>
              <a:rPr lang="ca-ES" sz="2000" smtClean="0">
                <a:latin typeface="Cambria" panose="02040503050406030204" pitchFamily="18" charset="0"/>
              </a:rPr>
              <a:t>FGE: </a:t>
            </a:r>
            <a:r>
              <a:rPr lang="ca-ES" sz="2000" dirty="0">
                <a:latin typeface="Cambria" panose="02040503050406030204" pitchFamily="18" charset="0"/>
              </a:rPr>
              <a:t>filtrat </a:t>
            </a:r>
            <a:r>
              <a:rPr lang="ca-ES" sz="2000">
                <a:latin typeface="Cambria" panose="02040503050406030204" pitchFamily="18" charset="0"/>
              </a:rPr>
              <a:t>glomerular </a:t>
            </a:r>
            <a:r>
              <a:rPr lang="ca-ES" sz="2000" smtClean="0">
                <a:latin typeface="Cambria" panose="02040503050406030204" pitchFamily="18" charset="0"/>
              </a:rPr>
              <a:t>estimat. </a:t>
            </a:r>
            <a:br>
              <a:rPr lang="ca-ES" sz="2000" smtClean="0">
                <a:latin typeface="Cambria" panose="02040503050406030204" pitchFamily="18" charset="0"/>
              </a:rPr>
            </a:br>
            <a:r>
              <a:rPr lang="ca-ES" sz="2000" smtClean="0">
                <a:latin typeface="Cambria" panose="02040503050406030204" pitchFamily="18" charset="0"/>
              </a:rPr>
              <a:t>ALB: albuminúria. MRC: </a:t>
            </a:r>
            <a:r>
              <a:rPr lang="ca-ES" sz="2000" dirty="0">
                <a:latin typeface="Cambria" panose="02040503050406030204" pitchFamily="18" charset="0"/>
              </a:rPr>
              <a:t>malaltia </a:t>
            </a:r>
            <a:r>
              <a:rPr lang="ca-ES" sz="2000">
                <a:latin typeface="Cambria" panose="02040503050406030204" pitchFamily="18" charset="0"/>
              </a:rPr>
              <a:t>renal </a:t>
            </a:r>
            <a:r>
              <a:rPr lang="ca-ES" sz="2000" smtClean="0">
                <a:latin typeface="Cambria" panose="02040503050406030204" pitchFamily="18" charset="0"/>
              </a:rPr>
              <a:t>crònica.</a:t>
            </a:r>
            <a:endParaRPr lang="ca-ES" sz="2000" dirty="0">
              <a:latin typeface="Cambria" panose="020405030504060302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2C8841C-37FA-9C78-E151-B38CE68A64FC}"/>
              </a:ext>
            </a:extLst>
          </p:cNvPr>
          <p:cNvSpPr txBox="1"/>
          <p:nvPr/>
        </p:nvSpPr>
        <p:spPr>
          <a:xfrm>
            <a:off x="372533" y="6314807"/>
            <a:ext cx="1089297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</a:pPr>
            <a:r>
              <a:rPr lang="es-ES" sz="2000" dirty="0" err="1">
                <a:effectLst/>
                <a:latin typeface="Cambria" panose="02040503050406030204" pitchFamily="18" charset="0"/>
              </a:rPr>
              <a:t>Xifres</a:t>
            </a:r>
            <a:r>
              <a:rPr lang="es-ES" sz="2000" dirty="0">
                <a:effectLst/>
                <a:latin typeface="Cambria" panose="02040503050406030204" pitchFamily="18" charset="0"/>
              </a:rPr>
              <a:t> lipídiques en mg/</a:t>
            </a:r>
            <a:r>
              <a:rPr lang="es-ES" sz="2000" dirty="0" err="1">
                <a:effectLst/>
                <a:latin typeface="Cambria" panose="02040503050406030204" pitchFamily="18" charset="0"/>
              </a:rPr>
              <a:t>dL</a:t>
            </a:r>
            <a:r>
              <a:rPr lang="es-ES" sz="2000">
                <a:effectLst/>
                <a:latin typeface="Cambria" panose="02040503050406030204" pitchFamily="18" charset="0"/>
              </a:rPr>
              <a:t>; </a:t>
            </a:r>
            <a:r>
              <a:rPr lang="es-ES" sz="2000" smtClean="0">
                <a:effectLst/>
                <a:latin typeface="Cambria" panose="02040503050406030204" pitchFamily="18" charset="0"/>
              </a:rPr>
              <a:t>FGE </a:t>
            </a:r>
            <a:r>
              <a:rPr lang="es-ES" sz="2000" dirty="0" err="1">
                <a:effectLst/>
                <a:latin typeface="Cambria" panose="02040503050406030204" pitchFamily="18" charset="0"/>
              </a:rPr>
              <a:t>mL</a:t>
            </a:r>
            <a:r>
              <a:rPr lang="es-ES" sz="2000" dirty="0">
                <a:effectLst/>
                <a:latin typeface="Cambria" panose="02040503050406030204" pitchFamily="18" charset="0"/>
              </a:rPr>
              <a:t>/min/1.73 m</a:t>
            </a:r>
            <a:r>
              <a:rPr lang="es-ES" sz="2000" baseline="30000" dirty="0">
                <a:effectLst/>
                <a:latin typeface="Cambria" panose="02040503050406030204" pitchFamily="18" charset="0"/>
              </a:rPr>
              <a:t>2</a:t>
            </a:r>
            <a:r>
              <a:rPr lang="es-ES" sz="2000" dirty="0">
                <a:effectLst/>
                <a:latin typeface="Cambria" panose="02040503050406030204" pitchFamily="18" charset="0"/>
              </a:rPr>
              <a:t>; ALB mg/g creatinina</a:t>
            </a:r>
            <a:endParaRPr lang="es-ES" sz="20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18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00D6CF-4FF8-1A26-0FF6-048595F95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488448"/>
              </p:ext>
            </p:extLst>
          </p:nvPr>
        </p:nvGraphicFramePr>
        <p:xfrm>
          <a:off x="587587" y="108552"/>
          <a:ext cx="10594226" cy="6729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0949">
                  <a:extLst>
                    <a:ext uri="{9D8B030D-6E8A-4147-A177-3AD203B41FA5}">
                      <a16:colId xmlns:a16="http://schemas.microsoft.com/office/drawing/2014/main" val="3595296369"/>
                    </a:ext>
                  </a:extLst>
                </a:gridCol>
                <a:gridCol w="6238212">
                  <a:extLst>
                    <a:ext uri="{9D8B030D-6E8A-4147-A177-3AD203B41FA5}">
                      <a16:colId xmlns:a16="http://schemas.microsoft.com/office/drawing/2014/main" val="2301650227"/>
                    </a:ext>
                  </a:extLst>
                </a:gridCol>
                <a:gridCol w="2475065">
                  <a:extLst>
                    <a:ext uri="{9D8B030D-6E8A-4147-A177-3AD203B41FA5}">
                      <a16:colId xmlns:a16="http://schemas.microsoft.com/office/drawing/2014/main" val="1261622015"/>
                    </a:ext>
                  </a:extLst>
                </a:gridCol>
              </a:tblGrid>
              <a:tr h="30735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Objectius  lipídics basats en el risc cardiovascular (SCORE)</a:t>
                      </a:r>
                      <a:endParaRPr lang="ca-ES" sz="32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075414"/>
                  </a:ext>
                </a:extLst>
              </a:tr>
              <a:tr h="3073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Risc CV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kern="50" noProof="0" dirty="0">
                          <a:effectLst/>
                        </a:rPr>
                        <a:t>Situacions</a:t>
                      </a:r>
                      <a:endParaRPr lang="ca-E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</a:rPr>
                        <a:t>Objectius (mg/</a:t>
                      </a:r>
                      <a:r>
                        <a:rPr lang="ca-ES" sz="2400" noProof="0" dirty="0" err="1">
                          <a:effectLst/>
                        </a:rPr>
                        <a:t>dL</a:t>
                      </a:r>
                      <a:r>
                        <a:rPr lang="ca-ES" sz="2400" noProof="0" dirty="0">
                          <a:effectLst/>
                        </a:rPr>
                        <a:t>)</a:t>
                      </a:r>
                      <a:endParaRPr lang="ca-E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951596"/>
                  </a:ext>
                </a:extLst>
              </a:tr>
              <a:tr h="52283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Alt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</a:rPr>
                        <a:t>FRCV aïllats marcadament elevats</a:t>
                      </a:r>
                      <a:r>
                        <a:rPr lang="ca-ES" sz="2400" noProof="0">
                          <a:effectLst/>
                        </a:rPr>
                        <a:t>: </a:t>
                      </a:r>
                      <a:r>
                        <a:rPr lang="ca-ES" sz="2400" noProof="0" smtClean="0">
                          <a:effectLst/>
                        </a:rPr>
                        <a:t>colesterol </a:t>
                      </a:r>
                      <a:r>
                        <a:rPr lang="ca-ES" sz="2400" noProof="0" dirty="0">
                          <a:effectLst/>
                        </a:rPr>
                        <a:t>total &gt;</a:t>
                      </a:r>
                      <a:r>
                        <a:rPr lang="ca-ES" sz="2400" noProof="0">
                          <a:effectLst/>
                        </a:rPr>
                        <a:t>310 </a:t>
                      </a:r>
                      <a:r>
                        <a:rPr lang="ca-ES" sz="2400" noProof="0" smtClean="0">
                          <a:effectLst/>
                        </a:rPr>
                        <a:t>mg/L; C-LDL&gt;190 </a:t>
                      </a:r>
                      <a:r>
                        <a:rPr lang="ca-ES" sz="2400" noProof="0" dirty="0">
                          <a:effectLst/>
                        </a:rPr>
                        <a:t>mg/</a:t>
                      </a:r>
                      <a:r>
                        <a:rPr lang="ca-ES" sz="2400" noProof="0" dirty="0" err="1">
                          <a:effectLst/>
                        </a:rPr>
                        <a:t>dL</a:t>
                      </a:r>
                      <a:r>
                        <a:rPr lang="ca-ES" sz="2400" noProof="0" dirty="0">
                          <a:effectLst/>
                        </a:rPr>
                        <a:t> o pressió arterial ≥</a:t>
                      </a:r>
                      <a:r>
                        <a:rPr lang="ca-ES" sz="2400" noProof="0">
                          <a:effectLst/>
                        </a:rPr>
                        <a:t>180/110 </a:t>
                      </a:r>
                      <a:r>
                        <a:rPr lang="ca-ES" sz="2400" noProof="0" smtClean="0">
                          <a:effectLst/>
                        </a:rPr>
                        <a:t>mmHg.</a:t>
                      </a:r>
                      <a:endParaRPr lang="ca-ES" sz="2400" noProof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</a:rPr>
                        <a:t>HF </a:t>
                      </a:r>
                      <a:r>
                        <a:rPr lang="ca-ES" sz="2400" noProof="0">
                          <a:effectLst/>
                        </a:rPr>
                        <a:t>amb </a:t>
                      </a:r>
                      <a:r>
                        <a:rPr lang="ca-ES" sz="2400" noProof="0" smtClean="0">
                          <a:effectLst/>
                        </a:rPr>
                        <a:t>C-LDL </a:t>
                      </a:r>
                      <a:r>
                        <a:rPr lang="ca-ES" sz="2400" noProof="0" dirty="0">
                          <a:effectLst/>
                        </a:rPr>
                        <a:t>&gt;</a:t>
                      </a:r>
                      <a:r>
                        <a:rPr lang="ca-ES" sz="2400" noProof="0">
                          <a:effectLst/>
                        </a:rPr>
                        <a:t>190 </a:t>
                      </a:r>
                      <a:r>
                        <a:rPr lang="ca-ES" sz="2400" noProof="0" smtClean="0">
                          <a:effectLst/>
                        </a:rPr>
                        <a:t>mg/dL. </a:t>
                      </a:r>
                      <a:endParaRPr lang="ca-ES" sz="2400" noProof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</a:rPr>
                        <a:t>DM amb: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</a:rPr>
                        <a:t>&gt;10 anys d’evolució o mal control o LOD important </a:t>
                      </a:r>
                      <a:r>
                        <a:rPr lang="ca-ES" sz="2400" noProof="0">
                          <a:effectLst/>
                        </a:rPr>
                        <a:t>en </a:t>
                      </a:r>
                      <a:r>
                        <a:rPr lang="ca-ES" sz="2400" noProof="0" smtClean="0">
                          <a:effectLst/>
                        </a:rPr>
                        <a:t>una localització.</a:t>
                      </a:r>
                      <a:endParaRPr lang="ca-ES" sz="2400" noProof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</a:rPr>
                        <a:t>MRC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 err="1">
                          <a:effectLst/>
                        </a:rPr>
                        <a:t>FGe</a:t>
                      </a:r>
                      <a:r>
                        <a:rPr lang="ca-ES" sz="2400" noProof="0" dirty="0">
                          <a:effectLst/>
                        </a:rPr>
                        <a:t> 30-44 i ALB &lt;30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 err="1">
                          <a:effectLst/>
                        </a:rPr>
                        <a:t>FGe</a:t>
                      </a:r>
                      <a:r>
                        <a:rPr lang="ca-ES" sz="2400" noProof="0" dirty="0">
                          <a:effectLst/>
                        </a:rPr>
                        <a:t> 45-59 i ALB 30-300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 err="1">
                          <a:effectLst/>
                        </a:rPr>
                        <a:t>FGe</a:t>
                      </a:r>
                      <a:r>
                        <a:rPr lang="ca-ES" sz="2400" noProof="0" dirty="0">
                          <a:effectLst/>
                        </a:rPr>
                        <a:t> &gt;60 i ALB &gt;300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</a:rPr>
                        <a:t>SCORE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</a:rPr>
                        <a:t>&lt;50 anys ≥8  /  50-60 anys ≥10%  /  ≥70 anys ≥15% </a:t>
                      </a:r>
                      <a:endParaRPr lang="ca-E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smtClean="0">
                          <a:effectLst/>
                        </a:rPr>
                        <a:t>C-LDL </a:t>
                      </a:r>
                      <a:r>
                        <a:rPr lang="ca-ES" sz="2400" noProof="0" dirty="0">
                          <a:effectLst/>
                        </a:rPr>
                        <a:t>&lt;70 i com a mínim </a:t>
                      </a:r>
                      <a:r>
                        <a:rPr lang="ca-ES" sz="2400" noProof="0" dirty="0">
                          <a:effectLst/>
                          <a:sym typeface="Wingdings" pitchFamily="2" charset="2"/>
                        </a:rPr>
                        <a:t></a:t>
                      </a:r>
                      <a:r>
                        <a:rPr lang="ca-ES" sz="2400" noProof="0" dirty="0">
                          <a:effectLst/>
                        </a:rPr>
                        <a:t>50%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smtClean="0">
                          <a:effectLst/>
                        </a:rPr>
                        <a:t>C-no-HDL </a:t>
                      </a:r>
                      <a:r>
                        <a:rPr lang="ca-ES" sz="2400" noProof="0" dirty="0">
                          <a:effectLst/>
                        </a:rPr>
                        <a:t>&lt;100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 err="1">
                          <a:effectLst/>
                        </a:rPr>
                        <a:t>ApoB</a:t>
                      </a:r>
                      <a:r>
                        <a:rPr lang="ca-ES" sz="2400" noProof="0" dirty="0">
                          <a:effectLst/>
                        </a:rPr>
                        <a:t> &lt;80</a:t>
                      </a:r>
                      <a:endParaRPr lang="ca-E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44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3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38A7B24-ED91-7A3D-88BC-5FC8DF1B8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345429"/>
              </p:ext>
            </p:extLst>
          </p:nvPr>
        </p:nvGraphicFramePr>
        <p:xfrm>
          <a:off x="471592" y="155513"/>
          <a:ext cx="10907607" cy="6729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6589">
                  <a:extLst>
                    <a:ext uri="{9D8B030D-6E8A-4147-A177-3AD203B41FA5}">
                      <a16:colId xmlns:a16="http://schemas.microsoft.com/office/drawing/2014/main" val="2055720716"/>
                    </a:ext>
                  </a:extLst>
                </a:gridCol>
                <a:gridCol w="6422740">
                  <a:extLst>
                    <a:ext uri="{9D8B030D-6E8A-4147-A177-3AD203B41FA5}">
                      <a16:colId xmlns:a16="http://schemas.microsoft.com/office/drawing/2014/main" val="1034484934"/>
                    </a:ext>
                  </a:extLst>
                </a:gridCol>
                <a:gridCol w="2548278">
                  <a:extLst>
                    <a:ext uri="{9D8B030D-6E8A-4147-A177-3AD203B41FA5}">
                      <a16:colId xmlns:a16="http://schemas.microsoft.com/office/drawing/2014/main" val="2589922474"/>
                    </a:ext>
                  </a:extLst>
                </a:gridCol>
              </a:tblGrid>
              <a:tr h="337374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Objectius  lipídics basats en el risc cardiovascular (SCORE)</a:t>
                      </a:r>
                      <a:endParaRPr lang="ca-ES" sz="32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18312"/>
                  </a:ext>
                </a:extLst>
              </a:tr>
              <a:tr h="3373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Risc CV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kern="50" noProof="0" dirty="0">
                          <a:effectLst/>
                          <a:latin typeface="Cambria" panose="02040503050406030204" pitchFamily="18" charset="0"/>
                        </a:rPr>
                        <a:t>Situacions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Objectius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(mg/</a:t>
                      </a: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dL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6840557"/>
                  </a:ext>
                </a:extLst>
              </a:tr>
              <a:tr h="3578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Moderat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DM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Bon control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&lt;10 anys d’evolució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Pacients joves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Sense LOD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Sense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altres factors de risc CV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SCORE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&lt;50 </a:t>
                      </a:r>
                      <a:r>
                        <a:rPr lang="ca-ES" sz="2400" noProof="0">
                          <a:effectLst/>
                          <a:latin typeface="Cambria" panose="02040503050406030204" pitchFamily="18" charset="0"/>
                        </a:rPr>
                        <a:t>anys </a:t>
                      </a: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3%-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4%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50-60 </a:t>
                      </a:r>
                      <a:r>
                        <a:rPr lang="ca-ES" sz="2400" noProof="0">
                          <a:effectLst/>
                          <a:latin typeface="Cambria" panose="02040503050406030204" pitchFamily="18" charset="0"/>
                        </a:rPr>
                        <a:t>anys </a:t>
                      </a: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5%-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9%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≥70 </a:t>
                      </a:r>
                      <a:r>
                        <a:rPr lang="ca-ES" sz="2400" noProof="0">
                          <a:effectLst/>
                          <a:latin typeface="Cambria" panose="02040503050406030204" pitchFamily="18" charset="0"/>
                        </a:rPr>
                        <a:t>anys </a:t>
                      </a: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8%-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15% 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C-LDL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&lt;100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C-no-HDL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&lt;130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 err="1">
                          <a:effectLst/>
                          <a:latin typeface="Cambria" panose="02040503050406030204" pitchFamily="18" charset="0"/>
                        </a:rPr>
                        <a:t>ApoB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 &lt;100 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0997573"/>
                  </a:ext>
                </a:extLst>
              </a:tr>
              <a:tr h="1417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Baix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SCORE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&lt;50 anys &lt;3%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50-60 anys &lt;5%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buFont typeface="Symbol" pitchFamily="2" charset="2"/>
                        <a:buChar char="-"/>
                      </a:pP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≥70 anys &lt;8% 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itchFamily="2" charset="2"/>
                        <a:buChar char=""/>
                      </a:pPr>
                      <a:r>
                        <a:rPr lang="ca-ES" sz="2400" noProof="0" smtClean="0">
                          <a:effectLst/>
                          <a:latin typeface="Cambria" panose="02040503050406030204" pitchFamily="18" charset="0"/>
                        </a:rPr>
                        <a:t>C-LDL </a:t>
                      </a:r>
                      <a:r>
                        <a:rPr lang="ca-ES" sz="2400" noProof="0" dirty="0">
                          <a:effectLst/>
                          <a:latin typeface="Cambria" panose="02040503050406030204" pitchFamily="18" charset="0"/>
                        </a:rPr>
                        <a:t>&lt;100</a:t>
                      </a:r>
                      <a:endParaRPr lang="ca-ES" sz="2400" noProof="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1868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33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681</Words>
  <Application>Microsoft Office PowerPoint</Application>
  <PresentationFormat>Panorámica</PresentationFormat>
  <Paragraphs>154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2" baseType="lpstr">
      <vt:lpstr>ＭＳ Ｐゴシック</vt:lpstr>
      <vt:lpstr>Arial</vt:lpstr>
      <vt:lpstr>Calibri</vt:lpstr>
      <vt:lpstr>Calibri Bold</vt:lpstr>
      <vt:lpstr>Cambria</vt:lpstr>
      <vt:lpstr>Gill Sans Ultra Bold</vt:lpstr>
      <vt:lpstr>Helvetica</vt:lpstr>
      <vt:lpstr>Symbol</vt:lpstr>
      <vt:lpstr>Tahoma</vt:lpstr>
      <vt:lpstr>Times New Roman</vt:lpstr>
      <vt:lpstr>Wingdings</vt:lpstr>
      <vt:lpstr>ヒラギノ明朝 ProN W3</vt:lpstr>
      <vt:lpstr>Tema de Office</vt:lpstr>
      <vt:lpstr>Valors lipídics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 Ascaso</dc:creator>
  <cp:lastModifiedBy>Sergio</cp:lastModifiedBy>
  <cp:revision>125</cp:revision>
  <cp:lastPrinted>2023-02-14T17:22:43Z</cp:lastPrinted>
  <dcterms:created xsi:type="dcterms:W3CDTF">2015-01-01T19:42:43Z</dcterms:created>
  <dcterms:modified xsi:type="dcterms:W3CDTF">2023-05-12T15:56:31Z</dcterms:modified>
</cp:coreProperties>
</file>