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31" r:id="rId3"/>
  </p:sldMasterIdLst>
  <p:notesMasterIdLst>
    <p:notesMasterId r:id="rId40"/>
  </p:notesMasterIdLst>
  <p:sldIdLst>
    <p:sldId id="256" r:id="rId4"/>
    <p:sldId id="325" r:id="rId5"/>
    <p:sldId id="326" r:id="rId6"/>
    <p:sldId id="1259" r:id="rId7"/>
    <p:sldId id="1260" r:id="rId8"/>
    <p:sldId id="1261" r:id="rId9"/>
    <p:sldId id="1262" r:id="rId10"/>
    <p:sldId id="1263" r:id="rId11"/>
    <p:sldId id="1276" r:id="rId12"/>
    <p:sldId id="1282" r:id="rId13"/>
    <p:sldId id="274" r:id="rId14"/>
    <p:sldId id="283" r:id="rId15"/>
    <p:sldId id="1265" r:id="rId16"/>
    <p:sldId id="1283" r:id="rId17"/>
    <p:sldId id="1249" r:id="rId18"/>
    <p:sldId id="1284" r:id="rId19"/>
    <p:sldId id="1277" r:id="rId20"/>
    <p:sldId id="1278" r:id="rId21"/>
    <p:sldId id="1279" r:id="rId22"/>
    <p:sldId id="1267" r:id="rId23"/>
    <p:sldId id="1280" r:id="rId24"/>
    <p:sldId id="1285" r:id="rId25"/>
    <p:sldId id="1287" r:id="rId26"/>
    <p:sldId id="1288" r:id="rId27"/>
    <p:sldId id="1290" r:id="rId28"/>
    <p:sldId id="1291" r:id="rId29"/>
    <p:sldId id="1292" r:id="rId30"/>
    <p:sldId id="1289" r:id="rId31"/>
    <p:sldId id="259" r:id="rId32"/>
    <p:sldId id="261" r:id="rId33"/>
    <p:sldId id="262" r:id="rId34"/>
    <p:sldId id="1271" r:id="rId35"/>
    <p:sldId id="1272" r:id="rId36"/>
    <p:sldId id="1273" r:id="rId37"/>
    <p:sldId id="1274" r:id="rId38"/>
    <p:sldId id="1275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8296" autoAdjust="0"/>
  </p:normalViewPr>
  <p:slideViewPr>
    <p:cSldViewPr snapToGrid="0">
      <p:cViewPr>
        <p:scale>
          <a:sx n="100" d="100"/>
          <a:sy n="100" d="100"/>
        </p:scale>
        <p:origin x="-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C6B6D-9397-4FED-AB04-96C059EBA3F8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A2B3D46-C489-423D-9B63-D1D5E986C3C9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ca-ES" sz="1600" noProof="0" smtClean="0"/>
            <a:t>CRIBRATGE </a:t>
          </a:r>
          <a:r>
            <a:rPr lang="ca-ES" sz="1600" noProof="0" dirty="0"/>
            <a:t>NUTRICIONAL</a:t>
          </a:r>
        </a:p>
      </dgm:t>
    </dgm:pt>
    <dgm:pt modelId="{DFDAE985-B942-4A3F-A420-B2F8BF78B365}" type="parTrans" cxnId="{03ACE0CC-FF76-4AF2-988C-43B32400A49F}">
      <dgm:prSet/>
      <dgm:spPr/>
      <dgm:t>
        <a:bodyPr/>
        <a:lstStyle/>
        <a:p>
          <a:pPr algn="ctr"/>
          <a:endParaRPr lang="es-ES" sz="1400"/>
        </a:p>
      </dgm:t>
    </dgm:pt>
    <dgm:pt modelId="{2BDCD693-7A4C-4B5E-B695-2EC72FCCF0CB}" type="sibTrans" cxnId="{03ACE0CC-FF76-4AF2-988C-43B32400A49F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5CF1CACF-1B4F-418E-AF0B-D34CED3EF65B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DESNUTRICIÓ O RISC NUTRICIONAL</a:t>
          </a:r>
        </a:p>
      </dgm:t>
    </dgm:pt>
    <dgm:pt modelId="{B76465F4-A7B0-46B6-ABEB-FC77087A498E}" type="parTrans" cxnId="{4C6812AB-4AD9-4C99-A75F-E8A21FCE1273}">
      <dgm:prSet/>
      <dgm:spPr/>
      <dgm:t>
        <a:bodyPr/>
        <a:lstStyle/>
        <a:p>
          <a:pPr algn="ctr"/>
          <a:endParaRPr lang="es-ES" sz="1400"/>
        </a:p>
      </dgm:t>
    </dgm:pt>
    <dgm:pt modelId="{388A44A5-0B46-4116-B4AC-3975FC4BB86A}" type="sibTrans" cxnId="{4C6812AB-4AD9-4C99-A75F-E8A21FCE1273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11E40B30-7E36-4B36-9CF3-DA59014CB8B3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VALORACIÓ NUTRICIONAL ESPECÍFICA</a:t>
          </a:r>
        </a:p>
      </dgm:t>
    </dgm:pt>
    <dgm:pt modelId="{E6CADF45-AFE0-41E9-8F8A-5D9715A1B7DD}" type="parTrans" cxnId="{3AC4A2AA-9182-4F45-B4D0-05996854F788}">
      <dgm:prSet/>
      <dgm:spPr/>
      <dgm:t>
        <a:bodyPr/>
        <a:lstStyle/>
        <a:p>
          <a:pPr algn="ctr"/>
          <a:endParaRPr lang="es-ES" sz="1400"/>
        </a:p>
      </dgm:t>
    </dgm:pt>
    <dgm:pt modelId="{98FFECE3-8BF0-4CBE-AE65-2A5F4152FAF6}" type="sibTrans" cxnId="{3AC4A2AA-9182-4F45-B4D0-05996854F788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6F1E236C-9DB8-40E5-82BF-6B1D548FC4BE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TRACTAMENT NUTRICIONAL</a:t>
          </a:r>
        </a:p>
      </dgm:t>
    </dgm:pt>
    <dgm:pt modelId="{1BBB4083-5EE7-41AC-AE2A-5763F4C1153E}" type="parTrans" cxnId="{23BD6BC1-7917-4C57-B01E-4D9388FF0CF0}">
      <dgm:prSet/>
      <dgm:spPr/>
      <dgm:t>
        <a:bodyPr/>
        <a:lstStyle/>
        <a:p>
          <a:pPr algn="ctr"/>
          <a:endParaRPr lang="es-ES" sz="1400"/>
        </a:p>
      </dgm:t>
    </dgm:pt>
    <dgm:pt modelId="{DB95BF4F-6CA0-4EA6-8AEC-F740821AB7E5}" type="sibTrans" cxnId="{23BD6BC1-7917-4C57-B01E-4D9388FF0CF0}">
      <dgm:prSet/>
      <dgm:spPr/>
      <dgm:t>
        <a:bodyPr/>
        <a:lstStyle/>
        <a:p>
          <a:pPr algn="ctr"/>
          <a:endParaRPr lang="es-ES" sz="1400"/>
        </a:p>
      </dgm:t>
    </dgm:pt>
    <dgm:pt modelId="{113E97A2-BF3B-4EDD-95EE-E79B33AB654F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DESNUTRICIÓ: TIPUS I GRAU</a:t>
          </a:r>
        </a:p>
      </dgm:t>
    </dgm:pt>
    <dgm:pt modelId="{01407A5C-3FD9-4A31-87E4-2F087C92901E}" type="parTrans" cxnId="{759A917A-CCE1-48D5-8F12-8F68602FB773}">
      <dgm:prSet/>
      <dgm:spPr/>
      <dgm:t>
        <a:bodyPr/>
        <a:lstStyle/>
        <a:p>
          <a:pPr algn="ctr"/>
          <a:endParaRPr lang="es-ES" sz="1400"/>
        </a:p>
      </dgm:t>
    </dgm:pt>
    <dgm:pt modelId="{B0233A1E-2B25-4052-A280-F53A5F17A129}" type="sibTrans" cxnId="{759A917A-CCE1-48D5-8F12-8F68602FB773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2572CFD4-B88B-4123-BD8C-8AE2F01E01F9}" type="pres">
      <dgm:prSet presAssocID="{A46C6B6D-9397-4FED-AB04-96C059EBA3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845B6D7-5C80-4180-A27E-401472549120}" type="pres">
      <dgm:prSet presAssocID="{A46C6B6D-9397-4FED-AB04-96C059EBA3F8}" presName="dummyMaxCanvas" presStyleCnt="0">
        <dgm:presLayoutVars/>
      </dgm:prSet>
      <dgm:spPr/>
    </dgm:pt>
    <dgm:pt modelId="{25C47DA6-943F-41FD-AEFB-D6667FE72C50}" type="pres">
      <dgm:prSet presAssocID="{A46C6B6D-9397-4FED-AB04-96C059EBA3F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9345CE-13C6-4986-BAC1-1C5CEB3C1B42}" type="pres">
      <dgm:prSet presAssocID="{A46C6B6D-9397-4FED-AB04-96C059EBA3F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1557475-D5C9-4836-BC6B-F6B9767E994E}" type="pres">
      <dgm:prSet presAssocID="{A46C6B6D-9397-4FED-AB04-96C059EBA3F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40D9F5A-DF33-4C67-ACAD-2A65B90BC76A}" type="pres">
      <dgm:prSet presAssocID="{A46C6B6D-9397-4FED-AB04-96C059EBA3F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A84D913-9E68-4603-BC47-297BD1818AFD}" type="pres">
      <dgm:prSet presAssocID="{A46C6B6D-9397-4FED-AB04-96C059EBA3F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B0C0DC-651F-4C19-8923-6DC105C381B6}" type="pres">
      <dgm:prSet presAssocID="{A46C6B6D-9397-4FED-AB04-96C059EBA3F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EFCCF32-AB44-4034-8B91-864937DE390F}" type="pres">
      <dgm:prSet presAssocID="{A46C6B6D-9397-4FED-AB04-96C059EBA3F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9EC6E69-4FE0-484F-B463-5CEBE007F3F2}" type="pres">
      <dgm:prSet presAssocID="{A46C6B6D-9397-4FED-AB04-96C059EBA3F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34DDE48-FA64-4856-A08F-F77BCB25E66E}" type="pres">
      <dgm:prSet presAssocID="{A46C6B6D-9397-4FED-AB04-96C059EBA3F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DA233DD-1C46-4C7B-890A-5364CB8312C3}" type="pres">
      <dgm:prSet presAssocID="{A46C6B6D-9397-4FED-AB04-96C059EBA3F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6A55BF3-786F-4CD3-91FC-4FA89BB5A832}" type="pres">
      <dgm:prSet presAssocID="{A46C6B6D-9397-4FED-AB04-96C059EBA3F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18FFD45-DCD3-466F-AFC6-041018379CF2}" type="pres">
      <dgm:prSet presAssocID="{A46C6B6D-9397-4FED-AB04-96C059EBA3F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3F92A3A-883F-48A5-BFE2-44CFB0A2C033}" type="pres">
      <dgm:prSet presAssocID="{A46C6B6D-9397-4FED-AB04-96C059EBA3F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931FD6E-4984-4CD8-89D5-83CAD93C0EBE}" type="pres">
      <dgm:prSet presAssocID="{A46C6B6D-9397-4FED-AB04-96C059EBA3F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A6068AA-B333-4388-9954-A45392134D8B}" type="presOf" srcId="{2BDCD693-7A4C-4B5E-B695-2EC72FCCF0CB}" destId="{DBB0C0DC-651F-4C19-8923-6DC105C381B6}" srcOrd="0" destOrd="0" presId="urn:microsoft.com/office/officeart/2005/8/layout/vProcess5"/>
    <dgm:cxn modelId="{DAA48D6D-7951-4D62-A891-C6CC1D93492D}" type="presOf" srcId="{2A2B3D46-C489-423D-9B63-D1D5E986C3C9}" destId="{25C47DA6-943F-41FD-AEFB-D6667FE72C50}" srcOrd="0" destOrd="0" presId="urn:microsoft.com/office/officeart/2005/8/layout/vProcess5"/>
    <dgm:cxn modelId="{45AB129C-002D-48F2-B591-C5E0206948E8}" type="presOf" srcId="{113E97A2-BF3B-4EDD-95EE-E79B33AB654F}" destId="{83F92A3A-883F-48A5-BFE2-44CFB0A2C033}" srcOrd="1" destOrd="0" presId="urn:microsoft.com/office/officeart/2005/8/layout/vProcess5"/>
    <dgm:cxn modelId="{03ACE0CC-FF76-4AF2-988C-43B32400A49F}" srcId="{A46C6B6D-9397-4FED-AB04-96C059EBA3F8}" destId="{2A2B3D46-C489-423D-9B63-D1D5E986C3C9}" srcOrd="0" destOrd="0" parTransId="{DFDAE985-B942-4A3F-A420-B2F8BF78B365}" sibTransId="{2BDCD693-7A4C-4B5E-B695-2EC72FCCF0CB}"/>
    <dgm:cxn modelId="{93BF2BBE-666E-47E1-936F-07FBFC1B66AF}" type="presOf" srcId="{A46C6B6D-9397-4FED-AB04-96C059EBA3F8}" destId="{2572CFD4-B88B-4123-BD8C-8AE2F01E01F9}" srcOrd="0" destOrd="0" presId="urn:microsoft.com/office/officeart/2005/8/layout/vProcess5"/>
    <dgm:cxn modelId="{3AC4A2AA-9182-4F45-B4D0-05996854F788}" srcId="{A46C6B6D-9397-4FED-AB04-96C059EBA3F8}" destId="{11E40B30-7E36-4B36-9CF3-DA59014CB8B3}" srcOrd="2" destOrd="0" parTransId="{E6CADF45-AFE0-41E9-8F8A-5D9715A1B7DD}" sibTransId="{98FFECE3-8BF0-4CBE-AE65-2A5F4152FAF6}"/>
    <dgm:cxn modelId="{0DDFBB1F-CD5E-4B4D-A42D-81FF95805722}" type="presOf" srcId="{5CF1CACF-1B4F-418E-AF0B-D34CED3EF65B}" destId="{B6A55BF3-786F-4CD3-91FC-4FA89BB5A832}" srcOrd="1" destOrd="0" presId="urn:microsoft.com/office/officeart/2005/8/layout/vProcess5"/>
    <dgm:cxn modelId="{23BD6BC1-7917-4C57-B01E-4D9388FF0CF0}" srcId="{A46C6B6D-9397-4FED-AB04-96C059EBA3F8}" destId="{6F1E236C-9DB8-40E5-82BF-6B1D548FC4BE}" srcOrd="4" destOrd="0" parTransId="{1BBB4083-5EE7-41AC-AE2A-5763F4C1153E}" sibTransId="{DB95BF4F-6CA0-4EA6-8AEC-F740821AB7E5}"/>
    <dgm:cxn modelId="{44BE1042-B3AC-48D7-9344-7ABAA1EDBDD9}" type="presOf" srcId="{B0233A1E-2B25-4052-A280-F53A5F17A129}" destId="{234DDE48-FA64-4856-A08F-F77BCB25E66E}" srcOrd="0" destOrd="0" presId="urn:microsoft.com/office/officeart/2005/8/layout/vProcess5"/>
    <dgm:cxn modelId="{E27CD8D3-6DD7-4163-9F17-E53EE27BD7E9}" type="presOf" srcId="{113E97A2-BF3B-4EDD-95EE-E79B33AB654F}" destId="{B40D9F5A-DF33-4C67-ACAD-2A65B90BC76A}" srcOrd="0" destOrd="0" presId="urn:microsoft.com/office/officeart/2005/8/layout/vProcess5"/>
    <dgm:cxn modelId="{62AFFD1E-9271-4BD9-BB02-457DF7102FD8}" type="presOf" srcId="{6F1E236C-9DB8-40E5-82BF-6B1D548FC4BE}" destId="{A931FD6E-4984-4CD8-89D5-83CAD93C0EBE}" srcOrd="1" destOrd="0" presId="urn:microsoft.com/office/officeart/2005/8/layout/vProcess5"/>
    <dgm:cxn modelId="{759A917A-CCE1-48D5-8F12-8F68602FB773}" srcId="{A46C6B6D-9397-4FED-AB04-96C059EBA3F8}" destId="{113E97A2-BF3B-4EDD-95EE-E79B33AB654F}" srcOrd="3" destOrd="0" parTransId="{01407A5C-3FD9-4A31-87E4-2F087C92901E}" sibTransId="{B0233A1E-2B25-4052-A280-F53A5F17A129}"/>
    <dgm:cxn modelId="{93E114BD-7813-46A3-90E3-BAF2B5908022}" type="presOf" srcId="{11E40B30-7E36-4B36-9CF3-DA59014CB8B3}" destId="{918FFD45-DCD3-466F-AFC6-041018379CF2}" srcOrd="1" destOrd="0" presId="urn:microsoft.com/office/officeart/2005/8/layout/vProcess5"/>
    <dgm:cxn modelId="{F9242BAC-5486-4D52-B9E5-D5FF1D70FC0A}" type="presOf" srcId="{98FFECE3-8BF0-4CBE-AE65-2A5F4152FAF6}" destId="{49EC6E69-4FE0-484F-B463-5CEBE007F3F2}" srcOrd="0" destOrd="0" presId="urn:microsoft.com/office/officeart/2005/8/layout/vProcess5"/>
    <dgm:cxn modelId="{F5A4498B-95A7-4BF4-9046-552C0A17173A}" type="presOf" srcId="{2A2B3D46-C489-423D-9B63-D1D5E986C3C9}" destId="{4DA233DD-1C46-4C7B-890A-5364CB8312C3}" srcOrd="1" destOrd="0" presId="urn:microsoft.com/office/officeart/2005/8/layout/vProcess5"/>
    <dgm:cxn modelId="{3B35F214-3167-4E3C-AA6D-2BB122B8F46C}" type="presOf" srcId="{5CF1CACF-1B4F-418E-AF0B-D34CED3EF65B}" destId="{519345CE-13C6-4986-BAC1-1C5CEB3C1B42}" srcOrd="0" destOrd="0" presId="urn:microsoft.com/office/officeart/2005/8/layout/vProcess5"/>
    <dgm:cxn modelId="{4C6812AB-4AD9-4C99-A75F-E8A21FCE1273}" srcId="{A46C6B6D-9397-4FED-AB04-96C059EBA3F8}" destId="{5CF1CACF-1B4F-418E-AF0B-D34CED3EF65B}" srcOrd="1" destOrd="0" parTransId="{B76465F4-A7B0-46B6-ABEB-FC77087A498E}" sibTransId="{388A44A5-0B46-4116-B4AC-3975FC4BB86A}"/>
    <dgm:cxn modelId="{1B7261E8-4760-42F8-B215-3E9A6F879EDA}" type="presOf" srcId="{388A44A5-0B46-4116-B4AC-3975FC4BB86A}" destId="{9EFCCF32-AB44-4034-8B91-864937DE390F}" srcOrd="0" destOrd="0" presId="urn:microsoft.com/office/officeart/2005/8/layout/vProcess5"/>
    <dgm:cxn modelId="{9B48429A-C240-4B03-80EF-FBE3194A4471}" type="presOf" srcId="{6F1E236C-9DB8-40E5-82BF-6B1D548FC4BE}" destId="{5A84D913-9E68-4603-BC47-297BD1818AFD}" srcOrd="0" destOrd="0" presId="urn:microsoft.com/office/officeart/2005/8/layout/vProcess5"/>
    <dgm:cxn modelId="{C35E125A-490E-4B9B-9598-1194C5ACD67F}" type="presOf" srcId="{11E40B30-7E36-4B36-9CF3-DA59014CB8B3}" destId="{C1557475-D5C9-4836-BC6B-F6B9767E994E}" srcOrd="0" destOrd="0" presId="urn:microsoft.com/office/officeart/2005/8/layout/vProcess5"/>
    <dgm:cxn modelId="{2B96FF16-BE3E-46A8-A7E1-59863BCD10E9}" type="presParOf" srcId="{2572CFD4-B88B-4123-BD8C-8AE2F01E01F9}" destId="{7845B6D7-5C80-4180-A27E-401472549120}" srcOrd="0" destOrd="0" presId="urn:microsoft.com/office/officeart/2005/8/layout/vProcess5"/>
    <dgm:cxn modelId="{9746E004-3CD7-4BBF-8EFB-DB83BA0B51B2}" type="presParOf" srcId="{2572CFD4-B88B-4123-BD8C-8AE2F01E01F9}" destId="{25C47DA6-943F-41FD-AEFB-D6667FE72C50}" srcOrd="1" destOrd="0" presId="urn:microsoft.com/office/officeart/2005/8/layout/vProcess5"/>
    <dgm:cxn modelId="{97F35D7F-30A5-4ACE-A27E-930C0CB61702}" type="presParOf" srcId="{2572CFD4-B88B-4123-BD8C-8AE2F01E01F9}" destId="{519345CE-13C6-4986-BAC1-1C5CEB3C1B42}" srcOrd="2" destOrd="0" presId="urn:microsoft.com/office/officeart/2005/8/layout/vProcess5"/>
    <dgm:cxn modelId="{DF18875B-D1DE-4265-B10A-8684569F7F9B}" type="presParOf" srcId="{2572CFD4-B88B-4123-BD8C-8AE2F01E01F9}" destId="{C1557475-D5C9-4836-BC6B-F6B9767E994E}" srcOrd="3" destOrd="0" presId="urn:microsoft.com/office/officeart/2005/8/layout/vProcess5"/>
    <dgm:cxn modelId="{099079A2-3BEB-4BAE-ACEA-8A710CBB0E77}" type="presParOf" srcId="{2572CFD4-B88B-4123-BD8C-8AE2F01E01F9}" destId="{B40D9F5A-DF33-4C67-ACAD-2A65B90BC76A}" srcOrd="4" destOrd="0" presId="urn:microsoft.com/office/officeart/2005/8/layout/vProcess5"/>
    <dgm:cxn modelId="{E3337277-CDE6-4A40-B021-310373D24065}" type="presParOf" srcId="{2572CFD4-B88B-4123-BD8C-8AE2F01E01F9}" destId="{5A84D913-9E68-4603-BC47-297BD1818AFD}" srcOrd="5" destOrd="0" presId="urn:microsoft.com/office/officeart/2005/8/layout/vProcess5"/>
    <dgm:cxn modelId="{4CCE9482-0D83-4B6D-9191-D656993108C7}" type="presParOf" srcId="{2572CFD4-B88B-4123-BD8C-8AE2F01E01F9}" destId="{DBB0C0DC-651F-4C19-8923-6DC105C381B6}" srcOrd="6" destOrd="0" presId="urn:microsoft.com/office/officeart/2005/8/layout/vProcess5"/>
    <dgm:cxn modelId="{A98CF4C1-2B35-4A54-8ED3-2E75BEDC2B7D}" type="presParOf" srcId="{2572CFD4-B88B-4123-BD8C-8AE2F01E01F9}" destId="{9EFCCF32-AB44-4034-8B91-864937DE390F}" srcOrd="7" destOrd="0" presId="urn:microsoft.com/office/officeart/2005/8/layout/vProcess5"/>
    <dgm:cxn modelId="{345E331A-B115-474A-8538-7EEA200264EA}" type="presParOf" srcId="{2572CFD4-B88B-4123-BD8C-8AE2F01E01F9}" destId="{49EC6E69-4FE0-484F-B463-5CEBE007F3F2}" srcOrd="8" destOrd="0" presId="urn:microsoft.com/office/officeart/2005/8/layout/vProcess5"/>
    <dgm:cxn modelId="{D33BAB7E-912F-4F98-80BB-5C8000108394}" type="presParOf" srcId="{2572CFD4-B88B-4123-BD8C-8AE2F01E01F9}" destId="{234DDE48-FA64-4856-A08F-F77BCB25E66E}" srcOrd="9" destOrd="0" presId="urn:microsoft.com/office/officeart/2005/8/layout/vProcess5"/>
    <dgm:cxn modelId="{DD5C920D-52C0-414B-8EC0-BFF2807024B4}" type="presParOf" srcId="{2572CFD4-B88B-4123-BD8C-8AE2F01E01F9}" destId="{4DA233DD-1C46-4C7B-890A-5364CB8312C3}" srcOrd="10" destOrd="0" presId="urn:microsoft.com/office/officeart/2005/8/layout/vProcess5"/>
    <dgm:cxn modelId="{E3E70D9E-1626-4E0C-82AA-3D2BD28906F9}" type="presParOf" srcId="{2572CFD4-B88B-4123-BD8C-8AE2F01E01F9}" destId="{B6A55BF3-786F-4CD3-91FC-4FA89BB5A832}" srcOrd="11" destOrd="0" presId="urn:microsoft.com/office/officeart/2005/8/layout/vProcess5"/>
    <dgm:cxn modelId="{7E75E0DE-2E6E-4BFD-A9D1-F449825F0ABF}" type="presParOf" srcId="{2572CFD4-B88B-4123-BD8C-8AE2F01E01F9}" destId="{918FFD45-DCD3-466F-AFC6-041018379CF2}" srcOrd="12" destOrd="0" presId="urn:microsoft.com/office/officeart/2005/8/layout/vProcess5"/>
    <dgm:cxn modelId="{2480F88F-8120-48BF-AE0E-C0B525DB638C}" type="presParOf" srcId="{2572CFD4-B88B-4123-BD8C-8AE2F01E01F9}" destId="{83F92A3A-883F-48A5-BFE2-44CFB0A2C033}" srcOrd="13" destOrd="0" presId="urn:microsoft.com/office/officeart/2005/8/layout/vProcess5"/>
    <dgm:cxn modelId="{49C830E7-298E-4C3E-9DBD-D0CC0B6455D0}" type="presParOf" srcId="{2572CFD4-B88B-4123-BD8C-8AE2F01E01F9}" destId="{A931FD6E-4984-4CD8-89D5-83CAD93C0EBE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C6B6D-9397-4FED-AB04-96C059EBA3F8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A2B3D46-C489-423D-9B63-D1D5E986C3C9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ca-ES" sz="1600" noProof="0" smtClean="0"/>
            <a:t>CRIBRATGE </a:t>
          </a:r>
          <a:r>
            <a:rPr lang="ca-ES" sz="1600" noProof="0" dirty="0"/>
            <a:t>NUTRICIONAL</a:t>
          </a:r>
        </a:p>
      </dgm:t>
    </dgm:pt>
    <dgm:pt modelId="{DFDAE985-B942-4A3F-A420-B2F8BF78B365}" type="parTrans" cxnId="{03ACE0CC-FF76-4AF2-988C-43B32400A49F}">
      <dgm:prSet/>
      <dgm:spPr/>
      <dgm:t>
        <a:bodyPr/>
        <a:lstStyle/>
        <a:p>
          <a:pPr algn="ctr"/>
          <a:endParaRPr lang="es-ES" sz="1400"/>
        </a:p>
      </dgm:t>
    </dgm:pt>
    <dgm:pt modelId="{2BDCD693-7A4C-4B5E-B695-2EC72FCCF0CB}" type="sibTrans" cxnId="{03ACE0CC-FF76-4AF2-988C-43B32400A49F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5CF1CACF-1B4F-418E-AF0B-D34CED3EF65B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DESNUTRICIÓ O RISC NUTRICIONAL</a:t>
          </a:r>
        </a:p>
      </dgm:t>
    </dgm:pt>
    <dgm:pt modelId="{B76465F4-A7B0-46B6-ABEB-FC77087A498E}" type="parTrans" cxnId="{4C6812AB-4AD9-4C99-A75F-E8A21FCE1273}">
      <dgm:prSet/>
      <dgm:spPr/>
      <dgm:t>
        <a:bodyPr/>
        <a:lstStyle/>
        <a:p>
          <a:pPr algn="ctr"/>
          <a:endParaRPr lang="es-ES" sz="1400"/>
        </a:p>
      </dgm:t>
    </dgm:pt>
    <dgm:pt modelId="{388A44A5-0B46-4116-B4AC-3975FC4BB86A}" type="sibTrans" cxnId="{4C6812AB-4AD9-4C99-A75F-E8A21FCE1273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11E40B30-7E36-4B36-9CF3-DA59014CB8B3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VALORACIÓ NUTRICIONAL ESPECÍFICA</a:t>
          </a:r>
        </a:p>
      </dgm:t>
    </dgm:pt>
    <dgm:pt modelId="{E6CADF45-AFE0-41E9-8F8A-5D9715A1B7DD}" type="parTrans" cxnId="{3AC4A2AA-9182-4F45-B4D0-05996854F788}">
      <dgm:prSet/>
      <dgm:spPr/>
      <dgm:t>
        <a:bodyPr/>
        <a:lstStyle/>
        <a:p>
          <a:pPr algn="ctr"/>
          <a:endParaRPr lang="es-ES" sz="1400"/>
        </a:p>
      </dgm:t>
    </dgm:pt>
    <dgm:pt modelId="{98FFECE3-8BF0-4CBE-AE65-2A5F4152FAF6}" type="sibTrans" cxnId="{3AC4A2AA-9182-4F45-B4D0-05996854F788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6F1E236C-9DB8-40E5-82BF-6B1D548FC4BE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TRACTAMENT NUTRICIONAL</a:t>
          </a:r>
        </a:p>
      </dgm:t>
    </dgm:pt>
    <dgm:pt modelId="{1BBB4083-5EE7-41AC-AE2A-5763F4C1153E}" type="parTrans" cxnId="{23BD6BC1-7917-4C57-B01E-4D9388FF0CF0}">
      <dgm:prSet/>
      <dgm:spPr/>
      <dgm:t>
        <a:bodyPr/>
        <a:lstStyle/>
        <a:p>
          <a:pPr algn="ctr"/>
          <a:endParaRPr lang="es-ES" sz="1400"/>
        </a:p>
      </dgm:t>
    </dgm:pt>
    <dgm:pt modelId="{DB95BF4F-6CA0-4EA6-8AEC-F740821AB7E5}" type="sibTrans" cxnId="{23BD6BC1-7917-4C57-B01E-4D9388FF0CF0}">
      <dgm:prSet/>
      <dgm:spPr/>
      <dgm:t>
        <a:bodyPr/>
        <a:lstStyle/>
        <a:p>
          <a:pPr algn="ctr"/>
          <a:endParaRPr lang="es-ES" sz="1400"/>
        </a:p>
      </dgm:t>
    </dgm:pt>
    <dgm:pt modelId="{113E97A2-BF3B-4EDD-95EE-E79B33AB654F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DESNUTRICIÓ: TIPUS I GRAU</a:t>
          </a:r>
        </a:p>
      </dgm:t>
    </dgm:pt>
    <dgm:pt modelId="{01407A5C-3FD9-4A31-87E4-2F087C92901E}" type="parTrans" cxnId="{759A917A-CCE1-48D5-8F12-8F68602FB773}">
      <dgm:prSet/>
      <dgm:spPr/>
      <dgm:t>
        <a:bodyPr/>
        <a:lstStyle/>
        <a:p>
          <a:pPr algn="ctr"/>
          <a:endParaRPr lang="es-ES" sz="1400"/>
        </a:p>
      </dgm:t>
    </dgm:pt>
    <dgm:pt modelId="{B0233A1E-2B25-4052-A280-F53A5F17A129}" type="sibTrans" cxnId="{759A917A-CCE1-48D5-8F12-8F68602FB773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2572CFD4-B88B-4123-BD8C-8AE2F01E01F9}" type="pres">
      <dgm:prSet presAssocID="{A46C6B6D-9397-4FED-AB04-96C059EBA3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845B6D7-5C80-4180-A27E-401472549120}" type="pres">
      <dgm:prSet presAssocID="{A46C6B6D-9397-4FED-AB04-96C059EBA3F8}" presName="dummyMaxCanvas" presStyleCnt="0">
        <dgm:presLayoutVars/>
      </dgm:prSet>
      <dgm:spPr/>
    </dgm:pt>
    <dgm:pt modelId="{25C47DA6-943F-41FD-AEFB-D6667FE72C50}" type="pres">
      <dgm:prSet presAssocID="{A46C6B6D-9397-4FED-AB04-96C059EBA3F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9345CE-13C6-4986-BAC1-1C5CEB3C1B42}" type="pres">
      <dgm:prSet presAssocID="{A46C6B6D-9397-4FED-AB04-96C059EBA3F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1557475-D5C9-4836-BC6B-F6B9767E994E}" type="pres">
      <dgm:prSet presAssocID="{A46C6B6D-9397-4FED-AB04-96C059EBA3F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40D9F5A-DF33-4C67-ACAD-2A65B90BC76A}" type="pres">
      <dgm:prSet presAssocID="{A46C6B6D-9397-4FED-AB04-96C059EBA3F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A84D913-9E68-4603-BC47-297BD1818AFD}" type="pres">
      <dgm:prSet presAssocID="{A46C6B6D-9397-4FED-AB04-96C059EBA3F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B0C0DC-651F-4C19-8923-6DC105C381B6}" type="pres">
      <dgm:prSet presAssocID="{A46C6B6D-9397-4FED-AB04-96C059EBA3F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EFCCF32-AB44-4034-8B91-864937DE390F}" type="pres">
      <dgm:prSet presAssocID="{A46C6B6D-9397-4FED-AB04-96C059EBA3F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9EC6E69-4FE0-484F-B463-5CEBE007F3F2}" type="pres">
      <dgm:prSet presAssocID="{A46C6B6D-9397-4FED-AB04-96C059EBA3F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34DDE48-FA64-4856-A08F-F77BCB25E66E}" type="pres">
      <dgm:prSet presAssocID="{A46C6B6D-9397-4FED-AB04-96C059EBA3F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DA233DD-1C46-4C7B-890A-5364CB8312C3}" type="pres">
      <dgm:prSet presAssocID="{A46C6B6D-9397-4FED-AB04-96C059EBA3F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6A55BF3-786F-4CD3-91FC-4FA89BB5A832}" type="pres">
      <dgm:prSet presAssocID="{A46C6B6D-9397-4FED-AB04-96C059EBA3F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18FFD45-DCD3-466F-AFC6-041018379CF2}" type="pres">
      <dgm:prSet presAssocID="{A46C6B6D-9397-4FED-AB04-96C059EBA3F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3F92A3A-883F-48A5-BFE2-44CFB0A2C033}" type="pres">
      <dgm:prSet presAssocID="{A46C6B6D-9397-4FED-AB04-96C059EBA3F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931FD6E-4984-4CD8-89D5-83CAD93C0EBE}" type="pres">
      <dgm:prSet presAssocID="{A46C6B6D-9397-4FED-AB04-96C059EBA3F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A6068AA-B333-4388-9954-A45392134D8B}" type="presOf" srcId="{2BDCD693-7A4C-4B5E-B695-2EC72FCCF0CB}" destId="{DBB0C0DC-651F-4C19-8923-6DC105C381B6}" srcOrd="0" destOrd="0" presId="urn:microsoft.com/office/officeart/2005/8/layout/vProcess5"/>
    <dgm:cxn modelId="{DAA48D6D-7951-4D62-A891-C6CC1D93492D}" type="presOf" srcId="{2A2B3D46-C489-423D-9B63-D1D5E986C3C9}" destId="{25C47DA6-943F-41FD-AEFB-D6667FE72C50}" srcOrd="0" destOrd="0" presId="urn:microsoft.com/office/officeart/2005/8/layout/vProcess5"/>
    <dgm:cxn modelId="{45AB129C-002D-48F2-B591-C5E0206948E8}" type="presOf" srcId="{113E97A2-BF3B-4EDD-95EE-E79B33AB654F}" destId="{83F92A3A-883F-48A5-BFE2-44CFB0A2C033}" srcOrd="1" destOrd="0" presId="urn:microsoft.com/office/officeart/2005/8/layout/vProcess5"/>
    <dgm:cxn modelId="{03ACE0CC-FF76-4AF2-988C-43B32400A49F}" srcId="{A46C6B6D-9397-4FED-AB04-96C059EBA3F8}" destId="{2A2B3D46-C489-423D-9B63-D1D5E986C3C9}" srcOrd="0" destOrd="0" parTransId="{DFDAE985-B942-4A3F-A420-B2F8BF78B365}" sibTransId="{2BDCD693-7A4C-4B5E-B695-2EC72FCCF0CB}"/>
    <dgm:cxn modelId="{93BF2BBE-666E-47E1-936F-07FBFC1B66AF}" type="presOf" srcId="{A46C6B6D-9397-4FED-AB04-96C059EBA3F8}" destId="{2572CFD4-B88B-4123-BD8C-8AE2F01E01F9}" srcOrd="0" destOrd="0" presId="urn:microsoft.com/office/officeart/2005/8/layout/vProcess5"/>
    <dgm:cxn modelId="{3AC4A2AA-9182-4F45-B4D0-05996854F788}" srcId="{A46C6B6D-9397-4FED-AB04-96C059EBA3F8}" destId="{11E40B30-7E36-4B36-9CF3-DA59014CB8B3}" srcOrd="2" destOrd="0" parTransId="{E6CADF45-AFE0-41E9-8F8A-5D9715A1B7DD}" sibTransId="{98FFECE3-8BF0-4CBE-AE65-2A5F4152FAF6}"/>
    <dgm:cxn modelId="{0DDFBB1F-CD5E-4B4D-A42D-81FF95805722}" type="presOf" srcId="{5CF1CACF-1B4F-418E-AF0B-D34CED3EF65B}" destId="{B6A55BF3-786F-4CD3-91FC-4FA89BB5A832}" srcOrd="1" destOrd="0" presId="urn:microsoft.com/office/officeart/2005/8/layout/vProcess5"/>
    <dgm:cxn modelId="{23BD6BC1-7917-4C57-B01E-4D9388FF0CF0}" srcId="{A46C6B6D-9397-4FED-AB04-96C059EBA3F8}" destId="{6F1E236C-9DB8-40E5-82BF-6B1D548FC4BE}" srcOrd="4" destOrd="0" parTransId="{1BBB4083-5EE7-41AC-AE2A-5763F4C1153E}" sibTransId="{DB95BF4F-6CA0-4EA6-8AEC-F740821AB7E5}"/>
    <dgm:cxn modelId="{44BE1042-B3AC-48D7-9344-7ABAA1EDBDD9}" type="presOf" srcId="{B0233A1E-2B25-4052-A280-F53A5F17A129}" destId="{234DDE48-FA64-4856-A08F-F77BCB25E66E}" srcOrd="0" destOrd="0" presId="urn:microsoft.com/office/officeart/2005/8/layout/vProcess5"/>
    <dgm:cxn modelId="{E27CD8D3-6DD7-4163-9F17-E53EE27BD7E9}" type="presOf" srcId="{113E97A2-BF3B-4EDD-95EE-E79B33AB654F}" destId="{B40D9F5A-DF33-4C67-ACAD-2A65B90BC76A}" srcOrd="0" destOrd="0" presId="urn:microsoft.com/office/officeart/2005/8/layout/vProcess5"/>
    <dgm:cxn modelId="{62AFFD1E-9271-4BD9-BB02-457DF7102FD8}" type="presOf" srcId="{6F1E236C-9DB8-40E5-82BF-6B1D548FC4BE}" destId="{A931FD6E-4984-4CD8-89D5-83CAD93C0EBE}" srcOrd="1" destOrd="0" presId="urn:microsoft.com/office/officeart/2005/8/layout/vProcess5"/>
    <dgm:cxn modelId="{759A917A-CCE1-48D5-8F12-8F68602FB773}" srcId="{A46C6B6D-9397-4FED-AB04-96C059EBA3F8}" destId="{113E97A2-BF3B-4EDD-95EE-E79B33AB654F}" srcOrd="3" destOrd="0" parTransId="{01407A5C-3FD9-4A31-87E4-2F087C92901E}" sibTransId="{B0233A1E-2B25-4052-A280-F53A5F17A129}"/>
    <dgm:cxn modelId="{93E114BD-7813-46A3-90E3-BAF2B5908022}" type="presOf" srcId="{11E40B30-7E36-4B36-9CF3-DA59014CB8B3}" destId="{918FFD45-DCD3-466F-AFC6-041018379CF2}" srcOrd="1" destOrd="0" presId="urn:microsoft.com/office/officeart/2005/8/layout/vProcess5"/>
    <dgm:cxn modelId="{F9242BAC-5486-4D52-B9E5-D5FF1D70FC0A}" type="presOf" srcId="{98FFECE3-8BF0-4CBE-AE65-2A5F4152FAF6}" destId="{49EC6E69-4FE0-484F-B463-5CEBE007F3F2}" srcOrd="0" destOrd="0" presId="urn:microsoft.com/office/officeart/2005/8/layout/vProcess5"/>
    <dgm:cxn modelId="{F5A4498B-95A7-4BF4-9046-552C0A17173A}" type="presOf" srcId="{2A2B3D46-C489-423D-9B63-D1D5E986C3C9}" destId="{4DA233DD-1C46-4C7B-890A-5364CB8312C3}" srcOrd="1" destOrd="0" presId="urn:microsoft.com/office/officeart/2005/8/layout/vProcess5"/>
    <dgm:cxn modelId="{3B35F214-3167-4E3C-AA6D-2BB122B8F46C}" type="presOf" srcId="{5CF1CACF-1B4F-418E-AF0B-D34CED3EF65B}" destId="{519345CE-13C6-4986-BAC1-1C5CEB3C1B42}" srcOrd="0" destOrd="0" presId="urn:microsoft.com/office/officeart/2005/8/layout/vProcess5"/>
    <dgm:cxn modelId="{4C6812AB-4AD9-4C99-A75F-E8A21FCE1273}" srcId="{A46C6B6D-9397-4FED-AB04-96C059EBA3F8}" destId="{5CF1CACF-1B4F-418E-AF0B-D34CED3EF65B}" srcOrd="1" destOrd="0" parTransId="{B76465F4-A7B0-46B6-ABEB-FC77087A498E}" sibTransId="{388A44A5-0B46-4116-B4AC-3975FC4BB86A}"/>
    <dgm:cxn modelId="{1B7261E8-4760-42F8-B215-3E9A6F879EDA}" type="presOf" srcId="{388A44A5-0B46-4116-B4AC-3975FC4BB86A}" destId="{9EFCCF32-AB44-4034-8B91-864937DE390F}" srcOrd="0" destOrd="0" presId="urn:microsoft.com/office/officeart/2005/8/layout/vProcess5"/>
    <dgm:cxn modelId="{9B48429A-C240-4B03-80EF-FBE3194A4471}" type="presOf" srcId="{6F1E236C-9DB8-40E5-82BF-6B1D548FC4BE}" destId="{5A84D913-9E68-4603-BC47-297BD1818AFD}" srcOrd="0" destOrd="0" presId="urn:microsoft.com/office/officeart/2005/8/layout/vProcess5"/>
    <dgm:cxn modelId="{C35E125A-490E-4B9B-9598-1194C5ACD67F}" type="presOf" srcId="{11E40B30-7E36-4B36-9CF3-DA59014CB8B3}" destId="{C1557475-D5C9-4836-BC6B-F6B9767E994E}" srcOrd="0" destOrd="0" presId="urn:microsoft.com/office/officeart/2005/8/layout/vProcess5"/>
    <dgm:cxn modelId="{2B96FF16-BE3E-46A8-A7E1-59863BCD10E9}" type="presParOf" srcId="{2572CFD4-B88B-4123-BD8C-8AE2F01E01F9}" destId="{7845B6D7-5C80-4180-A27E-401472549120}" srcOrd="0" destOrd="0" presId="urn:microsoft.com/office/officeart/2005/8/layout/vProcess5"/>
    <dgm:cxn modelId="{9746E004-3CD7-4BBF-8EFB-DB83BA0B51B2}" type="presParOf" srcId="{2572CFD4-B88B-4123-BD8C-8AE2F01E01F9}" destId="{25C47DA6-943F-41FD-AEFB-D6667FE72C50}" srcOrd="1" destOrd="0" presId="urn:microsoft.com/office/officeart/2005/8/layout/vProcess5"/>
    <dgm:cxn modelId="{97F35D7F-30A5-4ACE-A27E-930C0CB61702}" type="presParOf" srcId="{2572CFD4-B88B-4123-BD8C-8AE2F01E01F9}" destId="{519345CE-13C6-4986-BAC1-1C5CEB3C1B42}" srcOrd="2" destOrd="0" presId="urn:microsoft.com/office/officeart/2005/8/layout/vProcess5"/>
    <dgm:cxn modelId="{DF18875B-D1DE-4265-B10A-8684569F7F9B}" type="presParOf" srcId="{2572CFD4-B88B-4123-BD8C-8AE2F01E01F9}" destId="{C1557475-D5C9-4836-BC6B-F6B9767E994E}" srcOrd="3" destOrd="0" presId="urn:microsoft.com/office/officeart/2005/8/layout/vProcess5"/>
    <dgm:cxn modelId="{099079A2-3BEB-4BAE-ACEA-8A710CBB0E77}" type="presParOf" srcId="{2572CFD4-B88B-4123-BD8C-8AE2F01E01F9}" destId="{B40D9F5A-DF33-4C67-ACAD-2A65B90BC76A}" srcOrd="4" destOrd="0" presId="urn:microsoft.com/office/officeart/2005/8/layout/vProcess5"/>
    <dgm:cxn modelId="{E3337277-CDE6-4A40-B021-310373D24065}" type="presParOf" srcId="{2572CFD4-B88B-4123-BD8C-8AE2F01E01F9}" destId="{5A84D913-9E68-4603-BC47-297BD1818AFD}" srcOrd="5" destOrd="0" presId="urn:microsoft.com/office/officeart/2005/8/layout/vProcess5"/>
    <dgm:cxn modelId="{4CCE9482-0D83-4B6D-9191-D656993108C7}" type="presParOf" srcId="{2572CFD4-B88B-4123-BD8C-8AE2F01E01F9}" destId="{DBB0C0DC-651F-4C19-8923-6DC105C381B6}" srcOrd="6" destOrd="0" presId="urn:microsoft.com/office/officeart/2005/8/layout/vProcess5"/>
    <dgm:cxn modelId="{A98CF4C1-2B35-4A54-8ED3-2E75BEDC2B7D}" type="presParOf" srcId="{2572CFD4-B88B-4123-BD8C-8AE2F01E01F9}" destId="{9EFCCF32-AB44-4034-8B91-864937DE390F}" srcOrd="7" destOrd="0" presId="urn:microsoft.com/office/officeart/2005/8/layout/vProcess5"/>
    <dgm:cxn modelId="{345E331A-B115-474A-8538-7EEA200264EA}" type="presParOf" srcId="{2572CFD4-B88B-4123-BD8C-8AE2F01E01F9}" destId="{49EC6E69-4FE0-484F-B463-5CEBE007F3F2}" srcOrd="8" destOrd="0" presId="urn:microsoft.com/office/officeart/2005/8/layout/vProcess5"/>
    <dgm:cxn modelId="{D33BAB7E-912F-4F98-80BB-5C8000108394}" type="presParOf" srcId="{2572CFD4-B88B-4123-BD8C-8AE2F01E01F9}" destId="{234DDE48-FA64-4856-A08F-F77BCB25E66E}" srcOrd="9" destOrd="0" presId="urn:microsoft.com/office/officeart/2005/8/layout/vProcess5"/>
    <dgm:cxn modelId="{DD5C920D-52C0-414B-8EC0-BFF2807024B4}" type="presParOf" srcId="{2572CFD4-B88B-4123-BD8C-8AE2F01E01F9}" destId="{4DA233DD-1C46-4C7B-890A-5364CB8312C3}" srcOrd="10" destOrd="0" presId="urn:microsoft.com/office/officeart/2005/8/layout/vProcess5"/>
    <dgm:cxn modelId="{E3E70D9E-1626-4E0C-82AA-3D2BD28906F9}" type="presParOf" srcId="{2572CFD4-B88B-4123-BD8C-8AE2F01E01F9}" destId="{B6A55BF3-786F-4CD3-91FC-4FA89BB5A832}" srcOrd="11" destOrd="0" presId="urn:microsoft.com/office/officeart/2005/8/layout/vProcess5"/>
    <dgm:cxn modelId="{7E75E0DE-2E6E-4BFD-A9D1-F449825F0ABF}" type="presParOf" srcId="{2572CFD4-B88B-4123-BD8C-8AE2F01E01F9}" destId="{918FFD45-DCD3-466F-AFC6-041018379CF2}" srcOrd="12" destOrd="0" presId="urn:microsoft.com/office/officeart/2005/8/layout/vProcess5"/>
    <dgm:cxn modelId="{2480F88F-8120-48BF-AE0E-C0B525DB638C}" type="presParOf" srcId="{2572CFD4-B88B-4123-BD8C-8AE2F01E01F9}" destId="{83F92A3A-883F-48A5-BFE2-44CFB0A2C033}" srcOrd="13" destOrd="0" presId="urn:microsoft.com/office/officeart/2005/8/layout/vProcess5"/>
    <dgm:cxn modelId="{49C830E7-298E-4C3E-9DBD-D0CC0B6455D0}" type="presParOf" srcId="{2572CFD4-B88B-4123-BD8C-8AE2F01E01F9}" destId="{A931FD6E-4984-4CD8-89D5-83CAD93C0EBE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81E35-CE6F-4E28-A911-2459AE33C5A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17E7C73-2D38-45BF-9986-FAB100AD32B8}">
      <dgm:prSet phldrT="[Texto]" custT="1"/>
      <dgm:spPr/>
      <dgm:t>
        <a:bodyPr/>
        <a:lstStyle/>
        <a:p>
          <a:r>
            <a:rPr lang="es-ES" sz="2000" b="1" dirty="0" err="1"/>
            <a:t>PACIENT</a:t>
          </a:r>
          <a:r>
            <a:rPr lang="es-ES" sz="2000" b="1" dirty="0"/>
            <a:t> QUE </a:t>
          </a:r>
          <a:r>
            <a:rPr lang="es-ES" sz="2000" b="1" dirty="0" err="1"/>
            <a:t>NECESSITA</a:t>
          </a:r>
          <a:r>
            <a:rPr lang="es-ES" sz="2000" b="1" dirty="0"/>
            <a:t> NE</a:t>
          </a:r>
          <a:endParaRPr lang="fr-FR" sz="2000" b="1" dirty="0"/>
        </a:p>
      </dgm:t>
    </dgm:pt>
    <dgm:pt modelId="{4E6EABAB-E5D2-4127-B4FE-252E6C6E9200}" type="parTrans" cxnId="{292FC251-75CC-4B12-913E-FE5452FFF867}">
      <dgm:prSet/>
      <dgm:spPr/>
      <dgm:t>
        <a:bodyPr/>
        <a:lstStyle/>
        <a:p>
          <a:endParaRPr lang="fr-FR"/>
        </a:p>
      </dgm:t>
    </dgm:pt>
    <dgm:pt modelId="{EDA96C6F-C21C-4739-B689-17FE4C23CF45}" type="sibTrans" cxnId="{292FC251-75CC-4B12-913E-FE5452FFF867}">
      <dgm:prSet/>
      <dgm:spPr/>
      <dgm:t>
        <a:bodyPr/>
        <a:lstStyle/>
        <a:p>
          <a:endParaRPr lang="fr-FR"/>
        </a:p>
      </dgm:t>
    </dgm:pt>
    <dgm:pt modelId="{63F5AFF8-788F-4C24-BABD-1B174AEC0E45}">
      <dgm:prSet phldrT="[Texto]" custT="1"/>
      <dgm:spPr/>
      <dgm:t>
        <a:bodyPr/>
        <a:lstStyle/>
        <a:p>
          <a:r>
            <a:rPr lang="es-ES" sz="1200" dirty="0"/>
            <a:t> </a:t>
          </a:r>
          <a:r>
            <a:rPr lang="es-ES" sz="1800" b="1" dirty="0"/>
            <a:t>NO</a:t>
          </a:r>
          <a:endParaRPr lang="fr-FR" sz="1800" b="1" dirty="0"/>
        </a:p>
      </dgm:t>
    </dgm:pt>
    <dgm:pt modelId="{C4C479CA-D351-49C5-BC56-66B90D8EF826}" type="parTrans" cxnId="{369782B0-89BF-4769-A428-011D4E2419CB}">
      <dgm:prSet/>
      <dgm:spPr/>
      <dgm:t>
        <a:bodyPr/>
        <a:lstStyle/>
        <a:p>
          <a:endParaRPr lang="fr-FR"/>
        </a:p>
      </dgm:t>
    </dgm:pt>
    <dgm:pt modelId="{CA290A3A-1BA8-4E5B-9604-20FA1AEFA6AD}" type="sibTrans" cxnId="{369782B0-89BF-4769-A428-011D4E2419CB}">
      <dgm:prSet/>
      <dgm:spPr/>
      <dgm:t>
        <a:bodyPr/>
        <a:lstStyle/>
        <a:p>
          <a:endParaRPr lang="fr-FR"/>
        </a:p>
      </dgm:t>
    </dgm:pt>
    <dgm:pt modelId="{E542861F-551A-4430-91E8-02DF8D3F194F}">
      <dgm:prSet phldrT="[Texto]"/>
      <dgm:spPr/>
      <dgm:t>
        <a:bodyPr/>
        <a:lstStyle/>
        <a:p>
          <a:r>
            <a:rPr lang="ca-ES" noProof="0" dirty="0"/>
            <a:t>NE a curt termini</a:t>
          </a:r>
        </a:p>
        <a:p>
          <a:r>
            <a:rPr lang="ca-ES" noProof="0" dirty="0"/>
            <a:t>(&lt;4-6 setmanes)</a:t>
          </a:r>
        </a:p>
        <a:p>
          <a:r>
            <a:rPr lang="ca-ES" b="1" noProof="0" dirty="0"/>
            <a:t>NASOGÀSTRICA</a:t>
          </a:r>
        </a:p>
      </dgm:t>
    </dgm:pt>
    <dgm:pt modelId="{562D6C1E-6E20-4B86-9116-23DA11B6B6DB}" type="parTrans" cxnId="{E5416E2A-05FD-4417-8EF8-132417B05709}">
      <dgm:prSet/>
      <dgm:spPr/>
      <dgm:t>
        <a:bodyPr/>
        <a:lstStyle/>
        <a:p>
          <a:endParaRPr lang="fr-FR"/>
        </a:p>
      </dgm:t>
    </dgm:pt>
    <dgm:pt modelId="{573E82CB-DAE6-4C29-814C-CA05419B9FA5}" type="sibTrans" cxnId="{E5416E2A-05FD-4417-8EF8-132417B05709}">
      <dgm:prSet/>
      <dgm:spPr/>
      <dgm:t>
        <a:bodyPr/>
        <a:lstStyle/>
        <a:p>
          <a:endParaRPr lang="fr-FR"/>
        </a:p>
      </dgm:t>
    </dgm:pt>
    <dgm:pt modelId="{24C7E45C-2149-4864-A9AD-DA27992FFBA4}">
      <dgm:prSet phldrT="[Texto]"/>
      <dgm:spPr/>
      <dgm:t>
        <a:bodyPr/>
        <a:lstStyle/>
        <a:p>
          <a:r>
            <a:rPr lang="ca-ES" noProof="0" dirty="0"/>
            <a:t>NE a llarg termini</a:t>
          </a:r>
        </a:p>
        <a:p>
          <a:r>
            <a:rPr lang="ca-ES" noProof="0" dirty="0"/>
            <a:t>(&gt;4-6 setmanes)</a:t>
          </a:r>
        </a:p>
        <a:p>
          <a:r>
            <a:rPr lang="ca-ES" b="1" noProof="0" dirty="0"/>
            <a:t>GASTROSTOMIA</a:t>
          </a:r>
        </a:p>
        <a:p>
          <a:r>
            <a:rPr lang="ca-ES" b="1" noProof="0" dirty="0"/>
            <a:t>PEG</a:t>
          </a:r>
        </a:p>
      </dgm:t>
    </dgm:pt>
    <dgm:pt modelId="{06D21709-31E9-41BC-A171-B16740650644}" type="parTrans" cxnId="{EACBEEF8-18D3-458F-863B-8DCD74A3B471}">
      <dgm:prSet/>
      <dgm:spPr/>
      <dgm:t>
        <a:bodyPr/>
        <a:lstStyle/>
        <a:p>
          <a:endParaRPr lang="fr-FR"/>
        </a:p>
      </dgm:t>
    </dgm:pt>
    <dgm:pt modelId="{EFA7D817-E2E0-4F45-A343-007234DA3B67}" type="sibTrans" cxnId="{EACBEEF8-18D3-458F-863B-8DCD74A3B471}">
      <dgm:prSet/>
      <dgm:spPr/>
      <dgm:t>
        <a:bodyPr/>
        <a:lstStyle/>
        <a:p>
          <a:endParaRPr lang="fr-FR"/>
        </a:p>
      </dgm:t>
    </dgm:pt>
    <dgm:pt modelId="{51A187C4-C06C-4A1F-B9A2-84058EB6509D}">
      <dgm:prSet phldrT="[Texto]" custT="1"/>
      <dgm:spPr/>
      <dgm:t>
        <a:bodyPr/>
        <a:lstStyle/>
        <a:p>
          <a:r>
            <a:rPr lang="es-ES" sz="1800" b="1" dirty="0"/>
            <a:t>SÍ</a:t>
          </a:r>
          <a:endParaRPr lang="fr-FR" sz="1800" b="1" dirty="0"/>
        </a:p>
      </dgm:t>
    </dgm:pt>
    <dgm:pt modelId="{0D4C150F-718D-43AC-B782-3A421B76BBF8}" type="parTrans" cxnId="{F471AC2D-43B3-41A3-A242-8F08A59F5B87}">
      <dgm:prSet/>
      <dgm:spPr/>
      <dgm:t>
        <a:bodyPr/>
        <a:lstStyle/>
        <a:p>
          <a:endParaRPr lang="fr-FR"/>
        </a:p>
      </dgm:t>
    </dgm:pt>
    <dgm:pt modelId="{986C5088-91E4-46C3-B9E2-C2A0C7D3B135}" type="sibTrans" cxnId="{F471AC2D-43B3-41A3-A242-8F08A59F5B87}">
      <dgm:prSet/>
      <dgm:spPr/>
      <dgm:t>
        <a:bodyPr/>
        <a:lstStyle/>
        <a:p>
          <a:endParaRPr lang="fr-FR"/>
        </a:p>
      </dgm:t>
    </dgm:pt>
    <dgm:pt modelId="{7A996ED6-ED27-4EF7-B886-E0010F5767E6}">
      <dgm:prSet phldrT="[Texto]"/>
      <dgm:spPr/>
      <dgm:t>
        <a:bodyPr/>
        <a:lstStyle/>
        <a:p>
          <a:r>
            <a:rPr lang="ca-ES" noProof="0" dirty="0"/>
            <a:t>NE a curt termini</a:t>
          </a:r>
        </a:p>
        <a:p>
          <a:r>
            <a:rPr lang="ca-ES" noProof="0" dirty="0"/>
            <a:t>(&lt;4-6 setmanes)</a:t>
          </a:r>
        </a:p>
        <a:p>
          <a:r>
            <a:rPr lang="ca-ES" b="1" noProof="0" dirty="0" err="1"/>
            <a:t>NASOENTÈRICA</a:t>
          </a:r>
          <a:endParaRPr lang="ca-ES" b="1" noProof="0" dirty="0"/>
        </a:p>
      </dgm:t>
    </dgm:pt>
    <dgm:pt modelId="{2E97BF6F-7EFA-4D9E-ACB3-1764859F0ED8}" type="parTrans" cxnId="{14170BCB-8382-4649-A13F-30154FB476CA}">
      <dgm:prSet/>
      <dgm:spPr/>
      <dgm:t>
        <a:bodyPr/>
        <a:lstStyle/>
        <a:p>
          <a:endParaRPr lang="fr-FR"/>
        </a:p>
      </dgm:t>
    </dgm:pt>
    <dgm:pt modelId="{7828C767-BF36-4D4A-AF19-4D30DBCF93AC}" type="sibTrans" cxnId="{14170BCB-8382-4649-A13F-30154FB476CA}">
      <dgm:prSet/>
      <dgm:spPr/>
      <dgm:t>
        <a:bodyPr/>
        <a:lstStyle/>
        <a:p>
          <a:endParaRPr lang="fr-FR"/>
        </a:p>
      </dgm:t>
    </dgm:pt>
    <dgm:pt modelId="{737327B8-7494-415E-B66A-E05DF637CACF}">
      <dgm:prSet/>
      <dgm:spPr/>
      <dgm:t>
        <a:bodyPr/>
        <a:lstStyle/>
        <a:p>
          <a:endParaRPr lang="fr-FR"/>
        </a:p>
      </dgm:t>
    </dgm:pt>
    <dgm:pt modelId="{4E7FE634-DEC9-41F4-A43E-F8F7B57910B0}" type="parTrans" cxnId="{192531CE-0FF5-4032-97ED-8F18E87648DB}">
      <dgm:prSet/>
      <dgm:spPr/>
      <dgm:t>
        <a:bodyPr/>
        <a:lstStyle/>
        <a:p>
          <a:endParaRPr lang="fr-FR"/>
        </a:p>
      </dgm:t>
    </dgm:pt>
    <dgm:pt modelId="{0A63A611-E979-48C7-9245-D2CE9FF7C47F}" type="sibTrans" cxnId="{192531CE-0FF5-4032-97ED-8F18E87648DB}">
      <dgm:prSet/>
      <dgm:spPr/>
      <dgm:t>
        <a:bodyPr/>
        <a:lstStyle/>
        <a:p>
          <a:endParaRPr lang="fr-FR"/>
        </a:p>
      </dgm:t>
    </dgm:pt>
    <dgm:pt modelId="{DCC15E7E-E5B1-446D-8813-1998F662CB12}" type="pres">
      <dgm:prSet presAssocID="{18081E35-CE6F-4E28-A911-2459AE33C5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53BB4B5A-BA08-4451-8712-4CF1143F2DC8}" type="pres">
      <dgm:prSet presAssocID="{C17E7C73-2D38-45BF-9986-FAB100AD32B8}" presName="hierRoot1" presStyleCnt="0"/>
      <dgm:spPr/>
    </dgm:pt>
    <dgm:pt modelId="{307523C1-96FB-43A4-94BC-D9DD396B8EDC}" type="pres">
      <dgm:prSet presAssocID="{C17E7C73-2D38-45BF-9986-FAB100AD32B8}" presName="composite" presStyleCnt="0"/>
      <dgm:spPr/>
    </dgm:pt>
    <dgm:pt modelId="{46C24DEF-1135-488D-9A59-42F4412AF39B}" type="pres">
      <dgm:prSet presAssocID="{C17E7C73-2D38-45BF-9986-FAB100AD32B8}" presName="background" presStyleLbl="node0" presStyleIdx="0" presStyleCnt="1"/>
      <dgm:spPr/>
    </dgm:pt>
    <dgm:pt modelId="{390BBE99-D9EA-47B0-903F-ABC7233EC00F}" type="pres">
      <dgm:prSet presAssocID="{C17E7C73-2D38-45BF-9986-FAB100AD32B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6168A88-8847-419A-A95C-1701B7448D1A}" type="pres">
      <dgm:prSet presAssocID="{C17E7C73-2D38-45BF-9986-FAB100AD32B8}" presName="hierChild2" presStyleCnt="0"/>
      <dgm:spPr/>
    </dgm:pt>
    <dgm:pt modelId="{8BB29C13-04A9-49B8-AF8E-3F2475C62943}" type="pres">
      <dgm:prSet presAssocID="{C4C479CA-D351-49C5-BC56-66B90D8EF826}" presName="Name10" presStyleLbl="parChTrans1D2" presStyleIdx="0" presStyleCnt="2"/>
      <dgm:spPr/>
      <dgm:t>
        <a:bodyPr/>
        <a:lstStyle/>
        <a:p>
          <a:endParaRPr lang="ca-ES"/>
        </a:p>
      </dgm:t>
    </dgm:pt>
    <dgm:pt modelId="{4FB47468-2D64-4521-B54F-1C06824132B2}" type="pres">
      <dgm:prSet presAssocID="{63F5AFF8-788F-4C24-BABD-1B174AEC0E45}" presName="hierRoot2" presStyleCnt="0"/>
      <dgm:spPr/>
    </dgm:pt>
    <dgm:pt modelId="{9A108896-9878-4717-9C6B-A18F5C07188B}" type="pres">
      <dgm:prSet presAssocID="{63F5AFF8-788F-4C24-BABD-1B174AEC0E45}" presName="composite2" presStyleCnt="0"/>
      <dgm:spPr/>
    </dgm:pt>
    <dgm:pt modelId="{A87446DE-6B7A-4495-AA3A-00677B0AC831}" type="pres">
      <dgm:prSet presAssocID="{63F5AFF8-788F-4C24-BABD-1B174AEC0E45}" presName="background2" presStyleLbl="node2" presStyleIdx="0" presStyleCnt="2"/>
      <dgm:spPr/>
    </dgm:pt>
    <dgm:pt modelId="{08385F88-5D56-418B-8DB4-16517090724A}" type="pres">
      <dgm:prSet presAssocID="{63F5AFF8-788F-4C24-BABD-1B174AEC0E4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E1E298C-17DF-46E7-8685-3EE903E2D6B4}" type="pres">
      <dgm:prSet presAssocID="{63F5AFF8-788F-4C24-BABD-1B174AEC0E45}" presName="hierChild3" presStyleCnt="0"/>
      <dgm:spPr/>
    </dgm:pt>
    <dgm:pt modelId="{1770A678-1559-4AEB-BB3C-166B8A712957}" type="pres">
      <dgm:prSet presAssocID="{562D6C1E-6E20-4B86-9116-23DA11B6B6DB}" presName="Name17" presStyleLbl="parChTrans1D3" presStyleIdx="0" presStyleCnt="4"/>
      <dgm:spPr/>
      <dgm:t>
        <a:bodyPr/>
        <a:lstStyle/>
        <a:p>
          <a:endParaRPr lang="ca-ES"/>
        </a:p>
      </dgm:t>
    </dgm:pt>
    <dgm:pt modelId="{CBCFA376-9FD5-406E-88BD-EAE422CAA1DE}" type="pres">
      <dgm:prSet presAssocID="{E542861F-551A-4430-91E8-02DF8D3F194F}" presName="hierRoot3" presStyleCnt="0"/>
      <dgm:spPr/>
    </dgm:pt>
    <dgm:pt modelId="{1BBFEE8A-40EA-42C0-AC32-C195FB72243E}" type="pres">
      <dgm:prSet presAssocID="{E542861F-551A-4430-91E8-02DF8D3F194F}" presName="composite3" presStyleCnt="0"/>
      <dgm:spPr/>
    </dgm:pt>
    <dgm:pt modelId="{760661AD-44C8-49B5-B0DF-A74A57DC33A3}" type="pres">
      <dgm:prSet presAssocID="{E542861F-551A-4430-91E8-02DF8D3F194F}" presName="background3" presStyleLbl="node3" presStyleIdx="0" presStyleCnt="4"/>
      <dgm:spPr/>
    </dgm:pt>
    <dgm:pt modelId="{761F1770-7034-4FB0-AD01-1DE693F1999F}" type="pres">
      <dgm:prSet presAssocID="{E542861F-551A-4430-91E8-02DF8D3F194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9A99F859-985A-4667-9D85-0E9C79221A73}" type="pres">
      <dgm:prSet presAssocID="{E542861F-551A-4430-91E8-02DF8D3F194F}" presName="hierChild4" presStyleCnt="0"/>
      <dgm:spPr/>
    </dgm:pt>
    <dgm:pt modelId="{C97EE757-EF47-458E-8450-EF95634664EC}" type="pres">
      <dgm:prSet presAssocID="{06D21709-31E9-41BC-A171-B16740650644}" presName="Name17" presStyleLbl="parChTrans1D3" presStyleIdx="1" presStyleCnt="4"/>
      <dgm:spPr/>
      <dgm:t>
        <a:bodyPr/>
        <a:lstStyle/>
        <a:p>
          <a:endParaRPr lang="ca-ES"/>
        </a:p>
      </dgm:t>
    </dgm:pt>
    <dgm:pt modelId="{5BA6116E-5BA1-4C0E-8619-41F617D99DB2}" type="pres">
      <dgm:prSet presAssocID="{24C7E45C-2149-4864-A9AD-DA27992FFBA4}" presName="hierRoot3" presStyleCnt="0"/>
      <dgm:spPr/>
    </dgm:pt>
    <dgm:pt modelId="{6B9D0A1C-4D9C-40DC-94DA-C617653F32ED}" type="pres">
      <dgm:prSet presAssocID="{24C7E45C-2149-4864-A9AD-DA27992FFBA4}" presName="composite3" presStyleCnt="0"/>
      <dgm:spPr/>
    </dgm:pt>
    <dgm:pt modelId="{0D0A62B3-45A7-4876-BB5B-33DA778D06C0}" type="pres">
      <dgm:prSet presAssocID="{24C7E45C-2149-4864-A9AD-DA27992FFBA4}" presName="background3" presStyleLbl="node3" presStyleIdx="1" presStyleCnt="4"/>
      <dgm:spPr/>
    </dgm:pt>
    <dgm:pt modelId="{55F0112E-FEAC-4673-B9CF-BB05DB887D19}" type="pres">
      <dgm:prSet presAssocID="{24C7E45C-2149-4864-A9AD-DA27992FFBA4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B6B2279-65F5-474E-856D-E4650EA81E52}" type="pres">
      <dgm:prSet presAssocID="{24C7E45C-2149-4864-A9AD-DA27992FFBA4}" presName="hierChild4" presStyleCnt="0"/>
      <dgm:spPr/>
    </dgm:pt>
    <dgm:pt modelId="{D4F33965-FE21-4B7F-8BAB-B30B5F6349C7}" type="pres">
      <dgm:prSet presAssocID="{0D4C150F-718D-43AC-B782-3A421B76BBF8}" presName="Name10" presStyleLbl="parChTrans1D2" presStyleIdx="1" presStyleCnt="2"/>
      <dgm:spPr/>
      <dgm:t>
        <a:bodyPr/>
        <a:lstStyle/>
        <a:p>
          <a:endParaRPr lang="ca-ES"/>
        </a:p>
      </dgm:t>
    </dgm:pt>
    <dgm:pt modelId="{AD921CE8-1C26-4CF8-A518-EAE74B7FB241}" type="pres">
      <dgm:prSet presAssocID="{51A187C4-C06C-4A1F-B9A2-84058EB6509D}" presName="hierRoot2" presStyleCnt="0"/>
      <dgm:spPr/>
    </dgm:pt>
    <dgm:pt modelId="{CCE67206-E347-4152-A85B-D4FC0D503284}" type="pres">
      <dgm:prSet presAssocID="{51A187C4-C06C-4A1F-B9A2-84058EB6509D}" presName="composite2" presStyleCnt="0"/>
      <dgm:spPr/>
    </dgm:pt>
    <dgm:pt modelId="{D9566162-8E24-4A39-A6F9-AF50932BF8C5}" type="pres">
      <dgm:prSet presAssocID="{51A187C4-C06C-4A1F-B9A2-84058EB6509D}" presName="background2" presStyleLbl="node2" presStyleIdx="1" presStyleCnt="2"/>
      <dgm:spPr/>
    </dgm:pt>
    <dgm:pt modelId="{85F93322-502B-463E-BAD0-3C8C2F528B3C}" type="pres">
      <dgm:prSet presAssocID="{51A187C4-C06C-4A1F-B9A2-84058EB6509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7557019-4BE8-4769-91DD-35FED0FA2BE9}" type="pres">
      <dgm:prSet presAssocID="{51A187C4-C06C-4A1F-B9A2-84058EB6509D}" presName="hierChild3" presStyleCnt="0"/>
      <dgm:spPr/>
    </dgm:pt>
    <dgm:pt modelId="{815B3899-90FF-469F-9E8B-E0912633706C}" type="pres">
      <dgm:prSet presAssocID="{2E97BF6F-7EFA-4D9E-ACB3-1764859F0ED8}" presName="Name17" presStyleLbl="parChTrans1D3" presStyleIdx="2" presStyleCnt="4"/>
      <dgm:spPr/>
      <dgm:t>
        <a:bodyPr/>
        <a:lstStyle/>
        <a:p>
          <a:endParaRPr lang="ca-ES"/>
        </a:p>
      </dgm:t>
    </dgm:pt>
    <dgm:pt modelId="{F9DE0255-0C25-42A5-AFBD-5337EDB20B97}" type="pres">
      <dgm:prSet presAssocID="{7A996ED6-ED27-4EF7-B886-E0010F5767E6}" presName="hierRoot3" presStyleCnt="0"/>
      <dgm:spPr/>
    </dgm:pt>
    <dgm:pt modelId="{69C5974A-389D-4DDB-AA9F-C8AACAAA43C8}" type="pres">
      <dgm:prSet presAssocID="{7A996ED6-ED27-4EF7-B886-E0010F5767E6}" presName="composite3" presStyleCnt="0"/>
      <dgm:spPr/>
    </dgm:pt>
    <dgm:pt modelId="{73787B43-AEE6-4761-8851-9D13225CFBCD}" type="pres">
      <dgm:prSet presAssocID="{7A996ED6-ED27-4EF7-B886-E0010F5767E6}" presName="background3" presStyleLbl="node3" presStyleIdx="2" presStyleCnt="4"/>
      <dgm:spPr/>
    </dgm:pt>
    <dgm:pt modelId="{18DAC7B2-0952-44E6-A48C-7B8B1C117E37}" type="pres">
      <dgm:prSet presAssocID="{7A996ED6-ED27-4EF7-B886-E0010F5767E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A4EBA12-F522-42A1-8A39-4F7B654DC976}" type="pres">
      <dgm:prSet presAssocID="{7A996ED6-ED27-4EF7-B886-E0010F5767E6}" presName="hierChild4" presStyleCnt="0"/>
      <dgm:spPr/>
    </dgm:pt>
    <dgm:pt modelId="{D32B0CF3-FE1F-4009-8566-841AD92D48BD}" type="pres">
      <dgm:prSet presAssocID="{4E7FE634-DEC9-41F4-A43E-F8F7B57910B0}" presName="Name17" presStyleLbl="parChTrans1D3" presStyleIdx="3" presStyleCnt="4"/>
      <dgm:spPr/>
      <dgm:t>
        <a:bodyPr/>
        <a:lstStyle/>
        <a:p>
          <a:endParaRPr lang="ca-ES"/>
        </a:p>
      </dgm:t>
    </dgm:pt>
    <dgm:pt modelId="{1D65A6BC-CD59-488B-9DAB-6E8E6DA4360E}" type="pres">
      <dgm:prSet presAssocID="{737327B8-7494-415E-B66A-E05DF637CACF}" presName="hierRoot3" presStyleCnt="0"/>
      <dgm:spPr/>
    </dgm:pt>
    <dgm:pt modelId="{A19E344D-DA51-4EDE-B824-16793F7EBBBC}" type="pres">
      <dgm:prSet presAssocID="{737327B8-7494-415E-B66A-E05DF637CACF}" presName="composite3" presStyleCnt="0"/>
      <dgm:spPr/>
    </dgm:pt>
    <dgm:pt modelId="{01353B62-AF63-4E14-82A6-AD72EC6ED659}" type="pres">
      <dgm:prSet presAssocID="{737327B8-7494-415E-B66A-E05DF637CACF}" presName="background3" presStyleLbl="node3" presStyleIdx="3" presStyleCnt="4"/>
      <dgm:spPr/>
    </dgm:pt>
    <dgm:pt modelId="{A090CB57-98B8-464A-8778-22028E111435}" type="pres">
      <dgm:prSet presAssocID="{737327B8-7494-415E-B66A-E05DF637CACF}" presName="text3" presStyleLbl="fgAcc3" presStyleIdx="3" presStyleCnt="4" custLinFactNeighborX="-1350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C15A9EF-E95C-4617-8300-67852CC993B3}" type="pres">
      <dgm:prSet presAssocID="{737327B8-7494-415E-B66A-E05DF637CACF}" presName="hierChild4" presStyleCnt="0"/>
      <dgm:spPr/>
    </dgm:pt>
  </dgm:ptLst>
  <dgm:cxnLst>
    <dgm:cxn modelId="{8F8ABCA9-7EB4-4751-B30D-89B50E9DCC29}" type="presOf" srcId="{4E7FE634-DEC9-41F4-A43E-F8F7B57910B0}" destId="{D32B0CF3-FE1F-4009-8566-841AD92D48BD}" srcOrd="0" destOrd="0" presId="urn:microsoft.com/office/officeart/2005/8/layout/hierarchy1"/>
    <dgm:cxn modelId="{6FE4EEDC-535A-4115-B05E-F9CEABE9645C}" type="presOf" srcId="{E542861F-551A-4430-91E8-02DF8D3F194F}" destId="{761F1770-7034-4FB0-AD01-1DE693F1999F}" srcOrd="0" destOrd="0" presId="urn:microsoft.com/office/officeart/2005/8/layout/hierarchy1"/>
    <dgm:cxn modelId="{292FC251-75CC-4B12-913E-FE5452FFF867}" srcId="{18081E35-CE6F-4E28-A911-2459AE33C5A9}" destId="{C17E7C73-2D38-45BF-9986-FAB100AD32B8}" srcOrd="0" destOrd="0" parTransId="{4E6EABAB-E5D2-4127-B4FE-252E6C6E9200}" sibTransId="{EDA96C6F-C21C-4739-B689-17FE4C23CF45}"/>
    <dgm:cxn modelId="{70C386C0-8D95-4057-8789-531E57DB6616}" type="presOf" srcId="{7A996ED6-ED27-4EF7-B886-E0010F5767E6}" destId="{18DAC7B2-0952-44E6-A48C-7B8B1C117E37}" srcOrd="0" destOrd="0" presId="urn:microsoft.com/office/officeart/2005/8/layout/hierarchy1"/>
    <dgm:cxn modelId="{1571F64A-D0C3-4D44-A5C1-F1CF94DBC7F3}" type="presOf" srcId="{63F5AFF8-788F-4C24-BABD-1B174AEC0E45}" destId="{08385F88-5D56-418B-8DB4-16517090724A}" srcOrd="0" destOrd="0" presId="urn:microsoft.com/office/officeart/2005/8/layout/hierarchy1"/>
    <dgm:cxn modelId="{430D782D-11ED-4E21-B7D2-BF8E5CAF418F}" type="presOf" srcId="{562D6C1E-6E20-4B86-9116-23DA11B6B6DB}" destId="{1770A678-1559-4AEB-BB3C-166B8A712957}" srcOrd="0" destOrd="0" presId="urn:microsoft.com/office/officeart/2005/8/layout/hierarchy1"/>
    <dgm:cxn modelId="{86BC8F6A-4EED-49A8-BC00-0D9BDAFC0E95}" type="presOf" srcId="{24C7E45C-2149-4864-A9AD-DA27992FFBA4}" destId="{55F0112E-FEAC-4673-B9CF-BB05DB887D19}" srcOrd="0" destOrd="0" presId="urn:microsoft.com/office/officeart/2005/8/layout/hierarchy1"/>
    <dgm:cxn modelId="{DEFCAEF9-FA24-49CF-BD8B-2FC27EADD562}" type="presOf" srcId="{51A187C4-C06C-4A1F-B9A2-84058EB6509D}" destId="{85F93322-502B-463E-BAD0-3C8C2F528B3C}" srcOrd="0" destOrd="0" presId="urn:microsoft.com/office/officeart/2005/8/layout/hierarchy1"/>
    <dgm:cxn modelId="{19893655-E167-43CB-B3EA-16BAA7B829C6}" type="presOf" srcId="{0D4C150F-718D-43AC-B782-3A421B76BBF8}" destId="{D4F33965-FE21-4B7F-8BAB-B30B5F6349C7}" srcOrd="0" destOrd="0" presId="urn:microsoft.com/office/officeart/2005/8/layout/hierarchy1"/>
    <dgm:cxn modelId="{40C45A7F-9C7E-461E-8C61-668C7FA49837}" type="presOf" srcId="{737327B8-7494-415E-B66A-E05DF637CACF}" destId="{A090CB57-98B8-464A-8778-22028E111435}" srcOrd="0" destOrd="0" presId="urn:microsoft.com/office/officeart/2005/8/layout/hierarchy1"/>
    <dgm:cxn modelId="{D47A2EB0-9642-4747-BA55-FA0B8A13AA80}" type="presOf" srcId="{C4C479CA-D351-49C5-BC56-66B90D8EF826}" destId="{8BB29C13-04A9-49B8-AF8E-3F2475C62943}" srcOrd="0" destOrd="0" presId="urn:microsoft.com/office/officeart/2005/8/layout/hierarchy1"/>
    <dgm:cxn modelId="{F9795DAC-2600-4E32-A57E-C0CA217FC081}" type="presOf" srcId="{06D21709-31E9-41BC-A171-B16740650644}" destId="{C97EE757-EF47-458E-8450-EF95634664EC}" srcOrd="0" destOrd="0" presId="urn:microsoft.com/office/officeart/2005/8/layout/hierarchy1"/>
    <dgm:cxn modelId="{E5416E2A-05FD-4417-8EF8-132417B05709}" srcId="{63F5AFF8-788F-4C24-BABD-1B174AEC0E45}" destId="{E542861F-551A-4430-91E8-02DF8D3F194F}" srcOrd="0" destOrd="0" parTransId="{562D6C1E-6E20-4B86-9116-23DA11B6B6DB}" sibTransId="{573E82CB-DAE6-4C29-814C-CA05419B9FA5}"/>
    <dgm:cxn modelId="{434C7E6B-EAEA-43C0-9291-2BC677058F37}" type="presOf" srcId="{18081E35-CE6F-4E28-A911-2459AE33C5A9}" destId="{DCC15E7E-E5B1-446D-8813-1998F662CB12}" srcOrd="0" destOrd="0" presId="urn:microsoft.com/office/officeart/2005/8/layout/hierarchy1"/>
    <dgm:cxn modelId="{192531CE-0FF5-4032-97ED-8F18E87648DB}" srcId="{51A187C4-C06C-4A1F-B9A2-84058EB6509D}" destId="{737327B8-7494-415E-B66A-E05DF637CACF}" srcOrd="1" destOrd="0" parTransId="{4E7FE634-DEC9-41F4-A43E-F8F7B57910B0}" sibTransId="{0A63A611-E979-48C7-9245-D2CE9FF7C47F}"/>
    <dgm:cxn modelId="{369782B0-89BF-4769-A428-011D4E2419CB}" srcId="{C17E7C73-2D38-45BF-9986-FAB100AD32B8}" destId="{63F5AFF8-788F-4C24-BABD-1B174AEC0E45}" srcOrd="0" destOrd="0" parTransId="{C4C479CA-D351-49C5-BC56-66B90D8EF826}" sibTransId="{CA290A3A-1BA8-4E5B-9604-20FA1AEFA6AD}"/>
    <dgm:cxn modelId="{27B776B5-18BE-4B4F-BCC8-46DA8DD8887A}" type="presOf" srcId="{C17E7C73-2D38-45BF-9986-FAB100AD32B8}" destId="{390BBE99-D9EA-47B0-903F-ABC7233EC00F}" srcOrd="0" destOrd="0" presId="urn:microsoft.com/office/officeart/2005/8/layout/hierarchy1"/>
    <dgm:cxn modelId="{F471AC2D-43B3-41A3-A242-8F08A59F5B87}" srcId="{C17E7C73-2D38-45BF-9986-FAB100AD32B8}" destId="{51A187C4-C06C-4A1F-B9A2-84058EB6509D}" srcOrd="1" destOrd="0" parTransId="{0D4C150F-718D-43AC-B782-3A421B76BBF8}" sibTransId="{986C5088-91E4-46C3-B9E2-C2A0C7D3B135}"/>
    <dgm:cxn modelId="{14170BCB-8382-4649-A13F-30154FB476CA}" srcId="{51A187C4-C06C-4A1F-B9A2-84058EB6509D}" destId="{7A996ED6-ED27-4EF7-B886-E0010F5767E6}" srcOrd="0" destOrd="0" parTransId="{2E97BF6F-7EFA-4D9E-ACB3-1764859F0ED8}" sibTransId="{7828C767-BF36-4D4A-AF19-4D30DBCF93AC}"/>
    <dgm:cxn modelId="{EACBEEF8-18D3-458F-863B-8DCD74A3B471}" srcId="{63F5AFF8-788F-4C24-BABD-1B174AEC0E45}" destId="{24C7E45C-2149-4864-A9AD-DA27992FFBA4}" srcOrd="1" destOrd="0" parTransId="{06D21709-31E9-41BC-A171-B16740650644}" sibTransId="{EFA7D817-E2E0-4F45-A343-007234DA3B67}"/>
    <dgm:cxn modelId="{C2851A52-F5FE-487C-83ED-EE2097E1D1D5}" type="presOf" srcId="{2E97BF6F-7EFA-4D9E-ACB3-1764859F0ED8}" destId="{815B3899-90FF-469F-9E8B-E0912633706C}" srcOrd="0" destOrd="0" presId="urn:microsoft.com/office/officeart/2005/8/layout/hierarchy1"/>
    <dgm:cxn modelId="{5F019543-90B3-4305-A2D8-D7FFC57E68C6}" type="presParOf" srcId="{DCC15E7E-E5B1-446D-8813-1998F662CB12}" destId="{53BB4B5A-BA08-4451-8712-4CF1143F2DC8}" srcOrd="0" destOrd="0" presId="urn:microsoft.com/office/officeart/2005/8/layout/hierarchy1"/>
    <dgm:cxn modelId="{74BDFEDB-6371-48B8-8625-98B2ECDCE51D}" type="presParOf" srcId="{53BB4B5A-BA08-4451-8712-4CF1143F2DC8}" destId="{307523C1-96FB-43A4-94BC-D9DD396B8EDC}" srcOrd="0" destOrd="0" presId="urn:microsoft.com/office/officeart/2005/8/layout/hierarchy1"/>
    <dgm:cxn modelId="{196A584E-BE92-4525-BD17-263EB8D36252}" type="presParOf" srcId="{307523C1-96FB-43A4-94BC-D9DD396B8EDC}" destId="{46C24DEF-1135-488D-9A59-42F4412AF39B}" srcOrd="0" destOrd="0" presId="urn:microsoft.com/office/officeart/2005/8/layout/hierarchy1"/>
    <dgm:cxn modelId="{D144C110-9D99-4D52-BE78-4B503AF82F17}" type="presParOf" srcId="{307523C1-96FB-43A4-94BC-D9DD396B8EDC}" destId="{390BBE99-D9EA-47B0-903F-ABC7233EC00F}" srcOrd="1" destOrd="0" presId="urn:microsoft.com/office/officeart/2005/8/layout/hierarchy1"/>
    <dgm:cxn modelId="{19E870A3-4088-4951-B8CE-054229343FD8}" type="presParOf" srcId="{53BB4B5A-BA08-4451-8712-4CF1143F2DC8}" destId="{06168A88-8847-419A-A95C-1701B7448D1A}" srcOrd="1" destOrd="0" presId="urn:microsoft.com/office/officeart/2005/8/layout/hierarchy1"/>
    <dgm:cxn modelId="{BBE146EE-054B-4EEF-AB58-0DFE5F99DC0B}" type="presParOf" srcId="{06168A88-8847-419A-A95C-1701B7448D1A}" destId="{8BB29C13-04A9-49B8-AF8E-3F2475C62943}" srcOrd="0" destOrd="0" presId="urn:microsoft.com/office/officeart/2005/8/layout/hierarchy1"/>
    <dgm:cxn modelId="{9E4864B4-2023-4E16-AA31-7DADFEDA2658}" type="presParOf" srcId="{06168A88-8847-419A-A95C-1701B7448D1A}" destId="{4FB47468-2D64-4521-B54F-1C06824132B2}" srcOrd="1" destOrd="0" presId="urn:microsoft.com/office/officeart/2005/8/layout/hierarchy1"/>
    <dgm:cxn modelId="{652C3DFE-88C1-4443-8D88-5AB25BBB8E0A}" type="presParOf" srcId="{4FB47468-2D64-4521-B54F-1C06824132B2}" destId="{9A108896-9878-4717-9C6B-A18F5C07188B}" srcOrd="0" destOrd="0" presId="urn:microsoft.com/office/officeart/2005/8/layout/hierarchy1"/>
    <dgm:cxn modelId="{2025E875-7F64-4DCB-9EDD-3393D260AB40}" type="presParOf" srcId="{9A108896-9878-4717-9C6B-A18F5C07188B}" destId="{A87446DE-6B7A-4495-AA3A-00677B0AC831}" srcOrd="0" destOrd="0" presId="urn:microsoft.com/office/officeart/2005/8/layout/hierarchy1"/>
    <dgm:cxn modelId="{2E195619-8EA1-48F9-900E-D88FC6B562BD}" type="presParOf" srcId="{9A108896-9878-4717-9C6B-A18F5C07188B}" destId="{08385F88-5D56-418B-8DB4-16517090724A}" srcOrd="1" destOrd="0" presId="urn:microsoft.com/office/officeart/2005/8/layout/hierarchy1"/>
    <dgm:cxn modelId="{5ADDDB0D-6BDE-45F7-BC71-13410F530AC6}" type="presParOf" srcId="{4FB47468-2D64-4521-B54F-1C06824132B2}" destId="{FE1E298C-17DF-46E7-8685-3EE903E2D6B4}" srcOrd="1" destOrd="0" presId="urn:microsoft.com/office/officeart/2005/8/layout/hierarchy1"/>
    <dgm:cxn modelId="{67FD11A9-FC32-4B62-9A28-15541755AA75}" type="presParOf" srcId="{FE1E298C-17DF-46E7-8685-3EE903E2D6B4}" destId="{1770A678-1559-4AEB-BB3C-166B8A712957}" srcOrd="0" destOrd="0" presId="urn:microsoft.com/office/officeart/2005/8/layout/hierarchy1"/>
    <dgm:cxn modelId="{44FF95C3-8DD6-4EBB-85FC-CF83D42CA508}" type="presParOf" srcId="{FE1E298C-17DF-46E7-8685-3EE903E2D6B4}" destId="{CBCFA376-9FD5-406E-88BD-EAE422CAA1DE}" srcOrd="1" destOrd="0" presId="urn:microsoft.com/office/officeart/2005/8/layout/hierarchy1"/>
    <dgm:cxn modelId="{AA8D2608-B55F-4569-BBF5-EE417BF17127}" type="presParOf" srcId="{CBCFA376-9FD5-406E-88BD-EAE422CAA1DE}" destId="{1BBFEE8A-40EA-42C0-AC32-C195FB72243E}" srcOrd="0" destOrd="0" presId="urn:microsoft.com/office/officeart/2005/8/layout/hierarchy1"/>
    <dgm:cxn modelId="{3EB48994-0458-47E4-8D16-E086CC58AA0B}" type="presParOf" srcId="{1BBFEE8A-40EA-42C0-AC32-C195FB72243E}" destId="{760661AD-44C8-49B5-B0DF-A74A57DC33A3}" srcOrd="0" destOrd="0" presId="urn:microsoft.com/office/officeart/2005/8/layout/hierarchy1"/>
    <dgm:cxn modelId="{6C7C0E4A-058D-4521-8825-2AF14316A03F}" type="presParOf" srcId="{1BBFEE8A-40EA-42C0-AC32-C195FB72243E}" destId="{761F1770-7034-4FB0-AD01-1DE693F1999F}" srcOrd="1" destOrd="0" presId="urn:microsoft.com/office/officeart/2005/8/layout/hierarchy1"/>
    <dgm:cxn modelId="{688EC082-F27F-4E78-967F-A11C8A84B42E}" type="presParOf" srcId="{CBCFA376-9FD5-406E-88BD-EAE422CAA1DE}" destId="{9A99F859-985A-4667-9D85-0E9C79221A73}" srcOrd="1" destOrd="0" presId="urn:microsoft.com/office/officeart/2005/8/layout/hierarchy1"/>
    <dgm:cxn modelId="{F76C7382-33E2-40E3-AFC4-9357D24F3EBB}" type="presParOf" srcId="{FE1E298C-17DF-46E7-8685-3EE903E2D6B4}" destId="{C97EE757-EF47-458E-8450-EF95634664EC}" srcOrd="2" destOrd="0" presId="urn:microsoft.com/office/officeart/2005/8/layout/hierarchy1"/>
    <dgm:cxn modelId="{397A9617-5067-4072-AB23-69588BDDFECF}" type="presParOf" srcId="{FE1E298C-17DF-46E7-8685-3EE903E2D6B4}" destId="{5BA6116E-5BA1-4C0E-8619-41F617D99DB2}" srcOrd="3" destOrd="0" presId="urn:microsoft.com/office/officeart/2005/8/layout/hierarchy1"/>
    <dgm:cxn modelId="{5CA5605A-E539-4E45-977B-D3601280DA84}" type="presParOf" srcId="{5BA6116E-5BA1-4C0E-8619-41F617D99DB2}" destId="{6B9D0A1C-4D9C-40DC-94DA-C617653F32ED}" srcOrd="0" destOrd="0" presId="urn:microsoft.com/office/officeart/2005/8/layout/hierarchy1"/>
    <dgm:cxn modelId="{CEA1DD06-1DDF-40A5-9995-DD5740A150CC}" type="presParOf" srcId="{6B9D0A1C-4D9C-40DC-94DA-C617653F32ED}" destId="{0D0A62B3-45A7-4876-BB5B-33DA778D06C0}" srcOrd="0" destOrd="0" presId="urn:microsoft.com/office/officeart/2005/8/layout/hierarchy1"/>
    <dgm:cxn modelId="{1CF85353-77B1-4790-B32B-D4DF5DD01E39}" type="presParOf" srcId="{6B9D0A1C-4D9C-40DC-94DA-C617653F32ED}" destId="{55F0112E-FEAC-4673-B9CF-BB05DB887D19}" srcOrd="1" destOrd="0" presId="urn:microsoft.com/office/officeart/2005/8/layout/hierarchy1"/>
    <dgm:cxn modelId="{FC7C57EF-3AA0-45B6-871D-A4407CFCAB77}" type="presParOf" srcId="{5BA6116E-5BA1-4C0E-8619-41F617D99DB2}" destId="{0B6B2279-65F5-474E-856D-E4650EA81E52}" srcOrd="1" destOrd="0" presId="urn:microsoft.com/office/officeart/2005/8/layout/hierarchy1"/>
    <dgm:cxn modelId="{AD2D3E88-6968-4E5F-AE1D-7A2AA7497B67}" type="presParOf" srcId="{06168A88-8847-419A-A95C-1701B7448D1A}" destId="{D4F33965-FE21-4B7F-8BAB-B30B5F6349C7}" srcOrd="2" destOrd="0" presId="urn:microsoft.com/office/officeart/2005/8/layout/hierarchy1"/>
    <dgm:cxn modelId="{092CB1D3-5BA1-428F-A3BE-2B87B5F4B6BB}" type="presParOf" srcId="{06168A88-8847-419A-A95C-1701B7448D1A}" destId="{AD921CE8-1C26-4CF8-A518-EAE74B7FB241}" srcOrd="3" destOrd="0" presId="urn:microsoft.com/office/officeart/2005/8/layout/hierarchy1"/>
    <dgm:cxn modelId="{3AACF19E-CD34-4611-B043-3AFFFDB0DD17}" type="presParOf" srcId="{AD921CE8-1C26-4CF8-A518-EAE74B7FB241}" destId="{CCE67206-E347-4152-A85B-D4FC0D503284}" srcOrd="0" destOrd="0" presId="urn:microsoft.com/office/officeart/2005/8/layout/hierarchy1"/>
    <dgm:cxn modelId="{A125CEE5-C430-4491-B0C2-E72522464095}" type="presParOf" srcId="{CCE67206-E347-4152-A85B-D4FC0D503284}" destId="{D9566162-8E24-4A39-A6F9-AF50932BF8C5}" srcOrd="0" destOrd="0" presId="urn:microsoft.com/office/officeart/2005/8/layout/hierarchy1"/>
    <dgm:cxn modelId="{079EBACC-7282-42AC-A934-4C9580DD4E2A}" type="presParOf" srcId="{CCE67206-E347-4152-A85B-D4FC0D503284}" destId="{85F93322-502B-463E-BAD0-3C8C2F528B3C}" srcOrd="1" destOrd="0" presId="urn:microsoft.com/office/officeart/2005/8/layout/hierarchy1"/>
    <dgm:cxn modelId="{AB9742C3-C6B4-402B-A775-D87E6AA56925}" type="presParOf" srcId="{AD921CE8-1C26-4CF8-A518-EAE74B7FB241}" destId="{87557019-4BE8-4769-91DD-35FED0FA2BE9}" srcOrd="1" destOrd="0" presId="urn:microsoft.com/office/officeart/2005/8/layout/hierarchy1"/>
    <dgm:cxn modelId="{5189B114-9B60-4434-95A5-5B68B13EFAE1}" type="presParOf" srcId="{87557019-4BE8-4769-91DD-35FED0FA2BE9}" destId="{815B3899-90FF-469F-9E8B-E0912633706C}" srcOrd="0" destOrd="0" presId="urn:microsoft.com/office/officeart/2005/8/layout/hierarchy1"/>
    <dgm:cxn modelId="{43FBAA73-E156-4B43-8E15-3D1505D4CD6D}" type="presParOf" srcId="{87557019-4BE8-4769-91DD-35FED0FA2BE9}" destId="{F9DE0255-0C25-42A5-AFBD-5337EDB20B97}" srcOrd="1" destOrd="0" presId="urn:microsoft.com/office/officeart/2005/8/layout/hierarchy1"/>
    <dgm:cxn modelId="{F4D03B6F-B1D2-418B-A5A2-4DE7BD0960DB}" type="presParOf" srcId="{F9DE0255-0C25-42A5-AFBD-5337EDB20B97}" destId="{69C5974A-389D-4DDB-AA9F-C8AACAAA43C8}" srcOrd="0" destOrd="0" presId="urn:microsoft.com/office/officeart/2005/8/layout/hierarchy1"/>
    <dgm:cxn modelId="{E9F766AD-3479-41BD-B7CB-0223BDEB0115}" type="presParOf" srcId="{69C5974A-389D-4DDB-AA9F-C8AACAAA43C8}" destId="{73787B43-AEE6-4761-8851-9D13225CFBCD}" srcOrd="0" destOrd="0" presId="urn:microsoft.com/office/officeart/2005/8/layout/hierarchy1"/>
    <dgm:cxn modelId="{27D5128F-84B2-46CC-B662-E551ED462B07}" type="presParOf" srcId="{69C5974A-389D-4DDB-AA9F-C8AACAAA43C8}" destId="{18DAC7B2-0952-44E6-A48C-7B8B1C117E37}" srcOrd="1" destOrd="0" presId="urn:microsoft.com/office/officeart/2005/8/layout/hierarchy1"/>
    <dgm:cxn modelId="{CDE623DB-D4C1-40EF-9DE0-9595538E8DF3}" type="presParOf" srcId="{F9DE0255-0C25-42A5-AFBD-5337EDB20B97}" destId="{BA4EBA12-F522-42A1-8A39-4F7B654DC976}" srcOrd="1" destOrd="0" presId="urn:microsoft.com/office/officeart/2005/8/layout/hierarchy1"/>
    <dgm:cxn modelId="{6F2B0617-D35A-4019-A302-4EE00FDC91A9}" type="presParOf" srcId="{87557019-4BE8-4769-91DD-35FED0FA2BE9}" destId="{D32B0CF3-FE1F-4009-8566-841AD92D48BD}" srcOrd="2" destOrd="0" presId="urn:microsoft.com/office/officeart/2005/8/layout/hierarchy1"/>
    <dgm:cxn modelId="{2AC5667F-A37B-46C4-816E-2B53D2D335C0}" type="presParOf" srcId="{87557019-4BE8-4769-91DD-35FED0FA2BE9}" destId="{1D65A6BC-CD59-488B-9DAB-6E8E6DA4360E}" srcOrd="3" destOrd="0" presId="urn:microsoft.com/office/officeart/2005/8/layout/hierarchy1"/>
    <dgm:cxn modelId="{3962D198-267E-4B32-B68F-94FE50AE5D0A}" type="presParOf" srcId="{1D65A6BC-CD59-488B-9DAB-6E8E6DA4360E}" destId="{A19E344D-DA51-4EDE-B824-16793F7EBBBC}" srcOrd="0" destOrd="0" presId="urn:microsoft.com/office/officeart/2005/8/layout/hierarchy1"/>
    <dgm:cxn modelId="{18681D06-3176-4F86-A830-3E6E18B1AAE5}" type="presParOf" srcId="{A19E344D-DA51-4EDE-B824-16793F7EBBBC}" destId="{01353B62-AF63-4E14-82A6-AD72EC6ED659}" srcOrd="0" destOrd="0" presId="urn:microsoft.com/office/officeart/2005/8/layout/hierarchy1"/>
    <dgm:cxn modelId="{7CB01F61-90E4-4800-A1D2-5F6CB8E54F29}" type="presParOf" srcId="{A19E344D-DA51-4EDE-B824-16793F7EBBBC}" destId="{A090CB57-98B8-464A-8778-22028E111435}" srcOrd="1" destOrd="0" presId="urn:microsoft.com/office/officeart/2005/8/layout/hierarchy1"/>
    <dgm:cxn modelId="{A3390232-E939-4092-941C-C875DAE5A2AD}" type="presParOf" srcId="{1D65A6BC-CD59-488B-9DAB-6E8E6DA4360E}" destId="{AC15A9EF-E95C-4617-8300-67852CC993B3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BA68A-E502-4832-A356-4A1BA3DEC74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2704B14-2C25-4DD9-B88B-DEEA875BACA0}">
      <dgm:prSet phldrT="[Texto]"/>
      <dgm:spPr/>
      <dgm:t>
        <a:bodyPr/>
        <a:lstStyle/>
        <a:p>
          <a:r>
            <a:rPr lang="es-ES" dirty="0" err="1"/>
            <a:t>COMPOSICIÓ</a:t>
          </a:r>
          <a:r>
            <a:rPr lang="es-ES" baseline="0" dirty="0"/>
            <a:t> NUTRICIONAL</a:t>
          </a:r>
          <a:endParaRPr lang="fr-FR" dirty="0"/>
        </a:p>
      </dgm:t>
    </dgm:pt>
    <dgm:pt modelId="{C0D18C9F-D6E2-4B7D-A257-592DEA753565}" type="parTrans" cxnId="{30A8CB49-B49E-46C5-8EDA-6AACD112560E}">
      <dgm:prSet/>
      <dgm:spPr/>
      <dgm:t>
        <a:bodyPr/>
        <a:lstStyle/>
        <a:p>
          <a:endParaRPr lang="fr-FR"/>
        </a:p>
      </dgm:t>
    </dgm:pt>
    <dgm:pt modelId="{C7273CE5-DBD6-43A6-968B-06AA1CAAC25F}" type="sibTrans" cxnId="{30A8CB49-B49E-46C5-8EDA-6AACD112560E}">
      <dgm:prSet/>
      <dgm:spPr/>
      <dgm:t>
        <a:bodyPr/>
        <a:lstStyle/>
        <a:p>
          <a:endParaRPr lang="fr-FR"/>
        </a:p>
      </dgm:t>
    </dgm:pt>
    <dgm:pt modelId="{FECA59EE-1F79-48D1-BAAF-27A4332776E7}">
      <dgm:prSet phldrT="[Texto]" custT="1"/>
      <dgm:spPr/>
      <dgm:t>
        <a:bodyPr/>
        <a:lstStyle/>
        <a:p>
          <a:r>
            <a:rPr lang="es-ES" sz="3000" dirty="0" err="1"/>
            <a:t>Fórmules</a:t>
          </a:r>
          <a:r>
            <a:rPr lang="es-ES" sz="3000" dirty="0"/>
            <a:t> completes</a:t>
          </a:r>
          <a:endParaRPr lang="fr-FR" sz="3000" dirty="0"/>
        </a:p>
      </dgm:t>
    </dgm:pt>
    <dgm:pt modelId="{6B4D30F5-78E4-4CF6-9298-BEEEE994D0FF}" type="parTrans" cxnId="{E4F84CDD-B9F5-4DE3-88C1-94BE04B160C7}">
      <dgm:prSet/>
      <dgm:spPr/>
      <dgm:t>
        <a:bodyPr/>
        <a:lstStyle/>
        <a:p>
          <a:endParaRPr lang="fr-FR"/>
        </a:p>
      </dgm:t>
    </dgm:pt>
    <dgm:pt modelId="{327E0464-19F0-455E-8CD3-5F1DDEA466AF}" type="sibTrans" cxnId="{E4F84CDD-B9F5-4DE3-88C1-94BE04B160C7}">
      <dgm:prSet/>
      <dgm:spPr/>
      <dgm:t>
        <a:bodyPr/>
        <a:lstStyle/>
        <a:p>
          <a:endParaRPr lang="fr-FR"/>
        </a:p>
      </dgm:t>
    </dgm:pt>
    <dgm:pt modelId="{B1AB800E-D73C-4067-8C37-757DF7181959}">
      <dgm:prSet phldrT="[Texto]"/>
      <dgm:spPr/>
      <dgm:t>
        <a:bodyPr/>
        <a:lstStyle/>
        <a:p>
          <a:r>
            <a:rPr lang="es-ES" dirty="0"/>
            <a:t>COMPLEXITAT PROTEICA</a:t>
          </a:r>
          <a:endParaRPr lang="fr-FR" dirty="0"/>
        </a:p>
      </dgm:t>
    </dgm:pt>
    <dgm:pt modelId="{43691755-4D4E-44C9-A2D3-EDF15F76274C}" type="parTrans" cxnId="{6CC9EBE5-F122-4D48-B386-D2EC4EFFE200}">
      <dgm:prSet/>
      <dgm:spPr/>
      <dgm:t>
        <a:bodyPr/>
        <a:lstStyle/>
        <a:p>
          <a:endParaRPr lang="fr-FR"/>
        </a:p>
      </dgm:t>
    </dgm:pt>
    <dgm:pt modelId="{E1CD98AF-7D8F-4010-90BF-C207FB6318D9}" type="sibTrans" cxnId="{6CC9EBE5-F122-4D48-B386-D2EC4EFFE200}">
      <dgm:prSet/>
      <dgm:spPr/>
      <dgm:t>
        <a:bodyPr/>
        <a:lstStyle/>
        <a:p>
          <a:endParaRPr lang="fr-FR"/>
        </a:p>
      </dgm:t>
    </dgm:pt>
    <dgm:pt modelId="{9458E6C8-2949-47D9-AB0F-83FFCEF33469}">
      <dgm:prSet phldrT="[Texto]" custT="1"/>
      <dgm:spPr/>
      <dgm:t>
        <a:bodyPr/>
        <a:lstStyle/>
        <a:p>
          <a:r>
            <a:rPr lang="es-ES" sz="3000" dirty="0" err="1"/>
            <a:t>Polimèriques</a:t>
          </a:r>
          <a:endParaRPr lang="fr-FR" sz="3000" dirty="0"/>
        </a:p>
      </dgm:t>
    </dgm:pt>
    <dgm:pt modelId="{B2D74F96-015D-40DF-A80E-92391577FF10}" type="parTrans" cxnId="{503BA82F-30FC-49D5-A495-BB6AD3FB7BE8}">
      <dgm:prSet/>
      <dgm:spPr/>
      <dgm:t>
        <a:bodyPr/>
        <a:lstStyle/>
        <a:p>
          <a:endParaRPr lang="fr-FR"/>
        </a:p>
      </dgm:t>
    </dgm:pt>
    <dgm:pt modelId="{9913943A-AC31-4737-8585-0B147EBF80EA}" type="sibTrans" cxnId="{503BA82F-30FC-49D5-A495-BB6AD3FB7BE8}">
      <dgm:prSet/>
      <dgm:spPr/>
      <dgm:t>
        <a:bodyPr/>
        <a:lstStyle/>
        <a:p>
          <a:endParaRPr lang="fr-FR"/>
        </a:p>
      </dgm:t>
    </dgm:pt>
    <dgm:pt modelId="{98032969-D584-4D04-9AFB-CC4CDE1D19EE}">
      <dgm:prSet phldrT="[Texto]" custT="1"/>
      <dgm:spPr/>
      <dgm:t>
        <a:bodyPr/>
        <a:lstStyle/>
        <a:p>
          <a:r>
            <a:rPr lang="es-ES" sz="3000" dirty="0" err="1"/>
            <a:t>Oligomèriques</a:t>
          </a:r>
          <a:endParaRPr lang="fr-FR" sz="3000" dirty="0"/>
        </a:p>
      </dgm:t>
    </dgm:pt>
    <dgm:pt modelId="{D7DB9E42-1C7B-4653-BFCB-1DC2DE53DE56}" type="parTrans" cxnId="{01C356DA-1E88-42C2-A772-DC54892B362E}">
      <dgm:prSet/>
      <dgm:spPr/>
      <dgm:t>
        <a:bodyPr/>
        <a:lstStyle/>
        <a:p>
          <a:endParaRPr lang="fr-FR"/>
        </a:p>
      </dgm:t>
    </dgm:pt>
    <dgm:pt modelId="{18E880A9-9C99-4F10-AB9C-3B0389367E4C}" type="sibTrans" cxnId="{01C356DA-1E88-42C2-A772-DC54892B362E}">
      <dgm:prSet/>
      <dgm:spPr/>
      <dgm:t>
        <a:bodyPr/>
        <a:lstStyle/>
        <a:p>
          <a:endParaRPr lang="fr-FR"/>
        </a:p>
      </dgm:t>
    </dgm:pt>
    <dgm:pt modelId="{83480E95-B24C-4B97-AE1E-4E119A035807}">
      <dgm:prSet phldrT="[Texto]" custT="1"/>
      <dgm:spPr/>
      <dgm:t>
        <a:bodyPr/>
        <a:lstStyle/>
        <a:p>
          <a:r>
            <a:rPr lang="es-ES" sz="3000" dirty="0" err="1"/>
            <a:t>Suplements</a:t>
          </a:r>
          <a:endParaRPr lang="fr-FR" sz="3000" dirty="0"/>
        </a:p>
      </dgm:t>
    </dgm:pt>
    <dgm:pt modelId="{9D34201C-5AB2-4F1F-8286-6FBB180426B5}" type="parTrans" cxnId="{180DB9EE-9F74-4209-87A0-3F3EBFEF3995}">
      <dgm:prSet/>
      <dgm:spPr/>
      <dgm:t>
        <a:bodyPr/>
        <a:lstStyle/>
        <a:p>
          <a:endParaRPr lang="fr-FR"/>
        </a:p>
      </dgm:t>
    </dgm:pt>
    <dgm:pt modelId="{00B832BA-F86E-48AB-9D9C-97B9FC71D4C3}" type="sibTrans" cxnId="{180DB9EE-9F74-4209-87A0-3F3EBFEF3995}">
      <dgm:prSet/>
      <dgm:spPr/>
      <dgm:t>
        <a:bodyPr/>
        <a:lstStyle/>
        <a:p>
          <a:endParaRPr lang="fr-FR"/>
        </a:p>
      </dgm:t>
    </dgm:pt>
    <dgm:pt modelId="{085AC232-9D4B-46D1-91D1-27E3B94BA86F}">
      <dgm:prSet phldrT="[Texto]" custT="1"/>
      <dgm:spPr/>
      <dgm:t>
        <a:bodyPr/>
        <a:lstStyle/>
        <a:p>
          <a:r>
            <a:rPr lang="es-ES" sz="3000" dirty="0" err="1"/>
            <a:t>Mòduls</a:t>
          </a:r>
          <a:endParaRPr lang="fr-FR" sz="3000" dirty="0"/>
        </a:p>
      </dgm:t>
    </dgm:pt>
    <dgm:pt modelId="{C7F09E11-AD94-4811-96BC-2CE9DA4FD829}" type="parTrans" cxnId="{5545C1FB-89BB-479A-B442-4A162B5DD110}">
      <dgm:prSet/>
      <dgm:spPr/>
      <dgm:t>
        <a:bodyPr/>
        <a:lstStyle/>
        <a:p>
          <a:endParaRPr lang="fr-FR"/>
        </a:p>
      </dgm:t>
    </dgm:pt>
    <dgm:pt modelId="{1B9EF1EA-BE7C-4587-A2E3-968AA38188EE}" type="sibTrans" cxnId="{5545C1FB-89BB-479A-B442-4A162B5DD110}">
      <dgm:prSet/>
      <dgm:spPr/>
      <dgm:t>
        <a:bodyPr/>
        <a:lstStyle/>
        <a:p>
          <a:endParaRPr lang="fr-FR"/>
        </a:p>
      </dgm:t>
    </dgm:pt>
    <dgm:pt modelId="{0BB701E9-4FA6-4E7E-943E-17CCABAF2ADF}">
      <dgm:prSet phldrT="[Texto]" custT="1"/>
      <dgm:spPr/>
      <dgm:t>
        <a:bodyPr/>
        <a:lstStyle/>
        <a:p>
          <a:r>
            <a:rPr lang="es-ES" sz="3000" smtClean="0"/>
            <a:t>Monomèriques</a:t>
          </a:r>
          <a:endParaRPr lang="fr-FR" sz="3000" dirty="0"/>
        </a:p>
      </dgm:t>
    </dgm:pt>
    <dgm:pt modelId="{B09713D2-E790-43CF-B9F1-DFFC5D10CF61}" type="parTrans" cxnId="{99EB9833-43B4-4B17-A293-2FF710311ACB}">
      <dgm:prSet/>
      <dgm:spPr/>
      <dgm:t>
        <a:bodyPr/>
        <a:lstStyle/>
        <a:p>
          <a:endParaRPr lang="es-ES"/>
        </a:p>
      </dgm:t>
    </dgm:pt>
    <dgm:pt modelId="{CEFE006D-4C5D-4B3E-ACBE-5120DB7DF13C}" type="sibTrans" cxnId="{99EB9833-43B4-4B17-A293-2FF710311ACB}">
      <dgm:prSet/>
      <dgm:spPr/>
      <dgm:t>
        <a:bodyPr/>
        <a:lstStyle/>
        <a:p>
          <a:endParaRPr lang="es-ES"/>
        </a:p>
      </dgm:t>
    </dgm:pt>
    <dgm:pt modelId="{87383837-5811-4F1B-9EA9-695B8921E874}" type="pres">
      <dgm:prSet presAssocID="{A72BA68A-E502-4832-A356-4A1BA3DEC7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A740C00-E190-4B4A-9B7A-24AE926DC9B2}" type="pres">
      <dgm:prSet presAssocID="{A2704B14-2C25-4DD9-B88B-DEEA875BACA0}" presName="linNode" presStyleCnt="0"/>
      <dgm:spPr/>
    </dgm:pt>
    <dgm:pt modelId="{BC995F32-8F1F-4B79-A977-DB445E52D9A5}" type="pres">
      <dgm:prSet presAssocID="{A2704B14-2C25-4DD9-B88B-DEEA875BACA0}" presName="parentText" presStyleLbl="node1" presStyleIdx="0" presStyleCnt="2" custLinFactNeighborX="-483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97E7A23-BDDA-4AE7-B7AE-E8643DBCC6D8}" type="pres">
      <dgm:prSet presAssocID="{A2704B14-2C25-4DD9-B88B-DEEA875BACA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698E00B-FF80-4D67-8CF5-087E1F715C3F}" type="pres">
      <dgm:prSet presAssocID="{C7273CE5-DBD6-43A6-968B-06AA1CAAC25F}" presName="sp" presStyleCnt="0"/>
      <dgm:spPr/>
    </dgm:pt>
    <dgm:pt modelId="{F9CACE5D-6EFB-40A1-9FF1-B9DCBECC64C3}" type="pres">
      <dgm:prSet presAssocID="{B1AB800E-D73C-4067-8C37-757DF7181959}" presName="linNode" presStyleCnt="0"/>
      <dgm:spPr/>
    </dgm:pt>
    <dgm:pt modelId="{AA9FE5A1-6E6A-45EB-823E-A2B62566651B}" type="pres">
      <dgm:prSet presAssocID="{B1AB800E-D73C-4067-8C37-757DF718195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7E522D2-9AAA-4511-AEB6-2845926CF5E7}" type="pres">
      <dgm:prSet presAssocID="{B1AB800E-D73C-4067-8C37-757DF718195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C69CD00-B6A0-4C81-A4B3-9FD49D2FBB6A}" type="presOf" srcId="{0BB701E9-4FA6-4E7E-943E-17CCABAF2ADF}" destId="{97E522D2-9AAA-4511-AEB6-2845926CF5E7}" srcOrd="0" destOrd="2" presId="urn:microsoft.com/office/officeart/2005/8/layout/vList5"/>
    <dgm:cxn modelId="{6CC9EBE5-F122-4D48-B386-D2EC4EFFE200}" srcId="{A72BA68A-E502-4832-A356-4A1BA3DEC746}" destId="{B1AB800E-D73C-4067-8C37-757DF7181959}" srcOrd="1" destOrd="0" parTransId="{43691755-4D4E-44C9-A2D3-EDF15F76274C}" sibTransId="{E1CD98AF-7D8F-4010-90BF-C207FB6318D9}"/>
    <dgm:cxn modelId="{01C356DA-1E88-42C2-A772-DC54892B362E}" srcId="{B1AB800E-D73C-4067-8C37-757DF7181959}" destId="{98032969-D584-4D04-9AFB-CC4CDE1D19EE}" srcOrd="1" destOrd="0" parTransId="{D7DB9E42-1C7B-4653-BFCB-1DC2DE53DE56}" sibTransId="{18E880A9-9C99-4F10-AB9C-3B0389367E4C}"/>
    <dgm:cxn modelId="{F35EC424-64FB-47C9-BE69-670FD1AAE0C7}" type="presOf" srcId="{FECA59EE-1F79-48D1-BAAF-27A4332776E7}" destId="{797E7A23-BDDA-4AE7-B7AE-E8643DBCC6D8}" srcOrd="0" destOrd="0" presId="urn:microsoft.com/office/officeart/2005/8/layout/vList5"/>
    <dgm:cxn modelId="{E4F84CDD-B9F5-4DE3-88C1-94BE04B160C7}" srcId="{A2704B14-2C25-4DD9-B88B-DEEA875BACA0}" destId="{FECA59EE-1F79-48D1-BAAF-27A4332776E7}" srcOrd="0" destOrd="0" parTransId="{6B4D30F5-78E4-4CF6-9298-BEEEE994D0FF}" sibTransId="{327E0464-19F0-455E-8CD3-5F1DDEA466AF}"/>
    <dgm:cxn modelId="{E5AFE54A-4865-490F-8BE0-9604123A1C26}" type="presOf" srcId="{085AC232-9D4B-46D1-91D1-27E3B94BA86F}" destId="{797E7A23-BDDA-4AE7-B7AE-E8643DBCC6D8}" srcOrd="0" destOrd="2" presId="urn:microsoft.com/office/officeart/2005/8/layout/vList5"/>
    <dgm:cxn modelId="{9F367188-42E3-482B-B006-8FFD79E0D253}" type="presOf" srcId="{9458E6C8-2949-47D9-AB0F-83FFCEF33469}" destId="{97E522D2-9AAA-4511-AEB6-2845926CF5E7}" srcOrd="0" destOrd="0" presId="urn:microsoft.com/office/officeart/2005/8/layout/vList5"/>
    <dgm:cxn modelId="{A269A344-4C87-4A9B-92E4-EF761CDB6FE8}" type="presOf" srcId="{A72BA68A-E502-4832-A356-4A1BA3DEC746}" destId="{87383837-5811-4F1B-9EA9-695B8921E874}" srcOrd="0" destOrd="0" presId="urn:microsoft.com/office/officeart/2005/8/layout/vList5"/>
    <dgm:cxn modelId="{99EB9833-43B4-4B17-A293-2FF710311ACB}" srcId="{B1AB800E-D73C-4067-8C37-757DF7181959}" destId="{0BB701E9-4FA6-4E7E-943E-17CCABAF2ADF}" srcOrd="2" destOrd="0" parTransId="{B09713D2-E790-43CF-B9F1-DFFC5D10CF61}" sibTransId="{CEFE006D-4C5D-4B3E-ACBE-5120DB7DF13C}"/>
    <dgm:cxn modelId="{255DE686-6284-4416-AC4D-7A8D4C5ED93D}" type="presOf" srcId="{98032969-D584-4D04-9AFB-CC4CDE1D19EE}" destId="{97E522D2-9AAA-4511-AEB6-2845926CF5E7}" srcOrd="0" destOrd="1" presId="urn:microsoft.com/office/officeart/2005/8/layout/vList5"/>
    <dgm:cxn modelId="{FF324768-4464-4ECF-90D2-E0EF7554545E}" type="presOf" srcId="{B1AB800E-D73C-4067-8C37-757DF7181959}" destId="{AA9FE5A1-6E6A-45EB-823E-A2B62566651B}" srcOrd="0" destOrd="0" presId="urn:microsoft.com/office/officeart/2005/8/layout/vList5"/>
    <dgm:cxn modelId="{30A8CB49-B49E-46C5-8EDA-6AACD112560E}" srcId="{A72BA68A-E502-4832-A356-4A1BA3DEC746}" destId="{A2704B14-2C25-4DD9-B88B-DEEA875BACA0}" srcOrd="0" destOrd="0" parTransId="{C0D18C9F-D6E2-4B7D-A257-592DEA753565}" sibTransId="{C7273CE5-DBD6-43A6-968B-06AA1CAAC25F}"/>
    <dgm:cxn modelId="{180DB9EE-9F74-4209-87A0-3F3EBFEF3995}" srcId="{A2704B14-2C25-4DD9-B88B-DEEA875BACA0}" destId="{83480E95-B24C-4B97-AE1E-4E119A035807}" srcOrd="1" destOrd="0" parTransId="{9D34201C-5AB2-4F1F-8286-6FBB180426B5}" sibTransId="{00B832BA-F86E-48AB-9D9C-97B9FC71D4C3}"/>
    <dgm:cxn modelId="{BED4B437-B3CD-474A-B409-E312466B5A23}" type="presOf" srcId="{83480E95-B24C-4B97-AE1E-4E119A035807}" destId="{797E7A23-BDDA-4AE7-B7AE-E8643DBCC6D8}" srcOrd="0" destOrd="1" presId="urn:microsoft.com/office/officeart/2005/8/layout/vList5"/>
    <dgm:cxn modelId="{5545C1FB-89BB-479A-B442-4A162B5DD110}" srcId="{A2704B14-2C25-4DD9-B88B-DEEA875BACA0}" destId="{085AC232-9D4B-46D1-91D1-27E3B94BA86F}" srcOrd="2" destOrd="0" parTransId="{C7F09E11-AD94-4811-96BC-2CE9DA4FD829}" sibTransId="{1B9EF1EA-BE7C-4587-A2E3-968AA38188EE}"/>
    <dgm:cxn modelId="{503BA82F-30FC-49D5-A495-BB6AD3FB7BE8}" srcId="{B1AB800E-D73C-4067-8C37-757DF7181959}" destId="{9458E6C8-2949-47D9-AB0F-83FFCEF33469}" srcOrd="0" destOrd="0" parTransId="{B2D74F96-015D-40DF-A80E-92391577FF10}" sibTransId="{9913943A-AC31-4737-8585-0B147EBF80EA}"/>
    <dgm:cxn modelId="{4C500443-7966-4F4B-8333-B1CE302A903C}" type="presOf" srcId="{A2704B14-2C25-4DD9-B88B-DEEA875BACA0}" destId="{BC995F32-8F1F-4B79-A977-DB445E52D9A5}" srcOrd="0" destOrd="0" presId="urn:microsoft.com/office/officeart/2005/8/layout/vList5"/>
    <dgm:cxn modelId="{CBEAE5FC-0FD4-48F2-9C7B-56416D66BA19}" type="presParOf" srcId="{87383837-5811-4F1B-9EA9-695B8921E874}" destId="{DA740C00-E190-4B4A-9B7A-24AE926DC9B2}" srcOrd="0" destOrd="0" presId="urn:microsoft.com/office/officeart/2005/8/layout/vList5"/>
    <dgm:cxn modelId="{F6BFF216-28E8-4042-A0EF-5FDFFF625367}" type="presParOf" srcId="{DA740C00-E190-4B4A-9B7A-24AE926DC9B2}" destId="{BC995F32-8F1F-4B79-A977-DB445E52D9A5}" srcOrd="0" destOrd="0" presId="urn:microsoft.com/office/officeart/2005/8/layout/vList5"/>
    <dgm:cxn modelId="{FD3F93A0-49A4-496F-AF41-20BA9F2173FE}" type="presParOf" srcId="{DA740C00-E190-4B4A-9B7A-24AE926DC9B2}" destId="{797E7A23-BDDA-4AE7-B7AE-E8643DBCC6D8}" srcOrd="1" destOrd="0" presId="urn:microsoft.com/office/officeart/2005/8/layout/vList5"/>
    <dgm:cxn modelId="{2E2A0375-A693-4061-A3AA-D206091830F1}" type="presParOf" srcId="{87383837-5811-4F1B-9EA9-695B8921E874}" destId="{E698E00B-FF80-4D67-8CF5-087E1F715C3F}" srcOrd="1" destOrd="0" presId="urn:microsoft.com/office/officeart/2005/8/layout/vList5"/>
    <dgm:cxn modelId="{38E5C9F5-7F7A-4C67-9657-9F3E85C6CE8C}" type="presParOf" srcId="{87383837-5811-4F1B-9EA9-695B8921E874}" destId="{F9CACE5D-6EFB-40A1-9FF1-B9DCBECC64C3}" srcOrd="2" destOrd="0" presId="urn:microsoft.com/office/officeart/2005/8/layout/vList5"/>
    <dgm:cxn modelId="{78136668-429F-47B8-9689-F76FA12579B9}" type="presParOf" srcId="{F9CACE5D-6EFB-40A1-9FF1-B9DCBECC64C3}" destId="{AA9FE5A1-6E6A-45EB-823E-A2B62566651B}" srcOrd="0" destOrd="0" presId="urn:microsoft.com/office/officeart/2005/8/layout/vList5"/>
    <dgm:cxn modelId="{03DA9387-FB91-40E6-B0B9-EECE3A7F4988}" type="presParOf" srcId="{F9CACE5D-6EFB-40A1-9FF1-B9DCBECC64C3}" destId="{97E522D2-9AAA-4511-AEB6-2845926CF5E7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3B55AD-9D76-4B7A-BCA3-920F2562B40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B105357-B41D-4AA2-99FA-34D846CF4E87}">
      <dgm:prSet phldrT="[Texto]" custT="1"/>
      <dgm:spPr/>
      <dgm:t>
        <a:bodyPr/>
        <a:lstStyle/>
        <a:p>
          <a:r>
            <a:rPr lang="es-ES" sz="3000" dirty="0" err="1"/>
            <a:t>CONTINGUT</a:t>
          </a:r>
          <a:r>
            <a:rPr lang="es-ES" sz="3000" dirty="0"/>
            <a:t> </a:t>
          </a:r>
          <a:r>
            <a:rPr lang="es-ES" sz="3000" dirty="0" err="1"/>
            <a:t>PROTEIC</a:t>
          </a:r>
          <a:endParaRPr lang="fr-FR" sz="3000" dirty="0"/>
        </a:p>
      </dgm:t>
    </dgm:pt>
    <dgm:pt modelId="{575130D2-B01F-4166-AA13-3A77F0E43484}" type="parTrans" cxnId="{B7A30292-B45B-4230-AF7E-CCADCB0547D2}">
      <dgm:prSet/>
      <dgm:spPr/>
      <dgm:t>
        <a:bodyPr/>
        <a:lstStyle/>
        <a:p>
          <a:endParaRPr lang="fr-FR"/>
        </a:p>
      </dgm:t>
    </dgm:pt>
    <dgm:pt modelId="{57DF1DC6-35D6-4BF1-AA20-A6EC6317DC53}" type="sibTrans" cxnId="{B7A30292-B45B-4230-AF7E-CCADCB0547D2}">
      <dgm:prSet/>
      <dgm:spPr/>
      <dgm:t>
        <a:bodyPr/>
        <a:lstStyle/>
        <a:p>
          <a:endParaRPr lang="fr-FR"/>
        </a:p>
      </dgm:t>
    </dgm:pt>
    <dgm:pt modelId="{35454091-1A15-4423-A4FF-25A0D7AC4EF7}">
      <dgm:prSet phldrT="[Texto]"/>
      <dgm:spPr/>
      <dgm:t>
        <a:bodyPr/>
        <a:lstStyle/>
        <a:p>
          <a:r>
            <a:rPr lang="es-ES" smtClean="0"/>
            <a:t>Normoproteica </a:t>
          </a:r>
          <a:r>
            <a:rPr lang="es-ES" dirty="0"/>
            <a:t>(&lt;14-18%)</a:t>
          </a:r>
          <a:endParaRPr lang="fr-FR" dirty="0"/>
        </a:p>
      </dgm:t>
    </dgm:pt>
    <dgm:pt modelId="{40601ABB-409A-4566-81B1-2908D3D1D91A}" type="parTrans" cxnId="{9DDB65A6-40EB-419E-A9A2-86BE10A4FC15}">
      <dgm:prSet/>
      <dgm:spPr/>
      <dgm:t>
        <a:bodyPr/>
        <a:lstStyle/>
        <a:p>
          <a:endParaRPr lang="fr-FR"/>
        </a:p>
      </dgm:t>
    </dgm:pt>
    <dgm:pt modelId="{42533341-D6AE-4EDF-A2EB-B7134AB7E456}" type="sibTrans" cxnId="{9DDB65A6-40EB-419E-A9A2-86BE10A4FC15}">
      <dgm:prSet/>
      <dgm:spPr/>
      <dgm:t>
        <a:bodyPr/>
        <a:lstStyle/>
        <a:p>
          <a:endParaRPr lang="fr-FR"/>
        </a:p>
      </dgm:t>
    </dgm:pt>
    <dgm:pt modelId="{FB5A0050-9DD4-4FE8-A53A-22B2DC856690}">
      <dgm:prSet phldrT="[Texto]"/>
      <dgm:spPr/>
      <dgm:t>
        <a:bodyPr/>
        <a:lstStyle/>
        <a:p>
          <a:r>
            <a:rPr lang="es-ES" smtClean="0"/>
            <a:t>Hiperproteica </a:t>
          </a:r>
          <a:r>
            <a:rPr lang="es-ES" dirty="0"/>
            <a:t>(&gt;18%)</a:t>
          </a:r>
          <a:endParaRPr lang="fr-FR" dirty="0"/>
        </a:p>
      </dgm:t>
    </dgm:pt>
    <dgm:pt modelId="{E2979114-582E-477F-9EB8-DE15030FFB41}" type="parTrans" cxnId="{E365A6F7-8B86-4FCB-89F9-33D339B5ECFD}">
      <dgm:prSet/>
      <dgm:spPr/>
      <dgm:t>
        <a:bodyPr/>
        <a:lstStyle/>
        <a:p>
          <a:endParaRPr lang="fr-FR"/>
        </a:p>
      </dgm:t>
    </dgm:pt>
    <dgm:pt modelId="{C9AB0AF3-6B78-411F-BAD4-EE7FDDD4B6D2}" type="sibTrans" cxnId="{E365A6F7-8B86-4FCB-89F9-33D339B5ECFD}">
      <dgm:prSet/>
      <dgm:spPr/>
      <dgm:t>
        <a:bodyPr/>
        <a:lstStyle/>
        <a:p>
          <a:endParaRPr lang="fr-FR"/>
        </a:p>
      </dgm:t>
    </dgm:pt>
    <dgm:pt modelId="{1B6A2741-5AA3-4619-8075-7F55DFA0AB7C}">
      <dgm:prSet phldrT="[Texto]" custT="1"/>
      <dgm:spPr/>
      <dgm:t>
        <a:bodyPr/>
        <a:lstStyle/>
        <a:p>
          <a:r>
            <a:rPr lang="es-ES" sz="3000" dirty="0" err="1"/>
            <a:t>DENSITAT</a:t>
          </a:r>
          <a:r>
            <a:rPr lang="es-ES" sz="3000" dirty="0"/>
            <a:t> </a:t>
          </a:r>
          <a:r>
            <a:rPr lang="es-ES" sz="3000" dirty="0" err="1"/>
            <a:t>ENERGÈTICA</a:t>
          </a:r>
          <a:endParaRPr lang="fr-FR" sz="3000" dirty="0"/>
        </a:p>
      </dgm:t>
    </dgm:pt>
    <dgm:pt modelId="{8EA77B06-2D25-48BE-B008-939209606881}" type="parTrans" cxnId="{AEC813BD-197E-4C11-89EB-6E6C534295BD}">
      <dgm:prSet/>
      <dgm:spPr/>
      <dgm:t>
        <a:bodyPr/>
        <a:lstStyle/>
        <a:p>
          <a:endParaRPr lang="fr-FR"/>
        </a:p>
      </dgm:t>
    </dgm:pt>
    <dgm:pt modelId="{349F1D2A-6B3F-4CA4-8FD7-B21A961EAA0E}" type="sibTrans" cxnId="{AEC813BD-197E-4C11-89EB-6E6C534295BD}">
      <dgm:prSet/>
      <dgm:spPr/>
      <dgm:t>
        <a:bodyPr/>
        <a:lstStyle/>
        <a:p>
          <a:endParaRPr lang="fr-FR"/>
        </a:p>
      </dgm:t>
    </dgm:pt>
    <dgm:pt modelId="{36DFE537-DEEA-46C0-975D-1279284FB872}">
      <dgm:prSet phldrT="[Texto]"/>
      <dgm:spPr/>
      <dgm:t>
        <a:bodyPr/>
        <a:lstStyle/>
        <a:p>
          <a:r>
            <a:rPr lang="es-ES" smtClean="0"/>
            <a:t>Isocalòrica </a:t>
          </a:r>
          <a:r>
            <a:rPr lang="es-ES" dirty="0"/>
            <a:t>(0,9-1,2 kcal/ml)</a:t>
          </a:r>
          <a:endParaRPr lang="fr-FR" dirty="0"/>
        </a:p>
      </dgm:t>
    </dgm:pt>
    <dgm:pt modelId="{E80EAE3D-9632-406B-A4DD-3C98E8113036}" type="parTrans" cxnId="{34528E02-D577-44E9-81B4-0C798EBB47CD}">
      <dgm:prSet/>
      <dgm:spPr/>
      <dgm:t>
        <a:bodyPr/>
        <a:lstStyle/>
        <a:p>
          <a:endParaRPr lang="fr-FR"/>
        </a:p>
      </dgm:t>
    </dgm:pt>
    <dgm:pt modelId="{2BF95646-5DD9-4EA3-A7A0-98EE75492B28}" type="sibTrans" cxnId="{34528E02-D577-44E9-81B4-0C798EBB47CD}">
      <dgm:prSet/>
      <dgm:spPr/>
      <dgm:t>
        <a:bodyPr/>
        <a:lstStyle/>
        <a:p>
          <a:endParaRPr lang="fr-FR"/>
        </a:p>
      </dgm:t>
    </dgm:pt>
    <dgm:pt modelId="{17671CD9-8F8F-4E41-9E4C-56AD9CE1C9F6}">
      <dgm:prSet phldrT="[Texto]"/>
      <dgm:spPr/>
      <dgm:t>
        <a:bodyPr/>
        <a:lstStyle/>
        <a:p>
          <a:r>
            <a:rPr lang="es-ES" smtClean="0"/>
            <a:t>Hipercalòrica </a:t>
          </a:r>
          <a:r>
            <a:rPr lang="es-ES" dirty="0"/>
            <a:t>(&gt;1,2 kcal/ml)</a:t>
          </a:r>
          <a:endParaRPr lang="fr-FR" dirty="0"/>
        </a:p>
      </dgm:t>
    </dgm:pt>
    <dgm:pt modelId="{FAD3FE5C-C1FB-4C6A-BB47-4F0F921A8E0A}" type="parTrans" cxnId="{459CEF21-DD38-4E16-A430-89AC7470CCFC}">
      <dgm:prSet/>
      <dgm:spPr/>
      <dgm:t>
        <a:bodyPr/>
        <a:lstStyle/>
        <a:p>
          <a:endParaRPr lang="fr-FR"/>
        </a:p>
      </dgm:t>
    </dgm:pt>
    <dgm:pt modelId="{914EBCAC-8F9D-4457-A0BE-66F0F5533CCB}" type="sibTrans" cxnId="{459CEF21-DD38-4E16-A430-89AC7470CCFC}">
      <dgm:prSet/>
      <dgm:spPr/>
      <dgm:t>
        <a:bodyPr/>
        <a:lstStyle/>
        <a:p>
          <a:endParaRPr lang="fr-FR"/>
        </a:p>
      </dgm:t>
    </dgm:pt>
    <dgm:pt modelId="{9D641780-F445-400A-95AA-5DA7D88ACC58}">
      <dgm:prSet phldrT="[Texto]" custT="1"/>
      <dgm:spPr/>
      <dgm:t>
        <a:bodyPr/>
        <a:lstStyle/>
        <a:p>
          <a:r>
            <a:rPr lang="es-ES" sz="3000" err="1"/>
            <a:t>CONTINGUT</a:t>
          </a:r>
          <a:r>
            <a:rPr lang="es-ES" sz="3000"/>
            <a:t> </a:t>
          </a:r>
          <a:r>
            <a:rPr lang="es-ES" sz="3000" smtClean="0"/>
            <a:t/>
          </a:r>
          <a:br>
            <a:rPr lang="es-ES" sz="3000" smtClean="0"/>
          </a:br>
          <a:r>
            <a:rPr lang="es-ES" sz="3000" smtClean="0"/>
            <a:t>DE </a:t>
          </a:r>
          <a:r>
            <a:rPr lang="es-ES" sz="3000" dirty="0"/>
            <a:t>FIBRA</a:t>
          </a:r>
          <a:endParaRPr lang="fr-FR" sz="3000" dirty="0"/>
        </a:p>
      </dgm:t>
    </dgm:pt>
    <dgm:pt modelId="{22FC5B6A-220C-4ECC-80B0-18B6DC47D11B}" type="parTrans" cxnId="{05C321F1-A6F7-43BB-9BB0-50B46FF5DFBC}">
      <dgm:prSet/>
      <dgm:spPr/>
      <dgm:t>
        <a:bodyPr/>
        <a:lstStyle/>
        <a:p>
          <a:endParaRPr lang="fr-FR"/>
        </a:p>
      </dgm:t>
    </dgm:pt>
    <dgm:pt modelId="{A9B21780-0D3D-4275-9122-0135680776B4}" type="sibTrans" cxnId="{05C321F1-A6F7-43BB-9BB0-50B46FF5DFBC}">
      <dgm:prSet/>
      <dgm:spPr/>
      <dgm:t>
        <a:bodyPr/>
        <a:lstStyle/>
        <a:p>
          <a:endParaRPr lang="fr-FR"/>
        </a:p>
      </dgm:t>
    </dgm:pt>
    <dgm:pt modelId="{68E36F1F-E4AD-4899-8520-1C75A2B72F33}">
      <dgm:prSet phldrT="[Texto]"/>
      <dgm:spPr/>
      <dgm:t>
        <a:bodyPr/>
        <a:lstStyle/>
        <a:p>
          <a:r>
            <a:rPr lang="es-ES" dirty="0" err="1"/>
            <a:t>Amb</a:t>
          </a:r>
          <a:r>
            <a:rPr lang="es-ES" dirty="0"/>
            <a:t> fibra</a:t>
          </a:r>
          <a:endParaRPr lang="fr-FR" dirty="0"/>
        </a:p>
      </dgm:t>
    </dgm:pt>
    <dgm:pt modelId="{87F74D5B-A72D-49C1-BC55-0FB77E1C4755}" type="parTrans" cxnId="{33F969E7-A475-4B5D-B432-A0E0F7688FA4}">
      <dgm:prSet/>
      <dgm:spPr/>
      <dgm:t>
        <a:bodyPr/>
        <a:lstStyle/>
        <a:p>
          <a:endParaRPr lang="fr-FR"/>
        </a:p>
      </dgm:t>
    </dgm:pt>
    <dgm:pt modelId="{C3225C23-8C02-4BD6-A071-C124ED91C589}" type="sibTrans" cxnId="{33F969E7-A475-4B5D-B432-A0E0F7688FA4}">
      <dgm:prSet/>
      <dgm:spPr/>
      <dgm:t>
        <a:bodyPr/>
        <a:lstStyle/>
        <a:p>
          <a:endParaRPr lang="fr-FR"/>
        </a:p>
      </dgm:t>
    </dgm:pt>
    <dgm:pt modelId="{F4BCF7BE-852A-44EB-A5CB-34A1F2694C7A}">
      <dgm:prSet phldrT="[Texto]"/>
      <dgm:spPr/>
      <dgm:t>
        <a:bodyPr/>
        <a:lstStyle/>
        <a:p>
          <a:r>
            <a:rPr lang="es-ES" dirty="0" err="1"/>
            <a:t>Sense</a:t>
          </a:r>
          <a:r>
            <a:rPr lang="es-ES" dirty="0"/>
            <a:t> fibra</a:t>
          </a:r>
          <a:endParaRPr lang="fr-FR" dirty="0"/>
        </a:p>
      </dgm:t>
    </dgm:pt>
    <dgm:pt modelId="{8305D1B6-1B69-42DB-AE49-D7C0693D952B}" type="parTrans" cxnId="{1DD4D2A5-844E-4960-BB46-09516D4AF49E}">
      <dgm:prSet/>
      <dgm:spPr/>
      <dgm:t>
        <a:bodyPr/>
        <a:lstStyle/>
        <a:p>
          <a:endParaRPr lang="fr-FR"/>
        </a:p>
      </dgm:t>
    </dgm:pt>
    <dgm:pt modelId="{BD1004CE-520A-4049-8577-EEC74CC39D2C}" type="sibTrans" cxnId="{1DD4D2A5-844E-4960-BB46-09516D4AF49E}">
      <dgm:prSet/>
      <dgm:spPr/>
      <dgm:t>
        <a:bodyPr/>
        <a:lstStyle/>
        <a:p>
          <a:endParaRPr lang="fr-FR"/>
        </a:p>
      </dgm:t>
    </dgm:pt>
    <dgm:pt modelId="{3ACA085C-29AA-4AC1-BC5D-4F7F9F663859}">
      <dgm:prSet phldrT="[Texto]"/>
      <dgm:spPr/>
      <dgm:t>
        <a:bodyPr/>
        <a:lstStyle/>
        <a:p>
          <a:r>
            <a:rPr lang="fr-FR" smtClean="0"/>
            <a:t>Hipoproteica </a:t>
          </a:r>
          <a:r>
            <a:rPr lang="fr-FR" dirty="0"/>
            <a:t>(&lt;14%)</a:t>
          </a:r>
        </a:p>
      </dgm:t>
    </dgm:pt>
    <dgm:pt modelId="{1DEFD733-DF1D-46CF-818D-17D7AD743186}" type="parTrans" cxnId="{2AF92378-756B-4575-88F8-7891D27334C5}">
      <dgm:prSet/>
      <dgm:spPr/>
      <dgm:t>
        <a:bodyPr/>
        <a:lstStyle/>
        <a:p>
          <a:endParaRPr lang="es-ES"/>
        </a:p>
      </dgm:t>
    </dgm:pt>
    <dgm:pt modelId="{EB1E8225-D16C-43ED-9A2C-95B5F6662855}" type="sibTrans" cxnId="{2AF92378-756B-4575-88F8-7891D27334C5}">
      <dgm:prSet/>
      <dgm:spPr/>
      <dgm:t>
        <a:bodyPr/>
        <a:lstStyle/>
        <a:p>
          <a:endParaRPr lang="es-ES"/>
        </a:p>
      </dgm:t>
    </dgm:pt>
    <dgm:pt modelId="{79A73422-3F7D-4B2E-B01E-4C8159D6C828}">
      <dgm:prSet phldrT="[Texto]"/>
      <dgm:spPr/>
      <dgm:t>
        <a:bodyPr/>
        <a:lstStyle/>
        <a:p>
          <a:r>
            <a:rPr lang="fr-FR" smtClean="0"/>
            <a:t>Hipocalòrica </a:t>
          </a:r>
          <a:r>
            <a:rPr lang="fr-FR" dirty="0"/>
            <a:t>(&lt;0,9 kcal/ml)</a:t>
          </a:r>
        </a:p>
      </dgm:t>
    </dgm:pt>
    <dgm:pt modelId="{967A0E8D-ED8E-46D3-A70C-6E40A38737C9}" type="parTrans" cxnId="{1CDBF062-3A97-4835-ACD1-68FF25B92CB1}">
      <dgm:prSet/>
      <dgm:spPr/>
      <dgm:t>
        <a:bodyPr/>
        <a:lstStyle/>
        <a:p>
          <a:endParaRPr lang="es-ES"/>
        </a:p>
      </dgm:t>
    </dgm:pt>
    <dgm:pt modelId="{84131CDF-A385-42BE-BA49-0D46350AB155}" type="sibTrans" cxnId="{1CDBF062-3A97-4835-ACD1-68FF25B92CB1}">
      <dgm:prSet/>
      <dgm:spPr/>
      <dgm:t>
        <a:bodyPr/>
        <a:lstStyle/>
        <a:p>
          <a:endParaRPr lang="es-ES"/>
        </a:p>
      </dgm:t>
    </dgm:pt>
    <dgm:pt modelId="{220BC6E4-5FA4-4CA8-B56A-0265AB256B21}" type="pres">
      <dgm:prSet presAssocID="{6C3B55AD-9D76-4B7A-BCA3-920F2562B4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ADB010F0-2F55-4EE6-B612-32C14474246C}" type="pres">
      <dgm:prSet presAssocID="{9B105357-B41D-4AA2-99FA-34D846CF4E87}" presName="linNode" presStyleCnt="0"/>
      <dgm:spPr/>
    </dgm:pt>
    <dgm:pt modelId="{BFC63A56-A423-4B01-BE1F-A0CA8F2E1E1C}" type="pres">
      <dgm:prSet presAssocID="{9B105357-B41D-4AA2-99FA-34D846CF4E8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08294B9-EFC3-47A5-9FA5-F22B2A726A6C}" type="pres">
      <dgm:prSet presAssocID="{9B105357-B41D-4AA2-99FA-34D846CF4E8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C1A5731-5BC8-4ABF-BA28-A7C2422D7FF1}" type="pres">
      <dgm:prSet presAssocID="{57DF1DC6-35D6-4BF1-AA20-A6EC6317DC53}" presName="sp" presStyleCnt="0"/>
      <dgm:spPr/>
    </dgm:pt>
    <dgm:pt modelId="{29989601-CD04-46A1-986F-A2BFAECE0925}" type="pres">
      <dgm:prSet presAssocID="{1B6A2741-5AA3-4619-8075-7F55DFA0AB7C}" presName="linNode" presStyleCnt="0"/>
      <dgm:spPr/>
    </dgm:pt>
    <dgm:pt modelId="{3642CA76-1BB3-4642-80B3-C39448722F51}" type="pres">
      <dgm:prSet presAssocID="{1B6A2741-5AA3-4619-8075-7F55DFA0AB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F8904A1-A01C-4E5A-9FE9-600B403A88E1}" type="pres">
      <dgm:prSet presAssocID="{1B6A2741-5AA3-4619-8075-7F55DFA0AB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E53136D-7F09-4B54-992A-F3E0B9084FFD}" type="pres">
      <dgm:prSet presAssocID="{349F1D2A-6B3F-4CA4-8FD7-B21A961EAA0E}" presName="sp" presStyleCnt="0"/>
      <dgm:spPr/>
    </dgm:pt>
    <dgm:pt modelId="{C73467F8-3720-4945-BC1A-4567F1FC31D1}" type="pres">
      <dgm:prSet presAssocID="{9D641780-F445-400A-95AA-5DA7D88ACC58}" presName="linNode" presStyleCnt="0"/>
      <dgm:spPr/>
    </dgm:pt>
    <dgm:pt modelId="{B1EC7B88-EF80-4A96-A15B-120DB83FE4B8}" type="pres">
      <dgm:prSet presAssocID="{9D641780-F445-400A-95AA-5DA7D88ACC5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01A0F59-9BBB-409F-AD6C-1264428A42ED}" type="pres">
      <dgm:prSet presAssocID="{9D641780-F445-400A-95AA-5DA7D88ACC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1CDBF062-3A97-4835-ACD1-68FF25B92CB1}" srcId="{1B6A2741-5AA3-4619-8075-7F55DFA0AB7C}" destId="{79A73422-3F7D-4B2E-B01E-4C8159D6C828}" srcOrd="0" destOrd="0" parTransId="{967A0E8D-ED8E-46D3-A70C-6E40A38737C9}" sibTransId="{84131CDF-A385-42BE-BA49-0D46350AB155}"/>
    <dgm:cxn modelId="{B7A30292-B45B-4230-AF7E-CCADCB0547D2}" srcId="{6C3B55AD-9D76-4B7A-BCA3-920F2562B400}" destId="{9B105357-B41D-4AA2-99FA-34D846CF4E87}" srcOrd="0" destOrd="0" parTransId="{575130D2-B01F-4166-AA13-3A77F0E43484}" sibTransId="{57DF1DC6-35D6-4BF1-AA20-A6EC6317DC53}"/>
    <dgm:cxn modelId="{061E89FA-8637-4B56-8067-AD42AAD73532}" type="presOf" srcId="{68E36F1F-E4AD-4899-8520-1C75A2B72F33}" destId="{001A0F59-9BBB-409F-AD6C-1264428A42ED}" srcOrd="0" destOrd="0" presId="urn:microsoft.com/office/officeart/2005/8/layout/vList5"/>
    <dgm:cxn modelId="{319D916C-A6D5-40FD-A25C-B58881E5DFFC}" type="presOf" srcId="{1B6A2741-5AA3-4619-8075-7F55DFA0AB7C}" destId="{3642CA76-1BB3-4642-80B3-C39448722F51}" srcOrd="0" destOrd="0" presId="urn:microsoft.com/office/officeart/2005/8/layout/vList5"/>
    <dgm:cxn modelId="{9DDB65A6-40EB-419E-A9A2-86BE10A4FC15}" srcId="{9B105357-B41D-4AA2-99FA-34D846CF4E87}" destId="{35454091-1A15-4423-A4FF-25A0D7AC4EF7}" srcOrd="1" destOrd="0" parTransId="{40601ABB-409A-4566-81B1-2908D3D1D91A}" sibTransId="{42533341-D6AE-4EDF-A2EB-B7134AB7E456}"/>
    <dgm:cxn modelId="{2AF92378-756B-4575-88F8-7891D27334C5}" srcId="{9B105357-B41D-4AA2-99FA-34D846CF4E87}" destId="{3ACA085C-29AA-4AC1-BC5D-4F7F9F663859}" srcOrd="0" destOrd="0" parTransId="{1DEFD733-DF1D-46CF-818D-17D7AD743186}" sibTransId="{EB1E8225-D16C-43ED-9A2C-95B5F6662855}"/>
    <dgm:cxn modelId="{FE794D0C-00E9-43B7-B265-CE3A79ADEF87}" type="presOf" srcId="{6C3B55AD-9D76-4B7A-BCA3-920F2562B400}" destId="{220BC6E4-5FA4-4CA8-B56A-0265AB256B21}" srcOrd="0" destOrd="0" presId="urn:microsoft.com/office/officeart/2005/8/layout/vList5"/>
    <dgm:cxn modelId="{421CEF28-4974-487D-9450-DA9CA2F2D5E8}" type="presOf" srcId="{79A73422-3F7D-4B2E-B01E-4C8159D6C828}" destId="{5F8904A1-A01C-4E5A-9FE9-600B403A88E1}" srcOrd="0" destOrd="0" presId="urn:microsoft.com/office/officeart/2005/8/layout/vList5"/>
    <dgm:cxn modelId="{2A6A509F-2BAD-4308-80EA-39B55179B6CE}" type="presOf" srcId="{F4BCF7BE-852A-44EB-A5CB-34A1F2694C7A}" destId="{001A0F59-9BBB-409F-AD6C-1264428A42ED}" srcOrd="0" destOrd="1" presId="urn:microsoft.com/office/officeart/2005/8/layout/vList5"/>
    <dgm:cxn modelId="{8259CFFA-B170-44D5-8827-91CCF93D3879}" type="presOf" srcId="{36DFE537-DEEA-46C0-975D-1279284FB872}" destId="{5F8904A1-A01C-4E5A-9FE9-600B403A88E1}" srcOrd="0" destOrd="1" presId="urn:microsoft.com/office/officeart/2005/8/layout/vList5"/>
    <dgm:cxn modelId="{06B3BD0F-A508-4F61-B2F1-A50B2697F1DC}" type="presOf" srcId="{9D641780-F445-400A-95AA-5DA7D88ACC58}" destId="{B1EC7B88-EF80-4A96-A15B-120DB83FE4B8}" srcOrd="0" destOrd="0" presId="urn:microsoft.com/office/officeart/2005/8/layout/vList5"/>
    <dgm:cxn modelId="{E365A6F7-8B86-4FCB-89F9-33D339B5ECFD}" srcId="{9B105357-B41D-4AA2-99FA-34D846CF4E87}" destId="{FB5A0050-9DD4-4FE8-A53A-22B2DC856690}" srcOrd="2" destOrd="0" parTransId="{E2979114-582E-477F-9EB8-DE15030FFB41}" sibTransId="{C9AB0AF3-6B78-411F-BAD4-EE7FDDD4B6D2}"/>
    <dgm:cxn modelId="{33F969E7-A475-4B5D-B432-A0E0F7688FA4}" srcId="{9D641780-F445-400A-95AA-5DA7D88ACC58}" destId="{68E36F1F-E4AD-4899-8520-1C75A2B72F33}" srcOrd="0" destOrd="0" parTransId="{87F74D5B-A72D-49C1-BC55-0FB77E1C4755}" sibTransId="{C3225C23-8C02-4BD6-A071-C124ED91C589}"/>
    <dgm:cxn modelId="{05C321F1-A6F7-43BB-9BB0-50B46FF5DFBC}" srcId="{6C3B55AD-9D76-4B7A-BCA3-920F2562B400}" destId="{9D641780-F445-400A-95AA-5DA7D88ACC58}" srcOrd="2" destOrd="0" parTransId="{22FC5B6A-220C-4ECC-80B0-18B6DC47D11B}" sibTransId="{A9B21780-0D3D-4275-9122-0135680776B4}"/>
    <dgm:cxn modelId="{459CEF21-DD38-4E16-A430-89AC7470CCFC}" srcId="{1B6A2741-5AA3-4619-8075-7F55DFA0AB7C}" destId="{17671CD9-8F8F-4E41-9E4C-56AD9CE1C9F6}" srcOrd="2" destOrd="0" parTransId="{FAD3FE5C-C1FB-4C6A-BB47-4F0F921A8E0A}" sibTransId="{914EBCAC-8F9D-4457-A0BE-66F0F5533CCB}"/>
    <dgm:cxn modelId="{79201811-6958-4002-8EBA-587E4A4AABED}" type="presOf" srcId="{FB5A0050-9DD4-4FE8-A53A-22B2DC856690}" destId="{C08294B9-EFC3-47A5-9FA5-F22B2A726A6C}" srcOrd="0" destOrd="2" presId="urn:microsoft.com/office/officeart/2005/8/layout/vList5"/>
    <dgm:cxn modelId="{65317581-DB5A-4F76-92E0-8D46858FBB2E}" type="presOf" srcId="{17671CD9-8F8F-4E41-9E4C-56AD9CE1C9F6}" destId="{5F8904A1-A01C-4E5A-9FE9-600B403A88E1}" srcOrd="0" destOrd="2" presId="urn:microsoft.com/office/officeart/2005/8/layout/vList5"/>
    <dgm:cxn modelId="{1DD4D2A5-844E-4960-BB46-09516D4AF49E}" srcId="{9D641780-F445-400A-95AA-5DA7D88ACC58}" destId="{F4BCF7BE-852A-44EB-A5CB-34A1F2694C7A}" srcOrd="1" destOrd="0" parTransId="{8305D1B6-1B69-42DB-AE49-D7C0693D952B}" sibTransId="{BD1004CE-520A-4049-8577-EEC74CC39D2C}"/>
    <dgm:cxn modelId="{36324E6B-D988-4715-BB84-152E776EDD53}" type="presOf" srcId="{9B105357-B41D-4AA2-99FA-34D846CF4E87}" destId="{BFC63A56-A423-4B01-BE1F-A0CA8F2E1E1C}" srcOrd="0" destOrd="0" presId="urn:microsoft.com/office/officeart/2005/8/layout/vList5"/>
    <dgm:cxn modelId="{A86A8F4A-F4BB-46A8-946D-6BA6FE3A1C22}" type="presOf" srcId="{3ACA085C-29AA-4AC1-BC5D-4F7F9F663859}" destId="{C08294B9-EFC3-47A5-9FA5-F22B2A726A6C}" srcOrd="0" destOrd="0" presId="urn:microsoft.com/office/officeart/2005/8/layout/vList5"/>
    <dgm:cxn modelId="{A014344E-AAD9-42D3-BB62-82FBE3333000}" type="presOf" srcId="{35454091-1A15-4423-A4FF-25A0D7AC4EF7}" destId="{C08294B9-EFC3-47A5-9FA5-F22B2A726A6C}" srcOrd="0" destOrd="1" presId="urn:microsoft.com/office/officeart/2005/8/layout/vList5"/>
    <dgm:cxn modelId="{AEC813BD-197E-4C11-89EB-6E6C534295BD}" srcId="{6C3B55AD-9D76-4B7A-BCA3-920F2562B400}" destId="{1B6A2741-5AA3-4619-8075-7F55DFA0AB7C}" srcOrd="1" destOrd="0" parTransId="{8EA77B06-2D25-48BE-B008-939209606881}" sibTransId="{349F1D2A-6B3F-4CA4-8FD7-B21A961EAA0E}"/>
    <dgm:cxn modelId="{34528E02-D577-44E9-81B4-0C798EBB47CD}" srcId="{1B6A2741-5AA3-4619-8075-7F55DFA0AB7C}" destId="{36DFE537-DEEA-46C0-975D-1279284FB872}" srcOrd="1" destOrd="0" parTransId="{E80EAE3D-9632-406B-A4DD-3C98E8113036}" sibTransId="{2BF95646-5DD9-4EA3-A7A0-98EE75492B28}"/>
    <dgm:cxn modelId="{A09340C6-9E43-4DEF-B261-CDF5BBF9B1E8}" type="presParOf" srcId="{220BC6E4-5FA4-4CA8-B56A-0265AB256B21}" destId="{ADB010F0-2F55-4EE6-B612-32C14474246C}" srcOrd="0" destOrd="0" presId="urn:microsoft.com/office/officeart/2005/8/layout/vList5"/>
    <dgm:cxn modelId="{AE80F8E2-BE64-4FEE-A5FF-A7AAA1E21E2E}" type="presParOf" srcId="{ADB010F0-2F55-4EE6-B612-32C14474246C}" destId="{BFC63A56-A423-4B01-BE1F-A0CA8F2E1E1C}" srcOrd="0" destOrd="0" presId="urn:microsoft.com/office/officeart/2005/8/layout/vList5"/>
    <dgm:cxn modelId="{07525425-AA69-4DE9-BCFC-F124F47B2237}" type="presParOf" srcId="{ADB010F0-2F55-4EE6-B612-32C14474246C}" destId="{C08294B9-EFC3-47A5-9FA5-F22B2A726A6C}" srcOrd="1" destOrd="0" presId="urn:microsoft.com/office/officeart/2005/8/layout/vList5"/>
    <dgm:cxn modelId="{143F1785-717E-485C-9A79-40C7531379CB}" type="presParOf" srcId="{220BC6E4-5FA4-4CA8-B56A-0265AB256B21}" destId="{8C1A5731-5BC8-4ABF-BA28-A7C2422D7FF1}" srcOrd="1" destOrd="0" presId="urn:microsoft.com/office/officeart/2005/8/layout/vList5"/>
    <dgm:cxn modelId="{0435990D-94AF-49D0-9374-786317EFDD4E}" type="presParOf" srcId="{220BC6E4-5FA4-4CA8-B56A-0265AB256B21}" destId="{29989601-CD04-46A1-986F-A2BFAECE0925}" srcOrd="2" destOrd="0" presId="urn:microsoft.com/office/officeart/2005/8/layout/vList5"/>
    <dgm:cxn modelId="{5E0C4716-5BD5-4A1A-A89E-33AA0C592332}" type="presParOf" srcId="{29989601-CD04-46A1-986F-A2BFAECE0925}" destId="{3642CA76-1BB3-4642-80B3-C39448722F51}" srcOrd="0" destOrd="0" presId="urn:microsoft.com/office/officeart/2005/8/layout/vList5"/>
    <dgm:cxn modelId="{F3FB0C8E-1E2A-4CDC-883A-B9588B8561EA}" type="presParOf" srcId="{29989601-CD04-46A1-986F-A2BFAECE0925}" destId="{5F8904A1-A01C-4E5A-9FE9-600B403A88E1}" srcOrd="1" destOrd="0" presId="urn:microsoft.com/office/officeart/2005/8/layout/vList5"/>
    <dgm:cxn modelId="{CE6566A0-B645-4545-B9A3-EBFBDFB774B8}" type="presParOf" srcId="{220BC6E4-5FA4-4CA8-B56A-0265AB256B21}" destId="{FE53136D-7F09-4B54-992A-F3E0B9084FFD}" srcOrd="3" destOrd="0" presId="urn:microsoft.com/office/officeart/2005/8/layout/vList5"/>
    <dgm:cxn modelId="{87911C32-4AA6-4E9F-ABB0-6243B22C7ED0}" type="presParOf" srcId="{220BC6E4-5FA4-4CA8-B56A-0265AB256B21}" destId="{C73467F8-3720-4945-BC1A-4567F1FC31D1}" srcOrd="4" destOrd="0" presId="urn:microsoft.com/office/officeart/2005/8/layout/vList5"/>
    <dgm:cxn modelId="{33A51F8B-DA22-4888-8472-5E22D71BB05D}" type="presParOf" srcId="{C73467F8-3720-4945-BC1A-4567F1FC31D1}" destId="{B1EC7B88-EF80-4A96-A15B-120DB83FE4B8}" srcOrd="0" destOrd="0" presId="urn:microsoft.com/office/officeart/2005/8/layout/vList5"/>
    <dgm:cxn modelId="{3D39DE61-753E-4C1C-9AE7-EF8657D45AD5}" type="presParOf" srcId="{C73467F8-3720-4945-BC1A-4567F1FC31D1}" destId="{001A0F59-9BBB-409F-AD6C-1264428A42E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2BA68A-E502-4832-A356-4A1BA3DEC74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2704B14-2C25-4DD9-B88B-DEEA875BACA0}">
      <dgm:prSet phldrT="[Texto]"/>
      <dgm:spPr/>
      <dgm:t>
        <a:bodyPr/>
        <a:lstStyle/>
        <a:p>
          <a:r>
            <a:rPr lang="es-ES" dirty="0" err="1"/>
            <a:t>Fórmules</a:t>
          </a:r>
          <a:r>
            <a:rPr lang="es-ES" dirty="0"/>
            <a:t> </a:t>
          </a:r>
          <a:r>
            <a:rPr lang="es-ES" dirty="0" err="1"/>
            <a:t>específiques</a:t>
          </a:r>
          <a:endParaRPr lang="fr-FR" dirty="0"/>
        </a:p>
      </dgm:t>
    </dgm:pt>
    <dgm:pt modelId="{C0D18C9F-D6E2-4B7D-A257-592DEA753565}" type="parTrans" cxnId="{30A8CB49-B49E-46C5-8EDA-6AACD112560E}">
      <dgm:prSet/>
      <dgm:spPr/>
      <dgm:t>
        <a:bodyPr/>
        <a:lstStyle/>
        <a:p>
          <a:endParaRPr lang="fr-FR"/>
        </a:p>
      </dgm:t>
    </dgm:pt>
    <dgm:pt modelId="{C7273CE5-DBD6-43A6-968B-06AA1CAAC25F}" type="sibTrans" cxnId="{30A8CB49-B49E-46C5-8EDA-6AACD112560E}">
      <dgm:prSet/>
      <dgm:spPr/>
      <dgm:t>
        <a:bodyPr/>
        <a:lstStyle/>
        <a:p>
          <a:endParaRPr lang="fr-FR"/>
        </a:p>
      </dgm:t>
    </dgm:pt>
    <dgm:pt modelId="{FECA59EE-1F79-48D1-BAAF-27A4332776E7}">
      <dgm:prSet phldrT="[Texto]"/>
      <dgm:spPr/>
      <dgm:t>
        <a:bodyPr/>
        <a:lstStyle/>
        <a:p>
          <a:r>
            <a:rPr lang="ca-ES" noProof="0" dirty="0"/>
            <a:t>Diabetis</a:t>
          </a:r>
        </a:p>
      </dgm:t>
    </dgm:pt>
    <dgm:pt modelId="{6B4D30F5-78E4-4CF6-9298-BEEEE994D0FF}" type="parTrans" cxnId="{E4F84CDD-B9F5-4DE3-88C1-94BE04B160C7}">
      <dgm:prSet/>
      <dgm:spPr/>
      <dgm:t>
        <a:bodyPr/>
        <a:lstStyle/>
        <a:p>
          <a:endParaRPr lang="fr-FR"/>
        </a:p>
      </dgm:t>
    </dgm:pt>
    <dgm:pt modelId="{327E0464-19F0-455E-8CD3-5F1DDEA466AF}" type="sibTrans" cxnId="{E4F84CDD-B9F5-4DE3-88C1-94BE04B160C7}">
      <dgm:prSet/>
      <dgm:spPr/>
      <dgm:t>
        <a:bodyPr/>
        <a:lstStyle/>
        <a:p>
          <a:endParaRPr lang="fr-FR"/>
        </a:p>
      </dgm:t>
    </dgm:pt>
    <dgm:pt modelId="{F8441674-F60C-4E1A-B962-76EB4AC7EB3C}">
      <dgm:prSet phldrT="[Texto]"/>
      <dgm:spPr/>
      <dgm:t>
        <a:bodyPr/>
        <a:lstStyle/>
        <a:p>
          <a:r>
            <a:rPr lang="ca-ES" noProof="0" dirty="0"/>
            <a:t>Oncologia</a:t>
          </a:r>
        </a:p>
      </dgm:t>
    </dgm:pt>
    <dgm:pt modelId="{0D4E6F00-65C5-4CCA-A987-E04D4F08606A}" type="parTrans" cxnId="{747D8BC3-B739-46F3-A585-2825C22BB162}">
      <dgm:prSet/>
      <dgm:spPr/>
      <dgm:t>
        <a:bodyPr/>
        <a:lstStyle/>
        <a:p>
          <a:endParaRPr lang="fr-FR"/>
        </a:p>
      </dgm:t>
    </dgm:pt>
    <dgm:pt modelId="{518DA3D8-BC7B-4431-A67B-B2EA8B497F24}" type="sibTrans" cxnId="{747D8BC3-B739-46F3-A585-2825C22BB162}">
      <dgm:prSet/>
      <dgm:spPr/>
      <dgm:t>
        <a:bodyPr/>
        <a:lstStyle/>
        <a:p>
          <a:endParaRPr lang="fr-FR"/>
        </a:p>
      </dgm:t>
    </dgm:pt>
    <dgm:pt modelId="{59F8D2A9-36E0-4444-B061-BA27C231E3E7}">
      <dgm:prSet phldrT="[Texto]"/>
      <dgm:spPr/>
      <dgm:t>
        <a:bodyPr/>
        <a:lstStyle/>
        <a:p>
          <a:r>
            <a:rPr lang="ca-ES" noProof="0" dirty="0" err="1"/>
            <a:t>Immunoestimuladora</a:t>
          </a:r>
          <a:endParaRPr lang="ca-ES" noProof="0" dirty="0"/>
        </a:p>
      </dgm:t>
    </dgm:pt>
    <dgm:pt modelId="{8B4F1BAB-EBC5-4B47-966B-C4101891732B}" type="parTrans" cxnId="{3472A45E-3F21-4623-9E63-2274D66A0D3E}">
      <dgm:prSet/>
      <dgm:spPr/>
      <dgm:t>
        <a:bodyPr/>
        <a:lstStyle/>
        <a:p>
          <a:endParaRPr lang="fr-FR"/>
        </a:p>
      </dgm:t>
    </dgm:pt>
    <dgm:pt modelId="{03A18114-D72D-407D-9BDF-5BC3865E29DB}" type="sibTrans" cxnId="{3472A45E-3F21-4623-9E63-2274D66A0D3E}">
      <dgm:prSet/>
      <dgm:spPr/>
      <dgm:t>
        <a:bodyPr/>
        <a:lstStyle/>
        <a:p>
          <a:endParaRPr lang="fr-FR"/>
        </a:p>
      </dgm:t>
    </dgm:pt>
    <dgm:pt modelId="{66347388-E382-4B56-8B4A-38150E3957D3}">
      <dgm:prSet phldrT="[Texto]"/>
      <dgm:spPr/>
      <dgm:t>
        <a:bodyPr/>
        <a:lstStyle/>
        <a:p>
          <a:r>
            <a:rPr lang="ca-ES" noProof="0" dirty="0"/>
            <a:t>Malaltia inflamatòria intestinal</a:t>
          </a:r>
        </a:p>
      </dgm:t>
    </dgm:pt>
    <dgm:pt modelId="{16FC53DE-40DA-4531-8CC9-853DA85276F4}" type="parTrans" cxnId="{AD212A20-7A9D-45FB-BDF5-B936CADEC131}">
      <dgm:prSet/>
      <dgm:spPr/>
      <dgm:t>
        <a:bodyPr/>
        <a:lstStyle/>
        <a:p>
          <a:endParaRPr lang="fr-FR"/>
        </a:p>
      </dgm:t>
    </dgm:pt>
    <dgm:pt modelId="{C3734276-7BF1-4E1A-9F71-0F74E179FA7E}" type="sibTrans" cxnId="{AD212A20-7A9D-45FB-BDF5-B936CADEC131}">
      <dgm:prSet/>
      <dgm:spPr/>
      <dgm:t>
        <a:bodyPr/>
        <a:lstStyle/>
        <a:p>
          <a:endParaRPr lang="fr-FR"/>
        </a:p>
      </dgm:t>
    </dgm:pt>
    <dgm:pt modelId="{D6CBCC1F-F477-430E-B8F1-2B7B50D4237D}">
      <dgm:prSet phldrT="[Texto]"/>
      <dgm:spPr/>
      <dgm:t>
        <a:bodyPr/>
        <a:lstStyle/>
        <a:p>
          <a:r>
            <a:rPr lang="ca-ES" noProof="0" dirty="0"/>
            <a:t>Insuficiència renal: NEFRONUTRIL®</a:t>
          </a:r>
        </a:p>
      </dgm:t>
    </dgm:pt>
    <dgm:pt modelId="{7BA85059-1336-4E5F-92C5-92D3EE91EA40}" type="parTrans" cxnId="{64F51B23-F11A-4AAD-A354-D9B1FE9632A9}">
      <dgm:prSet/>
      <dgm:spPr/>
      <dgm:t>
        <a:bodyPr/>
        <a:lstStyle/>
        <a:p>
          <a:endParaRPr lang="fr-FR"/>
        </a:p>
      </dgm:t>
    </dgm:pt>
    <dgm:pt modelId="{B3307BDF-E42C-4732-9503-191C46B4BAC5}" type="sibTrans" cxnId="{64F51B23-F11A-4AAD-A354-D9B1FE9632A9}">
      <dgm:prSet/>
      <dgm:spPr/>
      <dgm:t>
        <a:bodyPr/>
        <a:lstStyle/>
        <a:p>
          <a:endParaRPr lang="fr-FR"/>
        </a:p>
      </dgm:t>
    </dgm:pt>
    <dgm:pt modelId="{7EB04C5A-B8BF-4B62-A4CF-C426D260D955}">
      <dgm:prSet phldrT="[Texto]"/>
      <dgm:spPr/>
      <dgm:t>
        <a:bodyPr/>
        <a:lstStyle/>
        <a:p>
          <a:r>
            <a:rPr lang="ca-ES" noProof="0" dirty="0"/>
            <a:t>Insuficiència hepatocel·lular: HEPATONUTRIL®</a:t>
          </a:r>
        </a:p>
      </dgm:t>
    </dgm:pt>
    <dgm:pt modelId="{73783EA5-36A2-493B-B61C-6BF7A0ED043D}" type="parTrans" cxnId="{58AD470E-A504-4F5E-8C09-6F8E4608006D}">
      <dgm:prSet/>
      <dgm:spPr/>
      <dgm:t>
        <a:bodyPr/>
        <a:lstStyle/>
        <a:p>
          <a:endParaRPr lang="fr-FR"/>
        </a:p>
      </dgm:t>
    </dgm:pt>
    <dgm:pt modelId="{F5BD2138-DAD0-4BAE-AC5E-08F02634E37E}" type="sibTrans" cxnId="{58AD470E-A504-4F5E-8C09-6F8E4608006D}">
      <dgm:prSet/>
      <dgm:spPr/>
      <dgm:t>
        <a:bodyPr/>
        <a:lstStyle/>
        <a:p>
          <a:endParaRPr lang="fr-FR"/>
        </a:p>
      </dgm:t>
    </dgm:pt>
    <dgm:pt modelId="{4EBF0963-A97D-443A-8A2D-F486B1B32B37}">
      <dgm:prSet phldrT="[Texto]"/>
      <dgm:spPr/>
      <dgm:t>
        <a:bodyPr/>
        <a:lstStyle/>
        <a:p>
          <a:r>
            <a:rPr lang="ca-ES" noProof="0" dirty="0"/>
            <a:t>Restricció de volum</a:t>
          </a:r>
        </a:p>
      </dgm:t>
    </dgm:pt>
    <dgm:pt modelId="{10BCAABA-3DF0-4FE6-94F2-ECBF71E8DC7A}" type="parTrans" cxnId="{07EB41F6-29B4-4161-9852-114B1AFFF928}">
      <dgm:prSet/>
      <dgm:spPr/>
      <dgm:t>
        <a:bodyPr/>
        <a:lstStyle/>
        <a:p>
          <a:endParaRPr lang="fr-FR"/>
        </a:p>
      </dgm:t>
    </dgm:pt>
    <dgm:pt modelId="{5286BAD0-DA7A-4D16-8703-0FE43B926CB8}" type="sibTrans" cxnId="{07EB41F6-29B4-4161-9852-114B1AFFF928}">
      <dgm:prSet/>
      <dgm:spPr/>
      <dgm:t>
        <a:bodyPr/>
        <a:lstStyle/>
        <a:p>
          <a:endParaRPr lang="fr-FR"/>
        </a:p>
      </dgm:t>
    </dgm:pt>
    <dgm:pt modelId="{82B1630F-B2C4-4C21-B0F7-267E53CEBE42}">
      <dgm:prSet phldrT="[Texto]"/>
      <dgm:spPr/>
      <dgm:t>
        <a:bodyPr/>
        <a:lstStyle/>
        <a:p>
          <a:r>
            <a:rPr lang="ca-ES" noProof="0" dirty="0"/>
            <a:t>Insuficiència respiratòria de retenció de CO2: </a:t>
          </a:r>
          <a:r>
            <a:rPr lang="ca-ES" noProof="0" dirty="0" err="1"/>
            <a:t>PULMOCARE</a:t>
          </a:r>
          <a:r>
            <a:rPr lang="ca-ES" noProof="0" dirty="0"/>
            <a:t>®</a:t>
          </a:r>
        </a:p>
      </dgm:t>
    </dgm:pt>
    <dgm:pt modelId="{27523F21-431F-45D6-B5E6-1D36B50EAE1B}" type="parTrans" cxnId="{5CAEB756-477A-4A9E-9950-F5078211BC79}">
      <dgm:prSet/>
      <dgm:spPr/>
      <dgm:t>
        <a:bodyPr/>
        <a:lstStyle/>
        <a:p>
          <a:endParaRPr lang="fr-FR"/>
        </a:p>
      </dgm:t>
    </dgm:pt>
    <dgm:pt modelId="{4ADC6A80-E0E0-4CB2-AAAA-C7C943918043}" type="sibTrans" cxnId="{5CAEB756-477A-4A9E-9950-F5078211BC79}">
      <dgm:prSet/>
      <dgm:spPr/>
      <dgm:t>
        <a:bodyPr/>
        <a:lstStyle/>
        <a:p>
          <a:endParaRPr lang="fr-FR"/>
        </a:p>
      </dgm:t>
    </dgm:pt>
    <dgm:pt modelId="{B28219C2-1F4A-4CA5-B3D4-9A92E6240E49}">
      <dgm:prSet phldrT="[Texto]"/>
      <dgm:spPr/>
      <dgm:t>
        <a:bodyPr/>
        <a:lstStyle/>
        <a:p>
          <a:r>
            <a:rPr lang="ca-ES" noProof="0" dirty="0"/>
            <a:t>Hiperglucèmies: </a:t>
          </a:r>
          <a:r>
            <a:rPr lang="ca-ES" noProof="0" dirty="0" err="1"/>
            <a:t>PRECITENE</a:t>
          </a:r>
          <a:r>
            <a:rPr lang="ca-ES" noProof="0" dirty="0"/>
            <a:t> </a:t>
          </a:r>
          <a:r>
            <a:rPr lang="ca-ES" noProof="0" dirty="0" err="1"/>
            <a:t>DIABE</a:t>
          </a:r>
          <a:r>
            <a:rPr lang="es-ES" dirty="0"/>
            <a:t>T®</a:t>
          </a:r>
          <a:endParaRPr lang="fr-FR" dirty="0"/>
        </a:p>
      </dgm:t>
    </dgm:pt>
    <dgm:pt modelId="{8E01D0C6-F89F-4572-9163-AFA191CAB820}" type="parTrans" cxnId="{6FA713E3-ECAF-4174-9E7E-C4B4172033F2}">
      <dgm:prSet/>
      <dgm:spPr/>
      <dgm:t>
        <a:bodyPr/>
        <a:lstStyle/>
        <a:p>
          <a:endParaRPr lang="fr-FR"/>
        </a:p>
      </dgm:t>
    </dgm:pt>
    <dgm:pt modelId="{F52DA475-FBEB-4EBE-A6F7-D49AAF9AF90B}" type="sibTrans" cxnId="{6FA713E3-ECAF-4174-9E7E-C4B4172033F2}">
      <dgm:prSet/>
      <dgm:spPr/>
      <dgm:t>
        <a:bodyPr/>
        <a:lstStyle/>
        <a:p>
          <a:endParaRPr lang="fr-FR"/>
        </a:p>
      </dgm:t>
    </dgm:pt>
    <dgm:pt modelId="{87383837-5811-4F1B-9EA9-695B8921E874}" type="pres">
      <dgm:prSet presAssocID="{A72BA68A-E502-4832-A356-4A1BA3DEC7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A740C00-E190-4B4A-9B7A-24AE926DC9B2}" type="pres">
      <dgm:prSet presAssocID="{A2704B14-2C25-4DD9-B88B-DEEA875BACA0}" presName="linNode" presStyleCnt="0"/>
      <dgm:spPr/>
    </dgm:pt>
    <dgm:pt modelId="{BC995F32-8F1F-4B79-A977-DB445E52D9A5}" type="pres">
      <dgm:prSet presAssocID="{A2704B14-2C25-4DD9-B88B-DEEA875BACA0}" presName="parentText" presStyleLbl="node1" presStyleIdx="0" presStyleCnt="1" custLinFactNeighborX="-483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97E7A23-BDDA-4AE7-B7AE-E8643DBCC6D8}" type="pres">
      <dgm:prSet presAssocID="{A2704B14-2C25-4DD9-B88B-DEEA875BACA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FA713E3-ECAF-4174-9E7E-C4B4172033F2}" srcId="{A2704B14-2C25-4DD9-B88B-DEEA875BACA0}" destId="{B28219C2-1F4A-4CA5-B3D4-9A92E6240E49}" srcOrd="8" destOrd="0" parTransId="{8E01D0C6-F89F-4572-9163-AFA191CAB820}" sibTransId="{F52DA475-FBEB-4EBE-A6F7-D49AAF9AF90B}"/>
    <dgm:cxn modelId="{31130663-8909-49A5-B5EA-B43B1AA282E2}" type="presOf" srcId="{B28219C2-1F4A-4CA5-B3D4-9A92E6240E49}" destId="{797E7A23-BDDA-4AE7-B7AE-E8643DBCC6D8}" srcOrd="0" destOrd="8" presId="urn:microsoft.com/office/officeart/2005/8/layout/vList5"/>
    <dgm:cxn modelId="{A4E5AF75-4EA4-4EEF-87C2-DEC7421D096F}" type="presOf" srcId="{7EB04C5A-B8BF-4B62-A4CF-C426D260D955}" destId="{797E7A23-BDDA-4AE7-B7AE-E8643DBCC6D8}" srcOrd="0" destOrd="5" presId="urn:microsoft.com/office/officeart/2005/8/layout/vList5"/>
    <dgm:cxn modelId="{630DB982-51F1-42B7-85E2-C98BC0BC3AF6}" type="presOf" srcId="{66347388-E382-4B56-8B4A-38150E3957D3}" destId="{797E7A23-BDDA-4AE7-B7AE-E8643DBCC6D8}" srcOrd="0" destOrd="3" presId="urn:microsoft.com/office/officeart/2005/8/layout/vList5"/>
    <dgm:cxn modelId="{3472A45E-3F21-4623-9E63-2274D66A0D3E}" srcId="{A2704B14-2C25-4DD9-B88B-DEEA875BACA0}" destId="{59F8D2A9-36E0-4444-B061-BA27C231E3E7}" srcOrd="2" destOrd="0" parTransId="{8B4F1BAB-EBC5-4B47-966B-C4101891732B}" sibTransId="{03A18114-D72D-407D-9BDF-5BC3865E29DB}"/>
    <dgm:cxn modelId="{857592EB-B2AD-4A37-B230-1575ADBA636F}" type="presOf" srcId="{F8441674-F60C-4E1A-B962-76EB4AC7EB3C}" destId="{797E7A23-BDDA-4AE7-B7AE-E8643DBCC6D8}" srcOrd="0" destOrd="1" presId="urn:microsoft.com/office/officeart/2005/8/layout/vList5"/>
    <dgm:cxn modelId="{45F3005E-9E49-48E6-B097-AEFFE3E99495}" type="presOf" srcId="{A2704B14-2C25-4DD9-B88B-DEEA875BACA0}" destId="{BC995F32-8F1F-4B79-A977-DB445E52D9A5}" srcOrd="0" destOrd="0" presId="urn:microsoft.com/office/officeart/2005/8/layout/vList5"/>
    <dgm:cxn modelId="{E4F84CDD-B9F5-4DE3-88C1-94BE04B160C7}" srcId="{A2704B14-2C25-4DD9-B88B-DEEA875BACA0}" destId="{FECA59EE-1F79-48D1-BAAF-27A4332776E7}" srcOrd="0" destOrd="0" parTransId="{6B4D30F5-78E4-4CF6-9298-BEEEE994D0FF}" sibTransId="{327E0464-19F0-455E-8CD3-5F1DDEA466AF}"/>
    <dgm:cxn modelId="{64F51B23-F11A-4AAD-A354-D9B1FE9632A9}" srcId="{A2704B14-2C25-4DD9-B88B-DEEA875BACA0}" destId="{D6CBCC1F-F477-430E-B8F1-2B7B50D4237D}" srcOrd="4" destOrd="0" parTransId="{7BA85059-1336-4E5F-92C5-92D3EE91EA40}" sibTransId="{B3307BDF-E42C-4732-9503-191C46B4BAC5}"/>
    <dgm:cxn modelId="{07EB41F6-29B4-4161-9852-114B1AFFF928}" srcId="{A2704B14-2C25-4DD9-B88B-DEEA875BACA0}" destId="{4EBF0963-A97D-443A-8A2D-F486B1B32B37}" srcOrd="6" destOrd="0" parTransId="{10BCAABA-3DF0-4FE6-94F2-ECBF71E8DC7A}" sibTransId="{5286BAD0-DA7A-4D16-8703-0FE43B926CB8}"/>
    <dgm:cxn modelId="{D4CB8823-F628-4B51-BF10-08F2FDC4F4EE}" type="presOf" srcId="{D6CBCC1F-F477-430E-B8F1-2B7B50D4237D}" destId="{797E7A23-BDDA-4AE7-B7AE-E8643DBCC6D8}" srcOrd="0" destOrd="4" presId="urn:microsoft.com/office/officeart/2005/8/layout/vList5"/>
    <dgm:cxn modelId="{5CAEB756-477A-4A9E-9950-F5078211BC79}" srcId="{A2704B14-2C25-4DD9-B88B-DEEA875BACA0}" destId="{82B1630F-B2C4-4C21-B0F7-267E53CEBE42}" srcOrd="7" destOrd="0" parTransId="{27523F21-431F-45D6-B5E6-1D36B50EAE1B}" sibTransId="{4ADC6A80-E0E0-4CB2-AAAA-C7C943918043}"/>
    <dgm:cxn modelId="{747D8BC3-B739-46F3-A585-2825C22BB162}" srcId="{A2704B14-2C25-4DD9-B88B-DEEA875BACA0}" destId="{F8441674-F60C-4E1A-B962-76EB4AC7EB3C}" srcOrd="1" destOrd="0" parTransId="{0D4E6F00-65C5-4CCA-A987-E04D4F08606A}" sibTransId="{518DA3D8-BC7B-4431-A67B-B2EA8B497F24}"/>
    <dgm:cxn modelId="{30A8CB49-B49E-46C5-8EDA-6AACD112560E}" srcId="{A72BA68A-E502-4832-A356-4A1BA3DEC746}" destId="{A2704B14-2C25-4DD9-B88B-DEEA875BACA0}" srcOrd="0" destOrd="0" parTransId="{C0D18C9F-D6E2-4B7D-A257-592DEA753565}" sibTransId="{C7273CE5-DBD6-43A6-968B-06AA1CAAC25F}"/>
    <dgm:cxn modelId="{C046AC0D-0886-415C-9ED8-95472D91E6E4}" type="presOf" srcId="{4EBF0963-A97D-443A-8A2D-F486B1B32B37}" destId="{797E7A23-BDDA-4AE7-B7AE-E8643DBCC6D8}" srcOrd="0" destOrd="6" presId="urn:microsoft.com/office/officeart/2005/8/layout/vList5"/>
    <dgm:cxn modelId="{58AD470E-A504-4F5E-8C09-6F8E4608006D}" srcId="{A2704B14-2C25-4DD9-B88B-DEEA875BACA0}" destId="{7EB04C5A-B8BF-4B62-A4CF-C426D260D955}" srcOrd="5" destOrd="0" parTransId="{73783EA5-36A2-493B-B61C-6BF7A0ED043D}" sibTransId="{F5BD2138-DAD0-4BAE-AC5E-08F02634E37E}"/>
    <dgm:cxn modelId="{AD212A20-7A9D-45FB-BDF5-B936CADEC131}" srcId="{A2704B14-2C25-4DD9-B88B-DEEA875BACA0}" destId="{66347388-E382-4B56-8B4A-38150E3957D3}" srcOrd="3" destOrd="0" parTransId="{16FC53DE-40DA-4531-8CC9-853DA85276F4}" sibTransId="{C3734276-7BF1-4E1A-9F71-0F74E179FA7E}"/>
    <dgm:cxn modelId="{EE0A266A-91AA-4150-9922-144C70B3F60A}" type="presOf" srcId="{59F8D2A9-36E0-4444-B061-BA27C231E3E7}" destId="{797E7A23-BDDA-4AE7-B7AE-E8643DBCC6D8}" srcOrd="0" destOrd="2" presId="urn:microsoft.com/office/officeart/2005/8/layout/vList5"/>
    <dgm:cxn modelId="{9619BF75-4BC4-46D9-9BBC-E183FA8B5000}" type="presOf" srcId="{A72BA68A-E502-4832-A356-4A1BA3DEC746}" destId="{87383837-5811-4F1B-9EA9-695B8921E874}" srcOrd="0" destOrd="0" presId="urn:microsoft.com/office/officeart/2005/8/layout/vList5"/>
    <dgm:cxn modelId="{117E3556-D982-4A79-8DF3-94BF7710EFA4}" type="presOf" srcId="{82B1630F-B2C4-4C21-B0F7-267E53CEBE42}" destId="{797E7A23-BDDA-4AE7-B7AE-E8643DBCC6D8}" srcOrd="0" destOrd="7" presId="urn:microsoft.com/office/officeart/2005/8/layout/vList5"/>
    <dgm:cxn modelId="{D246DE8B-9AED-46AD-A2E9-95676515D500}" type="presOf" srcId="{FECA59EE-1F79-48D1-BAAF-27A4332776E7}" destId="{797E7A23-BDDA-4AE7-B7AE-E8643DBCC6D8}" srcOrd="0" destOrd="0" presId="urn:microsoft.com/office/officeart/2005/8/layout/vList5"/>
    <dgm:cxn modelId="{1ABC4A39-B0A3-489E-8EE6-36F29D691F89}" type="presParOf" srcId="{87383837-5811-4F1B-9EA9-695B8921E874}" destId="{DA740C00-E190-4B4A-9B7A-24AE926DC9B2}" srcOrd="0" destOrd="0" presId="urn:microsoft.com/office/officeart/2005/8/layout/vList5"/>
    <dgm:cxn modelId="{5CA82206-8B6B-4E47-8D00-C06A55E84946}" type="presParOf" srcId="{DA740C00-E190-4B4A-9B7A-24AE926DC9B2}" destId="{BC995F32-8F1F-4B79-A977-DB445E52D9A5}" srcOrd="0" destOrd="0" presId="urn:microsoft.com/office/officeart/2005/8/layout/vList5"/>
    <dgm:cxn modelId="{AC9E5D2E-FFC0-4C73-AE3C-36CB1F9701C2}" type="presParOf" srcId="{DA740C00-E190-4B4A-9B7A-24AE926DC9B2}" destId="{797E7A23-BDDA-4AE7-B7AE-E8643DBCC6D8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7DA6-943F-41FD-AEFB-D6667FE72C50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CRIBATGE NUTRICIONAL</a:t>
          </a:r>
        </a:p>
      </dsp:txBody>
      <dsp:txXfrm>
        <a:off x="21425" y="21425"/>
        <a:ext cx="3818966" cy="688670"/>
      </dsp:txXfrm>
    </dsp:sp>
    <dsp:sp modelId="{519345CE-13C6-4986-BAC1-1C5CEB3C1B42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DESNUTRICIÓ O RISC NUTRICIONAL</a:t>
          </a:r>
        </a:p>
      </dsp:txBody>
      <dsp:txXfrm>
        <a:off x="371945" y="854545"/>
        <a:ext cx="3825062" cy="688669"/>
      </dsp:txXfrm>
    </dsp:sp>
    <dsp:sp modelId="{C1557475-D5C9-4836-BC6B-F6B9767E994E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VALORACIÓ NUTRICIONAL ESPECÍFICA</a:t>
          </a:r>
        </a:p>
      </dsp:txBody>
      <dsp:txXfrm>
        <a:off x="722464" y="1687665"/>
        <a:ext cx="3825062" cy="688669"/>
      </dsp:txXfrm>
    </dsp:sp>
    <dsp:sp modelId="{B40D9F5A-DF33-4C67-ACAD-2A65B90BC76A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DESNUTRICIÓ: TIPUS I GRAU</a:t>
          </a:r>
        </a:p>
      </dsp:txBody>
      <dsp:txXfrm>
        <a:off x="1072984" y="2520785"/>
        <a:ext cx="3825062" cy="688669"/>
      </dsp:txXfrm>
    </dsp:sp>
    <dsp:sp modelId="{5A84D913-9E68-4603-BC47-297BD1818AFD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TRACTAMENT NUTRICIONAL</a:t>
          </a:r>
        </a:p>
      </dsp:txBody>
      <dsp:txXfrm>
        <a:off x="1423504" y="3353905"/>
        <a:ext cx="3825062" cy="688669"/>
      </dsp:txXfrm>
    </dsp:sp>
    <dsp:sp modelId="{DBB0C0DC-651F-4C19-8923-6DC105C381B6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325417" y="534416"/>
        <a:ext cx="261518" cy="357805"/>
      </dsp:txXfrm>
    </dsp:sp>
    <dsp:sp modelId="{9EFCCF32-AB44-4034-8B91-864937DE390F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675937" y="1367536"/>
        <a:ext cx="261518" cy="357805"/>
      </dsp:txXfrm>
    </dsp:sp>
    <dsp:sp modelId="{49EC6E69-4FE0-484F-B463-5CEBE007F3F2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026457" y="2188464"/>
        <a:ext cx="261518" cy="357805"/>
      </dsp:txXfrm>
    </dsp:sp>
    <dsp:sp modelId="{234DDE48-FA64-4856-A08F-F77BCB25E66E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376977" y="3029712"/>
        <a:ext cx="261518" cy="35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7DA6-943F-41FD-AEFB-D6667FE72C50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CRIBATGE NUTRICIONAL</a:t>
          </a:r>
        </a:p>
      </dsp:txBody>
      <dsp:txXfrm>
        <a:off x="21425" y="21425"/>
        <a:ext cx="3818966" cy="688670"/>
      </dsp:txXfrm>
    </dsp:sp>
    <dsp:sp modelId="{519345CE-13C6-4986-BAC1-1C5CEB3C1B42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DESNUTRICIÓ O RISC NUTRICIONAL</a:t>
          </a:r>
        </a:p>
      </dsp:txBody>
      <dsp:txXfrm>
        <a:off x="371945" y="854545"/>
        <a:ext cx="3825062" cy="688669"/>
      </dsp:txXfrm>
    </dsp:sp>
    <dsp:sp modelId="{C1557475-D5C9-4836-BC6B-F6B9767E994E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VALORACIÓ NUTRICIONAL ESPECÍFICA</a:t>
          </a:r>
        </a:p>
      </dsp:txBody>
      <dsp:txXfrm>
        <a:off x="722464" y="1687665"/>
        <a:ext cx="3825062" cy="688669"/>
      </dsp:txXfrm>
    </dsp:sp>
    <dsp:sp modelId="{B40D9F5A-DF33-4C67-ACAD-2A65B90BC76A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DESNUTRICIÓ: TIPUS I GRAU</a:t>
          </a:r>
        </a:p>
      </dsp:txBody>
      <dsp:txXfrm>
        <a:off x="1072984" y="2520785"/>
        <a:ext cx="3825062" cy="688669"/>
      </dsp:txXfrm>
    </dsp:sp>
    <dsp:sp modelId="{5A84D913-9E68-4603-BC47-297BD1818AFD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TRACTAMENT NUTRICIONAL</a:t>
          </a:r>
        </a:p>
      </dsp:txBody>
      <dsp:txXfrm>
        <a:off x="1423504" y="3353905"/>
        <a:ext cx="3825062" cy="688669"/>
      </dsp:txXfrm>
    </dsp:sp>
    <dsp:sp modelId="{DBB0C0DC-651F-4C19-8923-6DC105C381B6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325417" y="534416"/>
        <a:ext cx="261518" cy="357805"/>
      </dsp:txXfrm>
    </dsp:sp>
    <dsp:sp modelId="{9EFCCF32-AB44-4034-8B91-864937DE390F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675937" y="1367536"/>
        <a:ext cx="261518" cy="357805"/>
      </dsp:txXfrm>
    </dsp:sp>
    <dsp:sp modelId="{49EC6E69-4FE0-484F-B463-5CEBE007F3F2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026457" y="2188464"/>
        <a:ext cx="261518" cy="357805"/>
      </dsp:txXfrm>
    </dsp:sp>
    <dsp:sp modelId="{234DDE48-FA64-4856-A08F-F77BCB25E66E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376977" y="3029712"/>
        <a:ext cx="261518" cy="357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B0CF3-FE1F-4009-8566-841AD92D48BD}">
      <dsp:nvSpPr>
        <dsp:cNvPr id="0" name=""/>
        <dsp:cNvSpPr/>
      </dsp:nvSpPr>
      <dsp:spPr>
        <a:xfrm>
          <a:off x="6513492" y="3437293"/>
          <a:ext cx="1094344" cy="53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33"/>
              </a:lnTo>
              <a:lnTo>
                <a:pt x="1094344" y="362933"/>
              </a:lnTo>
              <a:lnTo>
                <a:pt x="1094344" y="5325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B3899-90FF-469F-9E8B-E0912633706C}">
      <dsp:nvSpPr>
        <dsp:cNvPr id="0" name=""/>
        <dsp:cNvSpPr/>
      </dsp:nvSpPr>
      <dsp:spPr>
        <a:xfrm>
          <a:off x="5394426" y="3437293"/>
          <a:ext cx="1119065" cy="532573"/>
        </a:xfrm>
        <a:custGeom>
          <a:avLst/>
          <a:gdLst/>
          <a:ahLst/>
          <a:cxnLst/>
          <a:rect l="0" t="0" r="0" b="0"/>
          <a:pathLst>
            <a:path>
              <a:moveTo>
                <a:pt x="1119065" y="0"/>
              </a:moveTo>
              <a:lnTo>
                <a:pt x="1119065" y="362933"/>
              </a:lnTo>
              <a:lnTo>
                <a:pt x="0" y="362933"/>
              </a:lnTo>
              <a:lnTo>
                <a:pt x="0" y="5325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33965-FE21-4B7F-8BAB-B30B5F6349C7}">
      <dsp:nvSpPr>
        <dsp:cNvPr id="0" name=""/>
        <dsp:cNvSpPr/>
      </dsp:nvSpPr>
      <dsp:spPr>
        <a:xfrm>
          <a:off x="4275360" y="1741908"/>
          <a:ext cx="2238131" cy="53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33"/>
              </a:lnTo>
              <a:lnTo>
                <a:pt x="2238131" y="362933"/>
              </a:lnTo>
              <a:lnTo>
                <a:pt x="2238131" y="5325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EE757-EF47-458E-8450-EF95634664EC}">
      <dsp:nvSpPr>
        <dsp:cNvPr id="0" name=""/>
        <dsp:cNvSpPr/>
      </dsp:nvSpPr>
      <dsp:spPr>
        <a:xfrm>
          <a:off x="2037229" y="3437293"/>
          <a:ext cx="1119065" cy="53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33"/>
              </a:lnTo>
              <a:lnTo>
                <a:pt x="1119065" y="362933"/>
              </a:lnTo>
              <a:lnTo>
                <a:pt x="1119065" y="5325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A678-1559-4AEB-BB3C-166B8A712957}">
      <dsp:nvSpPr>
        <dsp:cNvPr id="0" name=""/>
        <dsp:cNvSpPr/>
      </dsp:nvSpPr>
      <dsp:spPr>
        <a:xfrm>
          <a:off x="918163" y="3437293"/>
          <a:ext cx="1119065" cy="532573"/>
        </a:xfrm>
        <a:custGeom>
          <a:avLst/>
          <a:gdLst/>
          <a:ahLst/>
          <a:cxnLst/>
          <a:rect l="0" t="0" r="0" b="0"/>
          <a:pathLst>
            <a:path>
              <a:moveTo>
                <a:pt x="1119065" y="0"/>
              </a:moveTo>
              <a:lnTo>
                <a:pt x="1119065" y="362933"/>
              </a:lnTo>
              <a:lnTo>
                <a:pt x="0" y="362933"/>
              </a:lnTo>
              <a:lnTo>
                <a:pt x="0" y="5325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29C13-04A9-49B8-AF8E-3F2475C62943}">
      <dsp:nvSpPr>
        <dsp:cNvPr id="0" name=""/>
        <dsp:cNvSpPr/>
      </dsp:nvSpPr>
      <dsp:spPr>
        <a:xfrm>
          <a:off x="2037229" y="1741908"/>
          <a:ext cx="2238131" cy="532573"/>
        </a:xfrm>
        <a:custGeom>
          <a:avLst/>
          <a:gdLst/>
          <a:ahLst/>
          <a:cxnLst/>
          <a:rect l="0" t="0" r="0" b="0"/>
          <a:pathLst>
            <a:path>
              <a:moveTo>
                <a:pt x="2238131" y="0"/>
              </a:moveTo>
              <a:lnTo>
                <a:pt x="2238131" y="362933"/>
              </a:lnTo>
              <a:lnTo>
                <a:pt x="0" y="362933"/>
              </a:lnTo>
              <a:lnTo>
                <a:pt x="0" y="5325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4DEF-1135-488D-9A59-42F4412AF39B}">
      <dsp:nvSpPr>
        <dsp:cNvPr id="0" name=""/>
        <dsp:cNvSpPr/>
      </dsp:nvSpPr>
      <dsp:spPr>
        <a:xfrm>
          <a:off x="3359761" y="579098"/>
          <a:ext cx="1831198" cy="11628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BBE99-D9EA-47B0-903F-ABC7233EC00F}">
      <dsp:nvSpPr>
        <dsp:cNvPr id="0" name=""/>
        <dsp:cNvSpPr/>
      </dsp:nvSpPr>
      <dsp:spPr>
        <a:xfrm>
          <a:off x="3563228" y="772391"/>
          <a:ext cx="1831198" cy="116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PACIENT</a:t>
          </a:r>
          <a:r>
            <a:rPr lang="es-ES" sz="2000" b="1" kern="1200" dirty="0"/>
            <a:t> QUE </a:t>
          </a:r>
          <a:r>
            <a:rPr lang="es-ES" sz="2000" b="1" kern="1200" dirty="0" err="1"/>
            <a:t>NECESSITA</a:t>
          </a:r>
          <a:r>
            <a:rPr lang="es-ES" sz="2000" b="1" kern="1200" dirty="0"/>
            <a:t> NE</a:t>
          </a:r>
          <a:endParaRPr lang="fr-FR" sz="2000" b="1" kern="1200" dirty="0"/>
        </a:p>
      </dsp:txBody>
      <dsp:txXfrm>
        <a:off x="3597286" y="806449"/>
        <a:ext cx="1763082" cy="1094694"/>
      </dsp:txXfrm>
    </dsp:sp>
    <dsp:sp modelId="{A87446DE-6B7A-4495-AA3A-00677B0AC831}">
      <dsp:nvSpPr>
        <dsp:cNvPr id="0" name=""/>
        <dsp:cNvSpPr/>
      </dsp:nvSpPr>
      <dsp:spPr>
        <a:xfrm>
          <a:off x="1121630" y="2274482"/>
          <a:ext cx="1831198" cy="11628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85F88-5D56-418B-8DB4-16517090724A}">
      <dsp:nvSpPr>
        <dsp:cNvPr id="0" name=""/>
        <dsp:cNvSpPr/>
      </dsp:nvSpPr>
      <dsp:spPr>
        <a:xfrm>
          <a:off x="1325096" y="2467775"/>
          <a:ext cx="1831198" cy="116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 </a:t>
          </a:r>
          <a:r>
            <a:rPr lang="es-ES" sz="1800" b="1" kern="1200" dirty="0"/>
            <a:t>NO</a:t>
          </a:r>
          <a:endParaRPr lang="fr-FR" sz="1800" b="1" kern="1200" dirty="0"/>
        </a:p>
      </dsp:txBody>
      <dsp:txXfrm>
        <a:off x="1359154" y="2501833"/>
        <a:ext cx="1763082" cy="1094694"/>
      </dsp:txXfrm>
    </dsp:sp>
    <dsp:sp modelId="{760661AD-44C8-49B5-B0DF-A74A57DC33A3}">
      <dsp:nvSpPr>
        <dsp:cNvPr id="0" name=""/>
        <dsp:cNvSpPr/>
      </dsp:nvSpPr>
      <dsp:spPr>
        <a:xfrm>
          <a:off x="2564" y="3969866"/>
          <a:ext cx="1831198" cy="116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F1770-7034-4FB0-AD01-1DE693F1999F}">
      <dsp:nvSpPr>
        <dsp:cNvPr id="0" name=""/>
        <dsp:cNvSpPr/>
      </dsp:nvSpPr>
      <dsp:spPr>
        <a:xfrm>
          <a:off x="206031" y="4163160"/>
          <a:ext cx="1831198" cy="116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/>
            <a:t>NE a curt termini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/>
            <a:t>(&lt;4-6 setmanes)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b="1" kern="1200" noProof="0" dirty="0"/>
            <a:t>NASOGÀSTRICA</a:t>
          </a:r>
        </a:p>
      </dsp:txBody>
      <dsp:txXfrm>
        <a:off x="240089" y="4197218"/>
        <a:ext cx="1763082" cy="1094694"/>
      </dsp:txXfrm>
    </dsp:sp>
    <dsp:sp modelId="{0D0A62B3-45A7-4876-BB5B-33DA778D06C0}">
      <dsp:nvSpPr>
        <dsp:cNvPr id="0" name=""/>
        <dsp:cNvSpPr/>
      </dsp:nvSpPr>
      <dsp:spPr>
        <a:xfrm>
          <a:off x="2240695" y="3969866"/>
          <a:ext cx="1831198" cy="116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0112E-FEAC-4673-B9CF-BB05DB887D19}">
      <dsp:nvSpPr>
        <dsp:cNvPr id="0" name=""/>
        <dsp:cNvSpPr/>
      </dsp:nvSpPr>
      <dsp:spPr>
        <a:xfrm>
          <a:off x="2444162" y="4163160"/>
          <a:ext cx="1831198" cy="116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/>
            <a:t>NE a llarg termini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/>
            <a:t>(&gt;4-6 setmanes)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b="1" kern="1200" noProof="0" dirty="0"/>
            <a:t>GASTROSTOMIA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b="1" kern="1200" noProof="0" dirty="0"/>
            <a:t>PEG</a:t>
          </a:r>
        </a:p>
      </dsp:txBody>
      <dsp:txXfrm>
        <a:off x="2478220" y="4197218"/>
        <a:ext cx="1763082" cy="1094694"/>
      </dsp:txXfrm>
    </dsp:sp>
    <dsp:sp modelId="{D9566162-8E24-4A39-A6F9-AF50932BF8C5}">
      <dsp:nvSpPr>
        <dsp:cNvPr id="0" name=""/>
        <dsp:cNvSpPr/>
      </dsp:nvSpPr>
      <dsp:spPr>
        <a:xfrm>
          <a:off x="5597892" y="2274482"/>
          <a:ext cx="1831198" cy="11628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93322-502B-463E-BAD0-3C8C2F528B3C}">
      <dsp:nvSpPr>
        <dsp:cNvPr id="0" name=""/>
        <dsp:cNvSpPr/>
      </dsp:nvSpPr>
      <dsp:spPr>
        <a:xfrm>
          <a:off x="5801359" y="2467775"/>
          <a:ext cx="1831198" cy="116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SÍ</a:t>
          </a:r>
          <a:endParaRPr lang="fr-FR" sz="1800" b="1" kern="1200" dirty="0"/>
        </a:p>
      </dsp:txBody>
      <dsp:txXfrm>
        <a:off x="5835417" y="2501833"/>
        <a:ext cx="1763082" cy="1094694"/>
      </dsp:txXfrm>
    </dsp:sp>
    <dsp:sp modelId="{73787B43-AEE6-4761-8851-9D13225CFBCD}">
      <dsp:nvSpPr>
        <dsp:cNvPr id="0" name=""/>
        <dsp:cNvSpPr/>
      </dsp:nvSpPr>
      <dsp:spPr>
        <a:xfrm>
          <a:off x="4478827" y="3969866"/>
          <a:ext cx="1831198" cy="116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AC7B2-0952-44E6-A48C-7B8B1C117E37}">
      <dsp:nvSpPr>
        <dsp:cNvPr id="0" name=""/>
        <dsp:cNvSpPr/>
      </dsp:nvSpPr>
      <dsp:spPr>
        <a:xfrm>
          <a:off x="4682293" y="4163160"/>
          <a:ext cx="1831198" cy="116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/>
            <a:t>NE a curt termini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/>
            <a:t>(&lt;4-6 setmanes)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b="1" kern="1200" noProof="0" dirty="0" err="1"/>
            <a:t>NASOENTÈRICA</a:t>
          </a:r>
          <a:endParaRPr lang="ca-ES" sz="1300" b="1" kern="1200" noProof="0" dirty="0"/>
        </a:p>
      </dsp:txBody>
      <dsp:txXfrm>
        <a:off x="4716351" y="4197218"/>
        <a:ext cx="1763082" cy="1094694"/>
      </dsp:txXfrm>
    </dsp:sp>
    <dsp:sp modelId="{01353B62-AF63-4E14-82A6-AD72EC6ED659}">
      <dsp:nvSpPr>
        <dsp:cNvPr id="0" name=""/>
        <dsp:cNvSpPr/>
      </dsp:nvSpPr>
      <dsp:spPr>
        <a:xfrm>
          <a:off x="6692237" y="3969866"/>
          <a:ext cx="1831198" cy="116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CB57-98B8-464A-8778-22028E111435}">
      <dsp:nvSpPr>
        <dsp:cNvPr id="0" name=""/>
        <dsp:cNvSpPr/>
      </dsp:nvSpPr>
      <dsp:spPr>
        <a:xfrm>
          <a:off x="6895703" y="4163160"/>
          <a:ext cx="1831198" cy="1162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6929761" y="4197218"/>
        <a:ext cx="1763082" cy="109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E7A23-BDDA-4AE7-B7AE-E8643DBCC6D8}">
      <dsp:nvSpPr>
        <dsp:cNvPr id="0" name=""/>
        <dsp:cNvSpPr/>
      </dsp:nvSpPr>
      <dsp:spPr>
        <a:xfrm rot="5400000">
          <a:off x="4046892" y="-1128207"/>
          <a:ext cx="1991630" cy="47460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 err="1"/>
            <a:t>Fórmules</a:t>
          </a:r>
          <a:r>
            <a:rPr lang="es-ES" sz="3000" kern="1200" dirty="0"/>
            <a:t> completes</a:t>
          </a:r>
          <a:endParaRPr lang="fr-F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 err="1"/>
            <a:t>Suplements</a:t>
          </a:r>
          <a:endParaRPr lang="fr-F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 err="1"/>
            <a:t>Mòduls</a:t>
          </a:r>
          <a:endParaRPr lang="fr-FR" sz="3000" kern="1200" dirty="0"/>
        </a:p>
      </dsp:txBody>
      <dsp:txXfrm rot="-5400000">
        <a:off x="2669669" y="346239"/>
        <a:ext cx="4648855" cy="1797184"/>
      </dsp:txXfrm>
    </dsp:sp>
    <dsp:sp modelId="{BC995F32-8F1F-4B79-A977-DB445E52D9A5}">
      <dsp:nvSpPr>
        <dsp:cNvPr id="0" name=""/>
        <dsp:cNvSpPr/>
      </dsp:nvSpPr>
      <dsp:spPr>
        <a:xfrm>
          <a:off x="0" y="0"/>
          <a:ext cx="2669668" cy="24895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COMPOSICIÓ</a:t>
          </a:r>
          <a:r>
            <a:rPr lang="es-ES" sz="3000" kern="1200" baseline="0" dirty="0"/>
            <a:t> NUTRICIONAL</a:t>
          </a:r>
          <a:endParaRPr lang="fr-FR" sz="3000" kern="1200" dirty="0"/>
        </a:p>
      </dsp:txBody>
      <dsp:txXfrm>
        <a:off x="121529" y="121529"/>
        <a:ext cx="2426610" cy="2246480"/>
      </dsp:txXfrm>
    </dsp:sp>
    <dsp:sp modelId="{97E522D2-9AAA-4511-AEB6-2845926CF5E7}">
      <dsp:nvSpPr>
        <dsp:cNvPr id="0" name=""/>
        <dsp:cNvSpPr/>
      </dsp:nvSpPr>
      <dsp:spPr>
        <a:xfrm rot="5400000">
          <a:off x="4046892" y="1485807"/>
          <a:ext cx="1991630" cy="4746078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 err="1"/>
            <a:t>Polimèriques</a:t>
          </a:r>
          <a:endParaRPr lang="fr-F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 err="1"/>
            <a:t>Oligomèriques</a:t>
          </a:r>
          <a:endParaRPr lang="fr-F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Monoméricas </a:t>
          </a:r>
          <a:endParaRPr lang="fr-FR" sz="3000" kern="1200" dirty="0"/>
        </a:p>
      </dsp:txBody>
      <dsp:txXfrm rot="-5400000">
        <a:off x="2669669" y="2960254"/>
        <a:ext cx="4648855" cy="1797184"/>
      </dsp:txXfrm>
    </dsp:sp>
    <dsp:sp modelId="{AA9FE5A1-6E6A-45EB-823E-A2B62566651B}">
      <dsp:nvSpPr>
        <dsp:cNvPr id="0" name=""/>
        <dsp:cNvSpPr/>
      </dsp:nvSpPr>
      <dsp:spPr>
        <a:xfrm>
          <a:off x="0" y="2614077"/>
          <a:ext cx="2669668" cy="248953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COMPLEXITAT PROTEICA</a:t>
          </a:r>
          <a:endParaRPr lang="fr-FR" sz="3000" kern="1200" dirty="0"/>
        </a:p>
      </dsp:txBody>
      <dsp:txXfrm>
        <a:off x="121529" y="2735606"/>
        <a:ext cx="2426610" cy="224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294B9-EFC3-47A5-9FA5-F22B2A726A6C}">
      <dsp:nvSpPr>
        <dsp:cNvPr id="0" name=""/>
        <dsp:cNvSpPr/>
      </dsp:nvSpPr>
      <dsp:spPr>
        <a:xfrm rot="5400000">
          <a:off x="4663588" y="-1673947"/>
          <a:ext cx="1329629" cy="501496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err="1"/>
            <a:t>Hipoproteica</a:t>
          </a:r>
          <a:r>
            <a:rPr lang="fr-FR" sz="2300" kern="1200" dirty="0"/>
            <a:t> (&lt;14%)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Normoproteic</a:t>
          </a:r>
          <a:r>
            <a:rPr lang="es-ES" sz="2300" kern="1200" dirty="0"/>
            <a:t> (&lt;14-18%)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Hiperproteic</a:t>
          </a:r>
          <a:r>
            <a:rPr lang="es-ES" sz="2300" kern="1200" dirty="0"/>
            <a:t> (&gt;18%)</a:t>
          </a:r>
          <a:endParaRPr lang="fr-FR" sz="2300" kern="1200" dirty="0"/>
        </a:p>
      </dsp:txBody>
      <dsp:txXfrm rot="-5400000">
        <a:off x="2820920" y="233628"/>
        <a:ext cx="4950060" cy="1199815"/>
      </dsp:txXfrm>
    </dsp:sp>
    <dsp:sp modelId="{BFC63A56-A423-4B01-BE1F-A0CA8F2E1E1C}">
      <dsp:nvSpPr>
        <dsp:cNvPr id="0" name=""/>
        <dsp:cNvSpPr/>
      </dsp:nvSpPr>
      <dsp:spPr>
        <a:xfrm>
          <a:off x="0" y="2518"/>
          <a:ext cx="2820919" cy="16620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CONTINGUT</a:t>
          </a:r>
          <a:r>
            <a:rPr lang="es-ES" sz="3000" kern="1200" dirty="0"/>
            <a:t> </a:t>
          </a:r>
          <a:r>
            <a:rPr lang="es-ES" sz="3000" kern="1200" dirty="0" err="1"/>
            <a:t>PROTEIC</a:t>
          </a:r>
          <a:endParaRPr lang="fr-FR" sz="3000" kern="1200" dirty="0"/>
        </a:p>
      </dsp:txBody>
      <dsp:txXfrm>
        <a:off x="81134" y="83652"/>
        <a:ext cx="2658651" cy="1499768"/>
      </dsp:txXfrm>
    </dsp:sp>
    <dsp:sp modelId="{5F8904A1-A01C-4E5A-9FE9-600B403A88E1}">
      <dsp:nvSpPr>
        <dsp:cNvPr id="0" name=""/>
        <dsp:cNvSpPr/>
      </dsp:nvSpPr>
      <dsp:spPr>
        <a:xfrm rot="5400000">
          <a:off x="4663588" y="71190"/>
          <a:ext cx="1329629" cy="5014967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 err="1"/>
            <a:t>Hipocalórica</a:t>
          </a:r>
          <a:r>
            <a:rPr lang="fr-FR" sz="2300" kern="1200" dirty="0"/>
            <a:t> (&lt;0,9 kcal/ml)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Isocalòriques</a:t>
          </a:r>
          <a:r>
            <a:rPr lang="es-ES" sz="2300" kern="1200" dirty="0"/>
            <a:t> (0,9-1,2 kcal/ml)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Hipercalórica (&gt;1,2 kcal/ml)</a:t>
          </a:r>
          <a:endParaRPr lang="fr-FR" sz="2300" kern="1200" dirty="0"/>
        </a:p>
      </dsp:txBody>
      <dsp:txXfrm rot="-5400000">
        <a:off x="2820920" y="1978766"/>
        <a:ext cx="4950060" cy="1199815"/>
      </dsp:txXfrm>
    </dsp:sp>
    <dsp:sp modelId="{3642CA76-1BB3-4642-80B3-C39448722F51}">
      <dsp:nvSpPr>
        <dsp:cNvPr id="0" name=""/>
        <dsp:cNvSpPr/>
      </dsp:nvSpPr>
      <dsp:spPr>
        <a:xfrm>
          <a:off x="0" y="1747656"/>
          <a:ext cx="2820919" cy="166203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DENSITAT</a:t>
          </a:r>
          <a:r>
            <a:rPr lang="es-ES" sz="3000" kern="1200" dirty="0"/>
            <a:t> </a:t>
          </a:r>
          <a:r>
            <a:rPr lang="es-ES" sz="3000" kern="1200" dirty="0" err="1"/>
            <a:t>ENERGÈTICA</a:t>
          </a:r>
          <a:endParaRPr lang="fr-FR" sz="3000" kern="1200" dirty="0"/>
        </a:p>
      </dsp:txBody>
      <dsp:txXfrm>
        <a:off x="81134" y="1828790"/>
        <a:ext cx="2658651" cy="1499768"/>
      </dsp:txXfrm>
    </dsp:sp>
    <dsp:sp modelId="{001A0F59-9BBB-409F-AD6C-1264428A42ED}">
      <dsp:nvSpPr>
        <dsp:cNvPr id="0" name=""/>
        <dsp:cNvSpPr/>
      </dsp:nvSpPr>
      <dsp:spPr>
        <a:xfrm rot="5400000">
          <a:off x="4663588" y="1816328"/>
          <a:ext cx="1329629" cy="5014967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Amb</a:t>
          </a:r>
          <a:r>
            <a:rPr lang="es-ES" sz="2300" kern="1200" dirty="0"/>
            <a:t> fibra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 err="1"/>
            <a:t>Sense</a:t>
          </a:r>
          <a:r>
            <a:rPr lang="es-ES" sz="2300" kern="1200" dirty="0"/>
            <a:t> fibra</a:t>
          </a:r>
          <a:endParaRPr lang="fr-FR" sz="2300" kern="1200" dirty="0"/>
        </a:p>
      </dsp:txBody>
      <dsp:txXfrm rot="-5400000">
        <a:off x="2820920" y="3723904"/>
        <a:ext cx="4950060" cy="1199815"/>
      </dsp:txXfrm>
    </dsp:sp>
    <dsp:sp modelId="{B1EC7B88-EF80-4A96-A15B-120DB83FE4B8}">
      <dsp:nvSpPr>
        <dsp:cNvPr id="0" name=""/>
        <dsp:cNvSpPr/>
      </dsp:nvSpPr>
      <dsp:spPr>
        <a:xfrm>
          <a:off x="0" y="3492794"/>
          <a:ext cx="2820919" cy="166203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CONTINGUT</a:t>
          </a:r>
          <a:r>
            <a:rPr lang="es-ES" sz="3000" kern="1200" dirty="0"/>
            <a:t> EN FIBRA</a:t>
          </a:r>
          <a:endParaRPr lang="fr-FR" sz="3000" kern="1200" dirty="0"/>
        </a:p>
      </dsp:txBody>
      <dsp:txXfrm>
        <a:off x="81134" y="3573928"/>
        <a:ext cx="2658651" cy="14997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E7A23-BDDA-4AE7-B7AE-E8643DBCC6D8}">
      <dsp:nvSpPr>
        <dsp:cNvPr id="0" name=""/>
        <dsp:cNvSpPr/>
      </dsp:nvSpPr>
      <dsp:spPr>
        <a:xfrm rot="5400000">
          <a:off x="3001236" y="178799"/>
          <a:ext cx="4082942" cy="47460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Diabetis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Oncologia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 err="1"/>
            <a:t>Immunoestimuladora</a:t>
          </a:r>
          <a:endParaRPr lang="ca-ES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Malaltia inflamatòria intestinal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Insuficiència renal: NEFRONUTRIL®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Insuficiència hepatocel·lular: HEPATONUTRIL®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Restricció de volum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Insuficiència respiratòria de retenció de CO2: </a:t>
          </a:r>
          <a:r>
            <a:rPr lang="ca-ES" sz="2000" kern="1200" noProof="0" dirty="0" err="1"/>
            <a:t>PULMOCARE</a:t>
          </a:r>
          <a:r>
            <a:rPr lang="ca-ES" sz="2000" kern="1200" noProof="0" dirty="0"/>
            <a:t>®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/>
            <a:t>Hiperglucèmies: </a:t>
          </a:r>
          <a:r>
            <a:rPr lang="ca-ES" sz="2000" kern="1200" noProof="0" dirty="0" err="1"/>
            <a:t>PRECITENE</a:t>
          </a:r>
          <a:r>
            <a:rPr lang="ca-ES" sz="2000" kern="1200" noProof="0" dirty="0"/>
            <a:t> </a:t>
          </a:r>
          <a:r>
            <a:rPr lang="ca-ES" sz="2000" kern="1200" noProof="0" dirty="0" err="1"/>
            <a:t>DIABE</a:t>
          </a:r>
          <a:r>
            <a:rPr lang="es-ES" sz="2000" kern="1200" dirty="0"/>
            <a:t>T®</a:t>
          </a:r>
          <a:endParaRPr lang="fr-FR" sz="2000" kern="1200" dirty="0"/>
        </a:p>
      </dsp:txBody>
      <dsp:txXfrm rot="-5400000">
        <a:off x="2669669" y="709680"/>
        <a:ext cx="4546765" cy="3684316"/>
      </dsp:txXfrm>
    </dsp:sp>
    <dsp:sp modelId="{BC995F32-8F1F-4B79-A977-DB445E52D9A5}">
      <dsp:nvSpPr>
        <dsp:cNvPr id="0" name=""/>
        <dsp:cNvSpPr/>
      </dsp:nvSpPr>
      <dsp:spPr>
        <a:xfrm>
          <a:off x="0" y="0"/>
          <a:ext cx="2669668" cy="510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 err="1"/>
            <a:t>Fórmules</a:t>
          </a:r>
          <a:r>
            <a:rPr lang="es-ES" sz="3300" kern="1200" dirty="0"/>
            <a:t> </a:t>
          </a:r>
          <a:r>
            <a:rPr lang="es-ES" sz="3300" kern="1200" dirty="0" err="1"/>
            <a:t>específiques</a:t>
          </a:r>
          <a:endParaRPr lang="fr-FR" sz="3300" kern="1200" dirty="0"/>
        </a:p>
      </dsp:txBody>
      <dsp:txXfrm>
        <a:off x="130322" y="130322"/>
        <a:ext cx="2409024" cy="484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4667-A435-40B9-92BD-D67AADC2F69A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0E0D6-FC09-4981-8817-93117D1A5B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95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90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9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29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51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89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 smtClean="0">
                <a:effectLst/>
                <a:latin typeface="Arial" panose="020B0604020202020204" pitchFamily="34" charset="0"/>
              </a:rPr>
              <a:t>És una eina</a:t>
            </a:r>
            <a:r>
              <a:rPr lang="ca-ES" baseline="0" noProof="0" dirty="0" smtClean="0">
                <a:effectLst/>
                <a:latin typeface="Arial" panose="020B0604020202020204" pitchFamily="34" charset="0"/>
              </a:rPr>
              <a:t> </a:t>
            </a:r>
            <a:r>
              <a:rPr lang="ca-ES" noProof="0" dirty="0" smtClean="0">
                <a:effectLst/>
                <a:latin typeface="Arial" panose="020B0604020202020204" pitchFamily="34" charset="0"/>
              </a:rPr>
              <a:t>para el cribratge de la disfàgia, l’avaluació de la </a:t>
            </a:r>
            <a:r>
              <a:rPr lang="ca-ES" noProof="0" dirty="0" smtClean="0"/>
              <a:t>gravetat </a:t>
            </a:r>
            <a:r>
              <a:rPr lang="ca-ES" noProof="0" dirty="0" smtClean="0">
                <a:effectLst/>
                <a:latin typeface="Arial" panose="020B0604020202020204" pitchFamily="34" charset="0"/>
              </a:rPr>
              <a:t>de la simptomatologia i la millora dels símptomes.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Inclou 10 ítems (n’hi ha alguns que valoren la qualitat de vida). Cada ítem té quatre possibles respostes numèriques.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Ràpida d’usar i fàcil de</a:t>
            </a:r>
            <a:r>
              <a:rPr lang="ca-ES" baseline="0" noProof="0" dirty="0" smtClean="0">
                <a:effectLst/>
                <a:latin typeface="Arial" panose="020B0604020202020204" pitchFamily="34" charset="0"/>
              </a:rPr>
              <a:t> qu</a:t>
            </a:r>
            <a:r>
              <a:rPr lang="ca-ES" noProof="0" dirty="0" smtClean="0">
                <a:effectLst/>
                <a:latin typeface="Arial" panose="020B0604020202020204" pitchFamily="34" charset="0"/>
              </a:rPr>
              <a:t>alificar.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Aplicable a pacients amb disfàgia orofaríngia i esofàgica.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La puntuació màxima són 40 punts (si la puntuació és igual o superior</a:t>
            </a:r>
            <a:r>
              <a:rPr lang="ca-ES" baseline="0" noProof="0" dirty="0" smtClean="0">
                <a:effectLst/>
                <a:latin typeface="Arial" panose="020B0604020202020204" pitchFamily="34" charset="0"/>
              </a:rPr>
              <a:t> a </a:t>
            </a:r>
            <a:r>
              <a:rPr lang="ca-ES" noProof="0" dirty="0" smtClean="0">
                <a:effectLst/>
                <a:latin typeface="Arial" panose="020B0604020202020204" pitchFamily="34" charset="0"/>
              </a:rPr>
              <a:t>3, el pacient pot tenir disfàgia).</a:t>
            </a:r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0E0D6-FC09-4981-8817-93117D1A5BCE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4138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 smtClean="0">
                <a:effectLst/>
                <a:latin typeface="Arial" panose="020B0604020202020204" pitchFamily="34" charset="0"/>
              </a:rPr>
              <a:t>Identifica la disfàgia orofaríngia.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Senzill i segur; es pot fer a l’habitació del pacient.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D’aplicació hospitalària i ambulatòria.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Detecta alteracions de l’eficàcia i seguretat.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Orienta sobre la textura i el volum més segur per a la deglució (eficàcia).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Selecciona els pacients que han de ser estudiats de manera  més exhaustiva amb altres proves.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La poden fer</a:t>
            </a:r>
            <a:r>
              <a:rPr lang="ca-ES" baseline="0" noProof="0" dirty="0" smtClean="0">
                <a:effectLst/>
                <a:latin typeface="Arial" panose="020B0604020202020204" pitchFamily="34" charset="0"/>
              </a:rPr>
              <a:t> diversos </a:t>
            </a:r>
            <a:r>
              <a:rPr lang="ca-ES" noProof="0" dirty="0" smtClean="0">
                <a:effectLst/>
                <a:latin typeface="Arial" panose="020B0604020202020204" pitchFamily="34" charset="0"/>
              </a:rPr>
              <a:t>professionals (degudament entrenats).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endParaRPr lang="ca-ES" noProof="0" dirty="0" smtClean="0"/>
          </a:p>
          <a:p>
            <a:r>
              <a:rPr lang="ca-ES" noProof="0" dirty="0" smtClean="0">
                <a:effectLst/>
                <a:latin typeface="Arial" panose="020B0604020202020204" pitchFamily="34" charset="0"/>
              </a:rPr>
              <a:t/>
            </a:r>
            <a:br>
              <a:rPr lang="ca-ES" noProof="0" dirty="0" smtClean="0">
                <a:effectLst/>
                <a:latin typeface="Arial" panose="020B0604020202020204" pitchFamily="34" charset="0"/>
              </a:rPr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Cal detectar signes d’alteració de la SEGURETAT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 Signes d’aspiració: tos, canvi en la qualitat de la veu, dessaturació de O2 en la sang (disminució significativa: ≥ 2%).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 Cal detectar signes d’alteració de l’EFICÀCIA.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 Incapacitat de mantenir el bol a la boca.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 Incapacitat per a tancar tota la boca ajuntant els llavis o baveig.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 Queden restes a la boca.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 Queden restes a</a:t>
            </a:r>
            <a:r>
              <a:rPr lang="ca-ES" baseline="0" noProof="0" dirty="0" smtClean="0">
                <a:effectLst/>
                <a:latin typeface="Arial" panose="020B0604020202020204" pitchFamily="34" charset="0"/>
              </a:rPr>
              <a:t> la gola</a:t>
            </a:r>
            <a:r>
              <a:rPr lang="ca-ES" noProof="0" dirty="0" smtClean="0">
                <a:effectLst/>
                <a:latin typeface="Arial" panose="020B0604020202020204" pitchFamily="34" charset="0"/>
              </a:rPr>
              <a:t>.</a:t>
            </a:r>
            <a:r>
              <a:rPr lang="ca-ES" noProof="0" dirty="0" smtClean="0"/>
              <a:t/>
            </a:r>
            <a:br>
              <a:rPr lang="ca-ES" noProof="0" dirty="0" smtClean="0"/>
            </a:br>
            <a:r>
              <a:rPr lang="ca-ES" noProof="0" dirty="0" smtClean="0">
                <a:effectLst/>
                <a:latin typeface="Arial" panose="020B0604020202020204" pitchFamily="34" charset="0"/>
              </a:rPr>
              <a:t> Incapacitat de tragar el bol (aliments mastegats) en una única deglució.</a:t>
            </a:r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0E0D6-FC09-4981-8817-93117D1A5BCE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22625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167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34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136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64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492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015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95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46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67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12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37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39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563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98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6AE7-BCF6-4E2A-8036-3DED6C3928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85165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02F-51B6-4A84-8A96-E822A52258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63897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534400" y="-76200"/>
            <a:ext cx="2743200" cy="5562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-76200"/>
            <a:ext cx="8026400" cy="5562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4F76-5E3D-48C1-B1AF-6AB62A131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636155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4800" y="-76200"/>
            <a:ext cx="10972800" cy="5562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11F1-A8EB-441A-B1D7-CECC2B2F90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79818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4B9D-7A42-4EA8-B34D-10765DCD43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65088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400" y="35052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E415-6BB2-4651-899E-24C9375CC0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9627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DB7A-45CA-46CC-85B4-70BB93499F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862852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410D-3129-4BB1-B18E-29182C4B82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81661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798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636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70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EBA5-538C-447A-BB87-951AB905D2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648350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58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7592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2686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82465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912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1433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38704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79842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862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434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09AA-6863-4F1F-A397-60E24523BE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681952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687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187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02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481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414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466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403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42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298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44F-EF74-400C-BC91-1277CC4865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87084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691E-8792-4C86-B1B8-0CE1EBEA2C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500334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0D0E-00D1-41FA-A1CF-3216E2630B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694198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495-5BF3-4ACA-87F1-A0D80A1DF9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6632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429C-7B98-4EC5-AE32-81FB0579F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81495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EC90-6AAA-48F9-A280-D587F275D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916722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barra-superio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barra"/>
          <p:cNvPicPr>
            <a:picLocks noChangeAspect="1" noChangeArrowheads="1"/>
          </p:cNvPicPr>
          <p:nvPr/>
        </p:nvPicPr>
        <p:blipFill>
          <a:blip r:embed="rId19" cstate="print"/>
          <a:srcRect l="2458" b="32521"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911600" y="6505575"/>
            <a:ext cx="452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A0AE55B3-9FF9-4E0B-8F91-D3660F501A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762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9347200" y="6248400"/>
            <a:ext cx="2540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2400"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1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363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 17. DIABETES. Mª DOLORES ORTIZ MASIÀ, PhD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91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universitat de valencia facultad de medicin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0" y="239577"/>
            <a:ext cx="2557639" cy="8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55049" y="5893622"/>
            <a:ext cx="4990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15990">
              <a:defRPr/>
            </a:pP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Unitat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Docent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d’Endocrinologia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Nutrició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 defTabSz="1015990">
              <a:defRPr/>
            </a:pP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Curs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2022-2023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782321" y="1246737"/>
            <a:ext cx="11145519" cy="759556"/>
          </a:xfrm>
        </p:spPr>
        <p:txBody>
          <a:bodyPr>
            <a:noAutofit/>
          </a:bodyPr>
          <a:lstStyle/>
          <a:p>
            <a:pPr algn="l"/>
            <a:r>
              <a:rPr lang="es-ES" sz="36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17. NUTRICIÓ ENTERAL I PARENTERAL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58172285-3225-4A11-92BB-A9117E3A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07" y="2131509"/>
            <a:ext cx="4029146" cy="335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AE92BB9B-053B-4BF5-84BF-E6337E137957}"/>
              </a:ext>
            </a:extLst>
          </p:cNvPr>
          <p:cNvSpPr>
            <a:spLocks/>
          </p:cNvSpPr>
          <p:nvPr/>
        </p:nvSpPr>
        <p:spPr bwMode="auto">
          <a:xfrm>
            <a:off x="7725103" y="114684"/>
            <a:ext cx="438021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9850" tIns="29850" rIns="29850" bIns="298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charset="0"/>
                <a:ea typeface="ＭＳ Ｐゴシック" charset="0"/>
                <a:cs typeface="ＭＳ Ｐゴシック" charset="0"/>
                <a:sym typeface="Tahoma" charset="0"/>
              </a:rPr>
              <a:t>EiN</a:t>
            </a:r>
            <a:r>
              <a:rPr kumimoji="0" lang="ca-E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charset="0"/>
                <a:ea typeface="ＭＳ Ｐゴシック" charset="0"/>
                <a:cs typeface="ＭＳ Ｐゴシック" charset="0"/>
                <a:sym typeface="Tahoma" charset="0"/>
              </a:rPr>
              <a:t> II (Metabolisme i </a:t>
            </a:r>
            <a:r>
              <a:rPr kumimoji="0" lang="ca-ES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charset="0"/>
                <a:ea typeface="ＭＳ Ｐゴシック" charset="0"/>
                <a:cs typeface="ＭＳ Ｐゴシック" charset="0"/>
                <a:sym typeface="Tahoma" charset="0"/>
              </a:rPr>
              <a:t>Dietètica</a:t>
            </a:r>
            <a:r>
              <a:rPr kumimoji="0" lang="ca-ES" sz="1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charset="0"/>
                <a:ea typeface="ＭＳ Ｐゴシック" charset="0"/>
                <a:cs typeface="ＭＳ Ｐゴシック" charset="0"/>
                <a:sym typeface="Tahoma" charset="0"/>
              </a:rPr>
              <a:t>). Tema </a:t>
            </a:r>
            <a:r>
              <a:rPr kumimoji="0" lang="ca-ES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charset="0"/>
                <a:ea typeface="ＭＳ Ｐゴシック" charset="0"/>
                <a:cs typeface="ＭＳ Ｐゴシック" charset="0"/>
                <a:sym typeface="Tahoma" charset="0"/>
              </a:rPr>
              <a:t>17</a:t>
            </a:r>
            <a:endParaRPr kumimoji="0" lang="ca-ES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charset="0"/>
              <a:ea typeface="ＭＳ Ｐゴシック" charset="0"/>
              <a:cs typeface="ＭＳ Ｐゴシック" charset="0"/>
              <a:sym typeface="Tahom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912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634714"/>
            <a:ext cx="12191999" cy="902405"/>
          </a:xfrm>
        </p:spPr>
        <p:txBody>
          <a:bodyPr/>
          <a:lstStyle/>
          <a:p>
            <a:pPr algn="ctr"/>
            <a:r>
              <a:rPr lang="ca-ES" sz="3400" b="1" dirty="0">
                <a:solidFill>
                  <a:srgbClr val="364F74"/>
                </a:solidFill>
              </a:rPr>
              <a:t>Què estaria indicat des del punt de vista nutricional</a:t>
            </a:r>
            <a:r>
              <a:rPr lang="ca-ES" sz="3400" b="1" noProof="0" dirty="0">
                <a:solidFill>
                  <a:srgbClr val="364F74"/>
                </a:solidFill>
              </a:rPr>
              <a:t>?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306BE1DC-4FDD-4B01-A0E4-0D9E6C9E02B4}"/>
              </a:ext>
            </a:extLst>
          </p:cNvPr>
          <p:cNvSpPr txBox="1">
            <a:spLocks/>
          </p:cNvSpPr>
          <p:nvPr/>
        </p:nvSpPr>
        <p:spPr bwMode="auto">
          <a:xfrm>
            <a:off x="1" y="3657602"/>
            <a:ext cx="12191999" cy="9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400" b="1" kern="0" dirty="0">
                <a:solidFill>
                  <a:srgbClr val="364F74"/>
                </a:solidFill>
              </a:rPr>
              <a:t>Quin és l’estat nutricional del pacient?</a:t>
            </a:r>
          </a:p>
        </p:txBody>
      </p:sp>
    </p:spTree>
    <p:extLst>
      <p:ext uri="{BB962C8B-B14F-4D97-AF65-F5344CB8AC3E}">
        <p14:creationId xmlns="" xmlns:p14="http://schemas.microsoft.com/office/powerpoint/2010/main" val="30710547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79281"/>
            <a:ext cx="12191999" cy="1691552"/>
          </a:xfrm>
        </p:spPr>
        <p:txBody>
          <a:bodyPr/>
          <a:lstStyle/>
          <a:p>
            <a:pPr algn="ctr"/>
            <a:r>
              <a:rPr lang="ca-ES" sz="3600" b="1" dirty="0">
                <a:solidFill>
                  <a:srgbClr val="364F74"/>
                </a:solidFill>
              </a:rPr>
              <a:t>Quin </a:t>
            </a:r>
            <a:r>
              <a:rPr lang="ca-ES" sz="3600" b="1">
                <a:solidFill>
                  <a:srgbClr val="364F74"/>
                </a:solidFill>
              </a:rPr>
              <a:t>tipus </a:t>
            </a:r>
            <a:r>
              <a:rPr lang="ca-ES" sz="3600" b="1" smtClean="0">
                <a:solidFill>
                  <a:srgbClr val="364F74"/>
                </a:solidFill>
              </a:rPr>
              <a:t>d’ajuda nutricional </a:t>
            </a:r>
            <a:r>
              <a:rPr lang="ca-ES" sz="3600" b="1">
                <a:solidFill>
                  <a:srgbClr val="364F74"/>
                </a:solidFill>
              </a:rPr>
              <a:t>estaria </a:t>
            </a:r>
            <a:r>
              <a:rPr lang="ca-ES" sz="3600" b="1" smtClean="0">
                <a:solidFill>
                  <a:srgbClr val="364F74"/>
                </a:solidFill>
              </a:rPr>
              <a:t>indicada </a:t>
            </a:r>
            <a:br>
              <a:rPr lang="ca-ES" sz="3600" b="1" smtClean="0">
                <a:solidFill>
                  <a:srgbClr val="364F74"/>
                </a:solidFill>
              </a:rPr>
            </a:br>
            <a:r>
              <a:rPr lang="ca-ES" sz="3600" b="1" smtClean="0">
                <a:solidFill>
                  <a:srgbClr val="364F74"/>
                </a:solidFill>
              </a:rPr>
              <a:t>en aquest cas?</a:t>
            </a:r>
            <a:r>
              <a:rPr lang="ca-ES" sz="3600" b="1" dirty="0">
                <a:solidFill>
                  <a:srgbClr val="364F74"/>
                </a:solidFill>
              </a:rPr>
              <a:t/>
            </a:r>
            <a:br>
              <a:rPr lang="ca-ES" sz="3600" b="1" dirty="0">
                <a:solidFill>
                  <a:srgbClr val="364F74"/>
                </a:solidFill>
              </a:rPr>
            </a:br>
            <a:r>
              <a:rPr lang="ca-ES" sz="3600" b="1" dirty="0">
                <a:solidFill>
                  <a:srgbClr val="364F74"/>
                </a:solidFill>
              </a:rPr>
              <a:t/>
            </a:r>
            <a:br>
              <a:rPr lang="ca-ES" sz="3600" b="1" dirty="0">
                <a:solidFill>
                  <a:srgbClr val="364F74"/>
                </a:solidFill>
              </a:rPr>
            </a:br>
            <a:endParaRPr lang="ca-ES" sz="3600" b="1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7685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341366"/>
            <a:ext cx="12191999" cy="2888531"/>
          </a:xfrm>
        </p:spPr>
        <p:txBody>
          <a:bodyPr/>
          <a:lstStyle/>
          <a:p>
            <a:pPr algn="ctr"/>
            <a:r>
              <a:rPr lang="ca-ES" sz="5400" b="1" noProof="0" dirty="0">
                <a:solidFill>
                  <a:srgbClr val="FF0000"/>
                </a:solidFill>
              </a:rPr>
              <a:t>RESOLUCIÓ DEL CAS</a:t>
            </a:r>
          </a:p>
        </p:txBody>
      </p:sp>
    </p:spTree>
    <p:extLst>
      <p:ext uri="{BB962C8B-B14F-4D97-AF65-F5344CB8AC3E}">
        <p14:creationId xmlns="" xmlns:p14="http://schemas.microsoft.com/office/powerpoint/2010/main" val="41255032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C9A7F020-DE4C-47BA-8739-DF09E2C16835}"/>
              </a:ext>
            </a:extLst>
          </p:cNvPr>
          <p:cNvSpPr txBox="1">
            <a:spLocks/>
          </p:cNvSpPr>
          <p:nvPr/>
        </p:nvSpPr>
        <p:spPr bwMode="auto">
          <a:xfrm>
            <a:off x="1" y="341367"/>
            <a:ext cx="12191999" cy="7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4400" b="1" kern="0" dirty="0">
                <a:solidFill>
                  <a:srgbClr val="FF0000"/>
                </a:solidFill>
              </a:rPr>
              <a:t>PRIMER INGRÉS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34341D72-5704-4A0E-A98D-C8278E36D79C}"/>
              </a:ext>
            </a:extLst>
          </p:cNvPr>
          <p:cNvSpPr txBox="1">
            <a:spLocks/>
          </p:cNvSpPr>
          <p:nvPr/>
        </p:nvSpPr>
        <p:spPr bwMode="auto">
          <a:xfrm>
            <a:off x="164593" y="2977797"/>
            <a:ext cx="12191999" cy="9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400" b="1" kern="0" dirty="0">
                <a:solidFill>
                  <a:srgbClr val="364F74"/>
                </a:solidFill>
              </a:rPr>
              <a:t>Quin és l’estat nutricional del pacient?</a:t>
            </a:r>
          </a:p>
        </p:txBody>
      </p:sp>
    </p:spTree>
    <p:extLst>
      <p:ext uri="{BB962C8B-B14F-4D97-AF65-F5344CB8AC3E}">
        <p14:creationId xmlns="" xmlns:p14="http://schemas.microsoft.com/office/powerpoint/2010/main" val="421077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DESNUTRICIÓ I MALALTIA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07768" y="1484784"/>
            <a:ext cx="4176464" cy="2304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MALALTIA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Ingesta inadequada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Augment de </a:t>
            </a:r>
            <a:r>
              <a:rPr kumimoji="0" lang="ca-ES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kumimoji="0" lang="ca-ES" sz="1800" b="1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pèrdues</a:t>
            </a:r>
            <a:endParaRPr kumimoji="0" lang="ca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Augment de les necessitats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07768" y="4149080"/>
            <a:ext cx="4176464" cy="23042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DESNUTRICIÓ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8256240" y="2636912"/>
            <a:ext cx="1656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912424" y="2636912"/>
            <a:ext cx="0" cy="2736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8256240" y="5373216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279576" y="5358814"/>
            <a:ext cx="1656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279576" y="2622510"/>
            <a:ext cx="0" cy="2736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2279576" y="2636912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152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ca-ES" sz="3200" b="1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CRIBRATGE </a:t>
            </a:r>
            <a:r>
              <a:rPr lang="ca-ES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80C5286B-E609-4531-846F-A56CB9543A1E}"/>
              </a:ext>
            </a:extLst>
          </p:cNvPr>
          <p:cNvSpPr/>
          <p:nvPr/>
        </p:nvSpPr>
        <p:spPr>
          <a:xfrm>
            <a:off x="7333281" y="2368834"/>
            <a:ext cx="4570729" cy="2612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sz="1400" dirty="0">
                <a:solidFill>
                  <a:prstClr val="black"/>
                </a:solidFill>
                <a:latin typeface="Gill Sans MT"/>
              </a:rPr>
              <a:t>VSG (més complet)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sz="1400" dirty="0">
                <a:solidFill>
                  <a:prstClr val="black"/>
                </a:solidFill>
                <a:latin typeface="Gill Sans MT"/>
              </a:rPr>
              <a:t>NRS-2002 (àmbit hospitalari)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sz="1400" dirty="0">
                <a:solidFill>
                  <a:prstClr val="black"/>
                </a:solidFill>
                <a:latin typeface="Gill Sans MT"/>
              </a:rPr>
              <a:t>MUST (pacients en comunitat i hospitalitzats)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sz="1400" dirty="0">
                <a:solidFill>
                  <a:prstClr val="black"/>
                </a:solidFill>
                <a:latin typeface="Gill Sans MT"/>
              </a:rPr>
              <a:t>MNA-SF (població &gt;65 anys)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sz="1400" dirty="0">
                <a:solidFill>
                  <a:prstClr val="black"/>
                </a:solidFill>
                <a:latin typeface="Gill Sans MT"/>
              </a:rPr>
              <a:t>CONUT (paràmetres bioquímics)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sz="1400" dirty="0">
                <a:solidFill>
                  <a:prstClr val="black"/>
                </a:solidFill>
                <a:latin typeface="Gill Sans MT"/>
              </a:rPr>
              <a:t>SNAQ (tres modalitats: residència, hospital i comunitat)</a:t>
            </a:r>
            <a:endParaRPr lang="ca-ES" altLang="es-ES" sz="1400" b="1" i="1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944" y="2288947"/>
            <a:ext cx="6486406" cy="2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229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DESNUTRICIÓ I MALALTIA</a:t>
            </a:r>
          </a:p>
        </p:txBody>
      </p:sp>
      <p:graphicFrame>
        <p:nvGraphicFramePr>
          <p:cNvPr id="12" name="Diagrama 11"/>
          <p:cNvGraphicFramePr/>
          <p:nvPr/>
        </p:nvGraphicFramePr>
        <p:xfrm>
          <a:off x="206355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914384" y="2107638"/>
            <a:ext cx="4438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no especialitzat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643831" y="3717999"/>
            <a:ext cx="370875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especialitzat</a:t>
            </a:r>
          </a:p>
        </p:txBody>
      </p:sp>
    </p:spTree>
    <p:extLst>
      <p:ext uri="{BB962C8B-B14F-4D97-AF65-F5344CB8AC3E}">
        <p14:creationId xmlns="" xmlns:p14="http://schemas.microsoft.com/office/powerpoint/2010/main" val="372260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C9A7F020-DE4C-47BA-8739-DF09E2C16835}"/>
              </a:ext>
            </a:extLst>
          </p:cNvPr>
          <p:cNvSpPr txBox="1">
            <a:spLocks/>
          </p:cNvSpPr>
          <p:nvPr/>
        </p:nvSpPr>
        <p:spPr bwMode="auto">
          <a:xfrm>
            <a:off x="1" y="341367"/>
            <a:ext cx="12191999" cy="7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4400" b="1" kern="0" smtClean="0">
                <a:solidFill>
                  <a:srgbClr val="FF0000"/>
                </a:solidFill>
              </a:rPr>
              <a:t>PRIMER </a:t>
            </a:r>
            <a:r>
              <a:rPr lang="ca-ES" sz="4400" b="1" kern="0" dirty="0">
                <a:solidFill>
                  <a:srgbClr val="FF0000"/>
                </a:solidFill>
              </a:rPr>
              <a:t>INGRÉS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2B6261B6-EF6D-4E68-B9F7-0D216CFBFB4F}"/>
              </a:ext>
            </a:extLst>
          </p:cNvPr>
          <p:cNvSpPr txBox="1">
            <a:spLocks/>
          </p:cNvSpPr>
          <p:nvPr/>
        </p:nvSpPr>
        <p:spPr>
          <a:xfrm>
            <a:off x="1" y="2634714"/>
            <a:ext cx="12191999" cy="90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400" b="1">
                <a:solidFill>
                  <a:srgbClr val="364F74"/>
                </a:solidFill>
              </a:rPr>
              <a:t>Què estaria indicat des del punt de vista nutricional?</a:t>
            </a:r>
            <a:endParaRPr lang="ca-ES" sz="3400" b="1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89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 EAT-10 (</a:t>
            </a:r>
            <a:r>
              <a:rPr lang="es-ES_tradnl" sz="3200" b="1" dirty="0" err="1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</a:t>
            </a:r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 err="1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 10)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957927" y="3494661"/>
            <a:ext cx="4438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Puntuació &gt;3 és indicació </a:t>
            </a: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ca-ES" sz="18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 el </a:t>
            </a:r>
            <a:r>
              <a:rPr kumimoji="0" lang="ca-E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MECV-V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166BB7A-E3C5-42F8-B888-C80CB062F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7" y="1552799"/>
            <a:ext cx="5720906" cy="45300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B8FC00F-60C4-4C7D-8B17-AEB14662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87" y="6082855"/>
            <a:ext cx="1857375" cy="60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79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ca-ES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Mètode </a:t>
            </a:r>
            <a:r>
              <a:rPr lang="ca-ES" sz="3200" b="1" dirty="0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d’exploració clínica. </a:t>
            </a:r>
            <a:r>
              <a:rPr lang="ca-ES" sz="3200" b="1" dirty="0" err="1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Volum-viscositat</a:t>
            </a:r>
            <a:r>
              <a:rPr lang="ca-ES" sz="3200" b="1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(MECV-V)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46989" y="5659223"/>
            <a:ext cx="618442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</a:t>
            </a:r>
            <a:r>
              <a:rPr kumimoji="0" lang="ca-ES" sz="18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deglució està alterada</a:t>
            </a: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ca-ES" sz="18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 valorar altres proves </a:t>
            </a:r>
            <a:r>
              <a:rPr kumimoji="0" lang="ca-E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complementàries (</a:t>
            </a:r>
            <a:r>
              <a:rPr kumimoji="0" lang="ca-ES" sz="1800" b="0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videofluorosocòpia</a:t>
            </a: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ca-ES" sz="18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fibroendoscòpia …).</a:t>
            </a:r>
            <a:endParaRPr kumimoji="0" lang="ca-ES" sz="1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6C700ADF-38C8-442F-B69D-5134C2A6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8" y="1124744"/>
            <a:ext cx="4875426" cy="5729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3194CAA5-EE71-4E87-8292-2700E88AE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82" r="14647"/>
          <a:stretch/>
        </p:blipFill>
        <p:spPr>
          <a:xfrm>
            <a:off x="6467290" y="1283163"/>
            <a:ext cx="5093001" cy="421764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EA19C168-2251-4710-A603-6DD4B8CBD411}"/>
              </a:ext>
            </a:extLst>
          </p:cNvPr>
          <p:cNvSpPr/>
          <p:nvPr/>
        </p:nvSpPr>
        <p:spPr>
          <a:xfrm>
            <a:off x="5617029" y="6470524"/>
            <a:ext cx="644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kern="1200" err="1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Clavé</a:t>
            </a:r>
            <a:r>
              <a:rPr lang="en-US" sz="900" kern="120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en-US" sz="900" kern="120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P. </a:t>
            </a:r>
            <a:r>
              <a:rPr lang="en-US" sz="900" kern="1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et al</a:t>
            </a:r>
            <a:r>
              <a:rPr lang="en-US" sz="900" kern="120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. </a:t>
            </a:r>
            <a:r>
              <a:rPr lang="en-US" sz="900" kern="120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“Accuracy </a:t>
            </a:r>
            <a:r>
              <a:rPr lang="en-US" sz="900" kern="1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of the volume-viscosity swallow test for clinical screening of oropharyngeal dysphagia </a:t>
            </a:r>
            <a:r>
              <a:rPr lang="en-US" sz="900" kern="120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and </a:t>
            </a:r>
            <a:r>
              <a:rPr lang="en-US" sz="900" kern="120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aspiration”.</a:t>
            </a:r>
            <a:endParaRPr lang="en-US" sz="900" kern="1200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  <a:p>
            <a:pPr algn="l" rtl="0"/>
            <a:r>
              <a:rPr lang="en-US" sz="900" i="1" kern="120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Clin. Nutr.</a:t>
            </a:r>
            <a:r>
              <a:rPr lang="en-US" sz="900" kern="120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en-US" sz="900" kern="120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2008</a:t>
            </a:r>
            <a:r>
              <a:rPr lang="en-US" sz="900" kern="120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; 27(6): 806-15.</a:t>
            </a:r>
            <a:endParaRPr lang="es-ES" sz="900" kern="1200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351612"/>
            <a:ext cx="10801200" cy="48339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smtClean="0"/>
              <a:t>Un home de </a:t>
            </a:r>
            <a:r>
              <a:rPr lang="ca-ES" sz="2000" noProof="0" dirty="0"/>
              <a:t>62 </a:t>
            </a:r>
            <a:r>
              <a:rPr lang="ca-ES" sz="2000" noProof="0"/>
              <a:t>anys </a:t>
            </a:r>
            <a:r>
              <a:rPr lang="ca-ES" sz="2000" noProof="0" smtClean="0"/>
              <a:t>ingressa </a:t>
            </a:r>
            <a:r>
              <a:rPr lang="ca-ES" sz="2000" smtClean="0"/>
              <a:t>al Servei de Neurologia per </a:t>
            </a:r>
            <a:r>
              <a:rPr lang="ca-ES" sz="2000" noProof="0"/>
              <a:t>ictus </a:t>
            </a:r>
            <a:r>
              <a:rPr lang="ca-ES" sz="2000" noProof="0" smtClean="0"/>
              <a:t>isquèmic.</a:t>
            </a: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smtClean="0"/>
              <a:t>Interconsulta el tercer dia d’ingrés.</a:t>
            </a:r>
            <a:endParaRPr lang="ca-ES" sz="200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dirty="0"/>
              <a:t>Motiu de consulta a Endocrinologia i Nutrició:</a:t>
            </a:r>
            <a:r>
              <a:rPr lang="ca-ES" sz="2000" noProof="0" dirty="0"/>
              <a:t> ingesta disminuïda </a:t>
            </a:r>
            <a:r>
              <a:rPr lang="ca-ES" sz="2000" noProof="0"/>
              <a:t>amb </a:t>
            </a:r>
            <a:r>
              <a:rPr lang="ca-ES" sz="2000" noProof="0" smtClean="0"/>
              <a:t>ennuegament</a:t>
            </a:r>
            <a:r>
              <a:rPr lang="es-ES" sz="2000" noProof="0" smtClean="0"/>
              <a:t>.</a:t>
            </a: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/>
              <a:t>Antecedents </a:t>
            </a:r>
            <a:r>
              <a:rPr lang="ca-ES" sz="2000" smtClean="0"/>
              <a:t>personals:</a:t>
            </a:r>
            <a:endParaRPr lang="ca-ES" sz="1600" dirty="0"/>
          </a:p>
          <a:p>
            <a:pPr>
              <a:lnSpc>
                <a:spcPct val="80000"/>
              </a:lnSpc>
            </a:pPr>
            <a:endParaRPr lang="ca-ES" sz="1600" dirty="0"/>
          </a:p>
          <a:p>
            <a:pPr lvl="1">
              <a:lnSpc>
                <a:spcPct val="80000"/>
              </a:lnSpc>
            </a:pPr>
            <a:r>
              <a:rPr lang="ca-ES" sz="1800" dirty="0"/>
              <a:t>Hipertensió arterial: bon </a:t>
            </a:r>
            <a:r>
              <a:rPr lang="ca-ES" sz="1800"/>
              <a:t>control </a:t>
            </a:r>
            <a:r>
              <a:rPr lang="ca-ES" sz="1800" smtClean="0"/>
              <a:t>habitual.</a:t>
            </a:r>
            <a:endParaRPr lang="ca-ES" sz="1800" dirty="0"/>
          </a:p>
          <a:p>
            <a:pPr lvl="1">
              <a:lnSpc>
                <a:spcPct val="80000"/>
              </a:lnSpc>
            </a:pPr>
            <a:endParaRPr lang="ca-ES" sz="1800" dirty="0"/>
          </a:p>
          <a:p>
            <a:pPr lvl="1">
              <a:lnSpc>
                <a:spcPct val="80000"/>
              </a:lnSpc>
            </a:pPr>
            <a:r>
              <a:rPr lang="ca-ES" sz="1800" dirty="0"/>
              <a:t>Cardiopatia isquèmica crònica (</a:t>
            </a:r>
            <a:r>
              <a:rPr lang="ca-ES" sz="1800" i="1" dirty="0" err="1"/>
              <a:t>angor</a:t>
            </a:r>
            <a:r>
              <a:rPr lang="ca-ES" sz="1800" dirty="0"/>
              <a:t> </a:t>
            </a:r>
            <a:r>
              <a:rPr lang="ca-ES" sz="1800"/>
              <a:t>fa </a:t>
            </a:r>
            <a:r>
              <a:rPr lang="ca-ES" sz="1800" smtClean="0"/>
              <a:t>sis </a:t>
            </a:r>
            <a:r>
              <a:rPr lang="ca-ES" sz="1800"/>
              <a:t>anys</a:t>
            </a:r>
            <a:r>
              <a:rPr lang="ca-ES" sz="1800" smtClean="0"/>
              <a:t>).</a:t>
            </a:r>
            <a:endParaRPr lang="ca-ES" sz="1800" dirty="0"/>
          </a:p>
          <a:p>
            <a:pPr lvl="1">
              <a:lnSpc>
                <a:spcPct val="80000"/>
              </a:lnSpc>
            </a:pPr>
            <a:endParaRPr lang="es-ES" sz="1800" dirty="0"/>
          </a:p>
          <a:p>
            <a:pPr marL="473075" lvl="1" indent="0">
              <a:lnSpc>
                <a:spcPct val="80000"/>
              </a:lnSpc>
              <a:buNone/>
            </a:pPr>
            <a:endParaRPr lang="es-ES" sz="180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8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 marL="0" indent="0">
              <a:lnSpc>
                <a:spcPct val="80000"/>
              </a:lnSpc>
              <a:buNone/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</p:spTree>
    <p:extLst>
      <p:ext uri="{BB962C8B-B14F-4D97-AF65-F5344CB8AC3E}">
        <p14:creationId xmlns="" xmlns:p14="http://schemas.microsoft.com/office/powerpoint/2010/main" val="387153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940F2D3B-612D-474D-A496-40145E8D7AED}"/>
              </a:ext>
            </a:extLst>
          </p:cNvPr>
          <p:cNvSpPr txBox="1">
            <a:spLocks/>
          </p:cNvSpPr>
          <p:nvPr/>
        </p:nvSpPr>
        <p:spPr bwMode="auto">
          <a:xfrm>
            <a:off x="1" y="341367"/>
            <a:ext cx="12191999" cy="7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4400" b="1" kern="0" dirty="0">
                <a:solidFill>
                  <a:srgbClr val="FF0000"/>
                </a:solidFill>
              </a:rPr>
              <a:t>PRIMER INGRÉS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C65EEEEA-DBF9-4464-9AEB-AF816A5A1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634714"/>
            <a:ext cx="12191999" cy="902405"/>
          </a:xfrm>
        </p:spPr>
        <p:txBody>
          <a:bodyPr/>
          <a:lstStyle/>
          <a:p>
            <a:pPr algn="ctr"/>
            <a:r>
              <a:rPr lang="ca-ES" sz="3400" b="1" dirty="0" smtClean="0">
                <a:solidFill>
                  <a:srgbClr val="364F74"/>
                </a:solidFill>
              </a:rPr>
              <a:t>En </a:t>
            </a:r>
            <a:r>
              <a:rPr lang="ca-ES" sz="3400" b="1" dirty="0">
                <a:solidFill>
                  <a:srgbClr val="364F74"/>
                </a:solidFill>
              </a:rPr>
              <a:t>l’alta, quines serien les recomanacions </a:t>
            </a:r>
            <a:r>
              <a:rPr lang="ca-ES" sz="3400" b="1" dirty="0" smtClean="0">
                <a:solidFill>
                  <a:srgbClr val="364F74"/>
                </a:solidFill>
              </a:rPr>
              <a:t/>
            </a:r>
            <a:br>
              <a:rPr lang="ca-ES" sz="3400" b="1" dirty="0" smtClean="0">
                <a:solidFill>
                  <a:srgbClr val="364F74"/>
                </a:solidFill>
              </a:rPr>
            </a:br>
            <a:r>
              <a:rPr lang="ca-ES" sz="3400" b="1" dirty="0" smtClean="0">
                <a:solidFill>
                  <a:srgbClr val="364F74"/>
                </a:solidFill>
              </a:rPr>
              <a:t>des del </a:t>
            </a:r>
            <a:r>
              <a:rPr lang="ca-ES" sz="3400" b="1" dirty="0">
                <a:solidFill>
                  <a:srgbClr val="364F74"/>
                </a:solidFill>
              </a:rPr>
              <a:t>punt de vista nutricional</a:t>
            </a:r>
            <a:r>
              <a:rPr lang="ca-ES" sz="3400" b="1" noProof="0" dirty="0">
                <a:solidFill>
                  <a:srgbClr val="364F74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5335220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dirty="0" err="1" smtClean="0">
                <a:solidFill>
                  <a:srgbClr val="364F74"/>
                </a:solidFill>
              </a:rPr>
              <a:t>ADAPTACIÓ</a:t>
            </a:r>
            <a:r>
              <a:rPr lang="es-ES" sz="3200" b="1" smtClean="0">
                <a:solidFill>
                  <a:srgbClr val="364F74"/>
                </a:solidFill>
              </a:rPr>
              <a:t> </a:t>
            </a:r>
            <a:r>
              <a:rPr lang="es-ES" sz="3200" b="1" dirty="0">
                <a:solidFill>
                  <a:srgbClr val="364F74"/>
                </a:solidFill>
              </a:rPr>
              <a:t>DE SÒLIDS</a:t>
            </a:r>
          </a:p>
        </p:txBody>
      </p:sp>
      <p:grpSp>
        <p:nvGrpSpPr>
          <p:cNvPr id="33" name="1 Grupo">
            <a:extLst>
              <a:ext uri="{FF2B5EF4-FFF2-40B4-BE49-F238E27FC236}">
                <a16:creationId xmlns="" xmlns:a16="http://schemas.microsoft.com/office/drawing/2014/main" id="{E279CE36-A6C8-4BA8-B113-FE3FD4530A4C}"/>
              </a:ext>
            </a:extLst>
          </p:cNvPr>
          <p:cNvGrpSpPr/>
          <p:nvPr/>
        </p:nvGrpSpPr>
        <p:grpSpPr>
          <a:xfrm>
            <a:off x="726715" y="1277838"/>
            <a:ext cx="9837572" cy="5369024"/>
            <a:chOff x="1470025" y="1412776"/>
            <a:chExt cx="7378179" cy="5369024"/>
          </a:xfrm>
        </p:grpSpPr>
        <p:sp>
          <p:nvSpPr>
            <p:cNvPr id="34" name="Rectangle 28">
              <a:extLst>
                <a:ext uri="{FF2B5EF4-FFF2-40B4-BE49-F238E27FC236}">
                  <a16:creationId xmlns="" xmlns:a16="http://schemas.microsoft.com/office/drawing/2014/main" id="{D5FF8A46-3C43-4FDB-9FFD-ABF5BACDB797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1475656" y="4221088"/>
              <a:ext cx="1611908" cy="500832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Triturats</a:t>
              </a: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33 Grupo">
              <a:extLst>
                <a:ext uri="{FF2B5EF4-FFF2-40B4-BE49-F238E27FC236}">
                  <a16:creationId xmlns="" xmlns:a16="http://schemas.microsoft.com/office/drawing/2014/main" id="{5448BE78-E8A3-47F8-813B-232F3F9C8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025" y="2187574"/>
              <a:ext cx="7369175" cy="4594226"/>
              <a:chOff x="1428750" y="1714499"/>
              <a:chExt cx="7369175" cy="4594226"/>
            </a:xfrm>
          </p:grpSpPr>
          <p:pic>
            <p:nvPicPr>
              <p:cNvPr id="39" name="Picture 3" descr="PAPILLA">
                <a:extLst>
                  <a:ext uri="{FF2B5EF4-FFF2-40B4-BE49-F238E27FC236}">
                    <a16:creationId xmlns="" xmlns:a16="http://schemas.microsoft.com/office/drawing/2014/main" id="{1D093F43-396C-46A9-9E80-F38715421F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4786313"/>
                <a:ext cx="962025" cy="800100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mousse">
                <a:extLst>
                  <a:ext uri="{FF2B5EF4-FFF2-40B4-BE49-F238E27FC236}">
                    <a16:creationId xmlns="" xmlns:a16="http://schemas.microsoft.com/office/drawing/2014/main" id="{42AE6043-0232-4E58-9BD2-EFFBA137C8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5" y="4071938"/>
                <a:ext cx="936625" cy="703262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crematomate1">
                <a:extLst>
                  <a:ext uri="{FF2B5EF4-FFF2-40B4-BE49-F238E27FC236}">
                    <a16:creationId xmlns="" xmlns:a16="http://schemas.microsoft.com/office/drawing/2014/main" id="{9EB7AF07-45D6-43A0-B54F-1152DB747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5143500"/>
                <a:ext cx="911225" cy="806450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2" name="Group 10">
                <a:extLst>
                  <a:ext uri="{FF2B5EF4-FFF2-40B4-BE49-F238E27FC236}">
                    <a16:creationId xmlns="" xmlns:a16="http://schemas.microsoft.com/office/drawing/2014/main" id="{35B7C9F0-C6FB-4625-A02F-011D147CF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8750" y="2856830"/>
                <a:ext cx="5748338" cy="3092450"/>
                <a:chOff x="295" y="1388"/>
                <a:chExt cx="4944" cy="2767"/>
              </a:xfrm>
            </p:grpSpPr>
            <p:sp>
              <p:nvSpPr>
                <p:cNvPr id="54" name="Line 11">
                  <a:extLst>
                    <a:ext uri="{FF2B5EF4-FFF2-40B4-BE49-F238E27FC236}">
                      <a16:creationId xmlns="" xmlns:a16="http://schemas.microsoft.com/office/drawing/2014/main" id="{57D63C88-4430-40A8-A190-3CB3D6E00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5" y="2840"/>
                  <a:ext cx="0" cy="131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8A77B6"/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2187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12">
                  <a:extLst>
                    <a:ext uri="{FF2B5EF4-FFF2-40B4-BE49-F238E27FC236}">
                      <a16:creationId xmlns="" xmlns:a16="http://schemas.microsoft.com/office/drawing/2014/main" id="{893984F5-7296-4873-B787-DAD018B875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5" y="2840"/>
                  <a:ext cx="1723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8A77B6"/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2187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13">
                  <a:extLst>
                    <a:ext uri="{FF2B5EF4-FFF2-40B4-BE49-F238E27FC236}">
                      <a16:creationId xmlns="" xmlns:a16="http://schemas.microsoft.com/office/drawing/2014/main" id="{1307EBAF-AD99-4F6A-8471-6DCDDB56D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8" y="2160"/>
                  <a:ext cx="0" cy="6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8A77B6"/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2187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14">
                  <a:extLst>
                    <a:ext uri="{FF2B5EF4-FFF2-40B4-BE49-F238E27FC236}">
                      <a16:creationId xmlns="" xmlns:a16="http://schemas.microsoft.com/office/drawing/2014/main" id="{D63BE701-BA70-4D9C-890C-0FFF79F54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8" y="2160"/>
                  <a:ext cx="172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8A77B6"/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2187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15">
                  <a:extLst>
                    <a:ext uri="{FF2B5EF4-FFF2-40B4-BE49-F238E27FC236}">
                      <a16:creationId xmlns="" xmlns:a16="http://schemas.microsoft.com/office/drawing/2014/main" id="{50BAB9A8-F19F-4D11-9ED1-A9D653215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43" y="1390"/>
                  <a:ext cx="0" cy="77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8A77B6"/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2187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16">
                  <a:extLst>
                    <a:ext uri="{FF2B5EF4-FFF2-40B4-BE49-F238E27FC236}">
                      <a16:creationId xmlns="" xmlns:a16="http://schemas.microsoft.com/office/drawing/2014/main" id="{5AB1F1BF-E0F0-49EC-98ED-BE7BB3BE3B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3" y="1390"/>
                  <a:ext cx="149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8A77B6"/>
                  </a:solidFill>
                  <a:prstDash val="solid"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2187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Line 17">
                <a:extLst>
                  <a:ext uri="{FF2B5EF4-FFF2-40B4-BE49-F238E27FC236}">
                    <a16:creationId xmlns="" xmlns:a16="http://schemas.microsoft.com/office/drawing/2014/main" id="{BC7DA97D-82A5-4CAA-A86E-E47B4827E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89787" y="1714499"/>
                <a:ext cx="5233" cy="1154113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18">
                <a:extLst>
                  <a:ext uri="{FF2B5EF4-FFF2-40B4-BE49-F238E27FC236}">
                    <a16:creationId xmlns="" xmlns:a16="http://schemas.microsoft.com/office/drawing/2014/main" id="{F6949744-4D70-4AB5-85D1-A76F16339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4388" y="1714500"/>
                <a:ext cx="585787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 Box 19">
                <a:extLst>
                  <a:ext uri="{FF2B5EF4-FFF2-40B4-BE49-F238E27FC236}">
                    <a16:creationId xmlns="" xmlns:a16="http://schemas.microsoft.com/office/drawing/2014/main" id="{B4542B1B-E895-4A3F-8AEB-63F56B407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6063" y="5643563"/>
                <a:ext cx="12969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</a:rPr>
                  <a:t>Textura B</a:t>
                </a:r>
              </a:p>
            </p:txBody>
          </p:sp>
          <p:sp>
            <p:nvSpPr>
              <p:cNvPr id="46" name="Text Box 20">
                <a:extLst>
                  <a:ext uri="{FF2B5EF4-FFF2-40B4-BE49-F238E27FC236}">
                    <a16:creationId xmlns="" xmlns:a16="http://schemas.microsoft.com/office/drawing/2014/main" id="{E990A59E-C5F3-4A4E-BAD7-FE5AFFC50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1938" y="4929188"/>
                <a:ext cx="12969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</a:rPr>
                  <a:t>Textura C</a:t>
                </a:r>
              </a:p>
            </p:txBody>
          </p:sp>
          <p:sp>
            <p:nvSpPr>
              <p:cNvPr id="47" name="Text Box 21">
                <a:extLst>
                  <a:ext uri="{FF2B5EF4-FFF2-40B4-BE49-F238E27FC236}">
                    <a16:creationId xmlns="" xmlns:a16="http://schemas.microsoft.com/office/drawing/2014/main" id="{24A725A0-9992-4660-AB60-49E7F7DE99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4429125"/>
                <a:ext cx="129698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</a:rPr>
                  <a:t>Textura D</a:t>
                </a:r>
              </a:p>
            </p:txBody>
          </p:sp>
          <p:sp>
            <p:nvSpPr>
              <p:cNvPr id="48" name="Text Box 22">
                <a:extLst>
                  <a:ext uri="{FF2B5EF4-FFF2-40B4-BE49-F238E27FC236}">
                    <a16:creationId xmlns="" xmlns:a16="http://schemas.microsoft.com/office/drawing/2014/main" id="{7AB4004C-B184-4F9C-B01A-810EC07A5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3063" y="6000750"/>
                <a:ext cx="12969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</a:rPr>
                  <a:t>Textura A</a:t>
                </a:r>
              </a:p>
            </p:txBody>
          </p:sp>
          <p:sp>
            <p:nvSpPr>
              <p:cNvPr id="49" name="Text Box 24">
                <a:extLst>
                  <a:ext uri="{FF2B5EF4-FFF2-40B4-BE49-F238E27FC236}">
                    <a16:creationId xmlns="" xmlns:a16="http://schemas.microsoft.com/office/drawing/2014/main" id="{3DAA40CC-1480-4319-98D4-82360F6AE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0938" y="2786063"/>
                <a:ext cx="12969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</a:rPr>
                  <a:t>Textura F</a:t>
                </a:r>
              </a:p>
            </p:txBody>
          </p:sp>
          <p:pic>
            <p:nvPicPr>
              <p:cNvPr id="50" name="Picture 32" descr="Merluza+en+salsa+verde">
                <a:extLst>
                  <a:ext uri="{FF2B5EF4-FFF2-40B4-BE49-F238E27FC236}">
                    <a16:creationId xmlns="" xmlns:a16="http://schemas.microsoft.com/office/drawing/2014/main" id="{63F84200-08D5-4F27-8815-DEAED082DD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563" y="3643313"/>
                <a:ext cx="993775" cy="733425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5" descr="click to zoom">
                <a:extLst>
                  <a:ext uri="{FF2B5EF4-FFF2-40B4-BE49-F238E27FC236}">
                    <a16:creationId xmlns="" xmlns:a16="http://schemas.microsoft.com/office/drawing/2014/main" id="{C0582269-F932-4751-BCCA-2FCF9D6AEC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9500" y="1928813"/>
                <a:ext cx="1011238" cy="788987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37" descr="albondigas_pescado">
                <a:extLst>
                  <a:ext uri="{FF2B5EF4-FFF2-40B4-BE49-F238E27FC236}">
                    <a16:creationId xmlns="" xmlns:a16="http://schemas.microsoft.com/office/drawing/2014/main" id="{3F5DAE1B-0FC5-4AEA-B637-F19DB3B954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438" y="3143250"/>
                <a:ext cx="1000125" cy="760413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 Box 38">
                <a:extLst>
                  <a:ext uri="{FF2B5EF4-FFF2-40B4-BE49-F238E27FC236}">
                    <a16:creationId xmlns="" xmlns:a16="http://schemas.microsoft.com/office/drawing/2014/main" id="{956B316C-6F98-4541-AA79-1EE2B24D2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75" y="3929063"/>
                <a:ext cx="129698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</a:rPr>
                  <a:t>Textura I</a:t>
                </a:r>
              </a:p>
            </p:txBody>
          </p:sp>
        </p:grpSp>
        <p:sp>
          <p:nvSpPr>
            <p:cNvPr id="36" name="Rectangle 28">
              <a:extLst>
                <a:ext uri="{FF2B5EF4-FFF2-40B4-BE49-F238E27FC236}">
                  <a16:creationId xmlns="" xmlns:a16="http://schemas.microsoft.com/office/drawing/2014/main" id="{B0D4482D-ED5F-4D62-9927-C3A579FBE2A4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3275856" y="3212976"/>
              <a:ext cx="1872208" cy="792088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Dieta tova mecànica</a:t>
              </a: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="" xmlns:a16="http://schemas.microsoft.com/office/drawing/2014/main" id="{429DD47B-38A3-4888-ABE2-91C86A0CEFDF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5148064" y="2276872"/>
              <a:ext cx="1952600" cy="792088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Fàcil masticació</a:t>
              </a:r>
            </a:p>
          </p:txBody>
        </p:sp>
        <p:sp>
          <p:nvSpPr>
            <p:cNvPr id="38" name="Rectangle 28">
              <a:extLst>
                <a:ext uri="{FF2B5EF4-FFF2-40B4-BE49-F238E27FC236}">
                  <a16:creationId xmlns="" xmlns:a16="http://schemas.microsoft.com/office/drawing/2014/main" id="{82D65E63-B1BF-4336-9701-46713062F0D2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7236296" y="1412776"/>
              <a:ext cx="1611908" cy="500832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Normal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833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smtClean="0">
                <a:solidFill>
                  <a:srgbClr val="364F74"/>
                </a:solidFill>
              </a:rPr>
              <a:t>ADAPTACIÓ </a:t>
            </a:r>
            <a:r>
              <a:rPr lang="es-ES" sz="3200" b="1" dirty="0">
                <a:solidFill>
                  <a:srgbClr val="364F74"/>
                </a:solidFill>
              </a:rPr>
              <a:t>DE LÍQUIDS</a:t>
            </a:r>
          </a:p>
        </p:txBody>
      </p:sp>
      <p:grpSp>
        <p:nvGrpSpPr>
          <p:cNvPr id="76" name="2 Grupo">
            <a:extLst>
              <a:ext uri="{FF2B5EF4-FFF2-40B4-BE49-F238E27FC236}">
                <a16:creationId xmlns="" xmlns:a16="http://schemas.microsoft.com/office/drawing/2014/main" id="{21899DA7-BABF-41AF-AA3E-06478DAA6C0F}"/>
              </a:ext>
            </a:extLst>
          </p:cNvPr>
          <p:cNvGrpSpPr/>
          <p:nvPr/>
        </p:nvGrpSpPr>
        <p:grpSpPr>
          <a:xfrm>
            <a:off x="334439" y="1412776"/>
            <a:ext cx="11679767" cy="4911824"/>
            <a:chOff x="250825" y="1412776"/>
            <a:chExt cx="8759825" cy="4911824"/>
          </a:xfrm>
        </p:grpSpPr>
        <p:grpSp>
          <p:nvGrpSpPr>
            <p:cNvPr id="77" name="26 Grupo">
              <a:extLst>
                <a:ext uri="{FF2B5EF4-FFF2-40B4-BE49-F238E27FC236}">
                  <a16:creationId xmlns="" xmlns:a16="http://schemas.microsoft.com/office/drawing/2014/main" id="{C7689B90-4E9E-492F-BE2D-2ADD29C23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25" y="2147888"/>
              <a:ext cx="8759825" cy="4176712"/>
              <a:chOff x="250825" y="1268413"/>
              <a:chExt cx="8759571" cy="4176712"/>
            </a:xfrm>
          </p:grpSpPr>
          <p:pic>
            <p:nvPicPr>
              <p:cNvPr id="82" name="Picture 3" descr="vaso">
                <a:extLst>
                  <a:ext uri="{FF2B5EF4-FFF2-40B4-BE49-F238E27FC236}">
                    <a16:creationId xmlns="" xmlns:a16="http://schemas.microsoft.com/office/drawing/2014/main" id="{E60A69A7-ED7B-4C75-AACE-F6D08D983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313" y="4500563"/>
                <a:ext cx="631825" cy="930275"/>
              </a:xfrm>
              <a:prstGeom prst="rect">
                <a:avLst/>
              </a:prstGeom>
              <a:noFill/>
              <a:ln w="19050">
                <a:solidFill>
                  <a:srgbClr val="3C156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4" descr="vaso de zumo">
                <a:extLst>
                  <a:ext uri="{FF2B5EF4-FFF2-40B4-BE49-F238E27FC236}">
                    <a16:creationId xmlns="" xmlns:a16="http://schemas.microsoft.com/office/drawing/2014/main" id="{7276EA96-EDFB-4B9C-A5E7-DF7EF1B970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350" y="4479925"/>
                <a:ext cx="668338" cy="965200"/>
              </a:xfrm>
              <a:prstGeom prst="rect">
                <a:avLst/>
              </a:prstGeom>
              <a:noFill/>
              <a:ln w="19050">
                <a:solidFill>
                  <a:srgbClr val="3C156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5" descr="nectar">
                <a:extLst>
                  <a:ext uri="{FF2B5EF4-FFF2-40B4-BE49-F238E27FC236}">
                    <a16:creationId xmlns="" xmlns:a16="http://schemas.microsoft.com/office/drawing/2014/main" id="{10C5D534-ABA0-4DEF-82B2-992CA513F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5996" y="3357563"/>
                <a:ext cx="2032028" cy="863426"/>
              </a:xfrm>
              <a:prstGeom prst="rect">
                <a:avLst/>
              </a:prstGeom>
              <a:noFill/>
              <a:ln w="19050">
                <a:solidFill>
                  <a:srgbClr val="3C156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Line 7">
                <a:extLst>
                  <a:ext uri="{FF2B5EF4-FFF2-40B4-BE49-F238E27FC236}">
                    <a16:creationId xmlns="" xmlns:a16="http://schemas.microsoft.com/office/drawing/2014/main" id="{5F62593E-ECDE-4414-8661-E86421F5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25" y="4076700"/>
                <a:ext cx="0" cy="1368425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8">
                <a:extLst>
                  <a:ext uri="{FF2B5EF4-FFF2-40B4-BE49-F238E27FC236}">
                    <a16:creationId xmlns="" xmlns:a16="http://schemas.microsoft.com/office/drawing/2014/main" id="{43AD34D0-84FC-411A-B43A-0A49F61C0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0825" y="4081463"/>
                <a:ext cx="2330382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9">
                <a:extLst>
                  <a:ext uri="{FF2B5EF4-FFF2-40B4-BE49-F238E27FC236}">
                    <a16:creationId xmlns="" xmlns:a16="http://schemas.microsoft.com/office/drawing/2014/main" id="{6587DC31-E626-4D1C-A586-5013365AF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1207" y="3101975"/>
                <a:ext cx="0" cy="979488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10">
                <a:extLst>
                  <a:ext uri="{FF2B5EF4-FFF2-40B4-BE49-F238E27FC236}">
                    <a16:creationId xmlns="" xmlns:a16="http://schemas.microsoft.com/office/drawing/2014/main" id="{EFEBE73F-2D8E-4DEF-9313-3C9E91A52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1207" y="3101975"/>
                <a:ext cx="233197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Line 11">
                <a:extLst>
                  <a:ext uri="{FF2B5EF4-FFF2-40B4-BE49-F238E27FC236}">
                    <a16:creationId xmlns="" xmlns:a16="http://schemas.microsoft.com/office/drawing/2014/main" id="{16D9E39C-A01F-4222-8F9B-CF726DD03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3178" y="1989138"/>
                <a:ext cx="0" cy="1112837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Line 12">
                <a:extLst>
                  <a:ext uri="{FF2B5EF4-FFF2-40B4-BE49-F238E27FC236}">
                    <a16:creationId xmlns="" xmlns:a16="http://schemas.microsoft.com/office/drawing/2014/main" id="{F47F7001-26EA-4173-8604-A3951399C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9052" y="2000250"/>
                <a:ext cx="2024003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Line 13">
                <a:extLst>
                  <a:ext uri="{FF2B5EF4-FFF2-40B4-BE49-F238E27FC236}">
                    <a16:creationId xmlns="" xmlns:a16="http://schemas.microsoft.com/office/drawing/2014/main" id="{DA9074F4-B26A-44B7-9097-405906D34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8294" y="1268413"/>
                <a:ext cx="11112" cy="720725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Line 14">
                <a:extLst>
                  <a:ext uri="{FF2B5EF4-FFF2-40B4-BE49-F238E27FC236}">
                    <a16:creationId xmlns="" xmlns:a16="http://schemas.microsoft.com/office/drawing/2014/main" id="{888EF58C-87B1-4E3E-B888-DBFDA33D2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8294" y="1268413"/>
                <a:ext cx="158427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8A77B6"/>
                </a:solidFill>
                <a:prstDash val="solid"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52187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3" name="Picture 15" descr="miel">
                <a:extLst>
                  <a:ext uri="{FF2B5EF4-FFF2-40B4-BE49-F238E27FC236}">
                    <a16:creationId xmlns="" xmlns:a16="http://schemas.microsoft.com/office/drawing/2014/main" id="{B178475B-9696-47A2-ADA2-390651BF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825" y="2132757"/>
                <a:ext cx="1963990" cy="810420"/>
              </a:xfrm>
              <a:prstGeom prst="rect">
                <a:avLst/>
              </a:prstGeom>
              <a:noFill/>
              <a:ln w="19050">
                <a:solidFill>
                  <a:srgbClr val="3C156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6" descr="pudding">
                <a:extLst>
                  <a:ext uri="{FF2B5EF4-FFF2-40B4-BE49-F238E27FC236}">
                    <a16:creationId xmlns="" xmlns:a16="http://schemas.microsoft.com/office/drawing/2014/main" id="{1F44BC5E-6C46-4DA3-B955-815751D476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387" y="1412677"/>
                <a:ext cx="1846009" cy="777156"/>
              </a:xfrm>
              <a:prstGeom prst="rect">
                <a:avLst/>
              </a:prstGeom>
              <a:noFill/>
              <a:ln w="19050">
                <a:solidFill>
                  <a:srgbClr val="3C156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8" name="Rectangle 28">
              <a:extLst>
                <a:ext uri="{FF2B5EF4-FFF2-40B4-BE49-F238E27FC236}">
                  <a16:creationId xmlns="" xmlns:a16="http://schemas.microsoft.com/office/drawing/2014/main" id="{ADF7D3E7-EC06-43BE-B8D7-379B6169F068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2843808" y="3284984"/>
              <a:ext cx="1611908" cy="500832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Nèctar</a:t>
              </a:r>
            </a:p>
          </p:txBody>
        </p:sp>
        <p:sp>
          <p:nvSpPr>
            <p:cNvPr id="79" name="Rectangle 28">
              <a:extLst>
                <a:ext uri="{FF2B5EF4-FFF2-40B4-BE49-F238E27FC236}">
                  <a16:creationId xmlns="" xmlns:a16="http://schemas.microsoft.com/office/drawing/2014/main" id="{7B79412C-8C8A-457A-B182-864A25F6E07F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5148064" y="2204864"/>
              <a:ext cx="1611908" cy="500832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Mel</a:t>
              </a:r>
            </a:p>
          </p:txBody>
        </p:sp>
        <p:sp>
          <p:nvSpPr>
            <p:cNvPr id="80" name="Rectangle 28">
              <a:extLst>
                <a:ext uri="{FF2B5EF4-FFF2-40B4-BE49-F238E27FC236}">
                  <a16:creationId xmlns="" xmlns:a16="http://schemas.microsoft.com/office/drawing/2014/main" id="{1FF7969E-CBE4-4CC9-83EB-C03AD8C761BA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7236296" y="1412776"/>
              <a:ext cx="1611908" cy="500832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Púding</a:t>
              </a: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28">
              <a:extLst>
                <a:ext uri="{FF2B5EF4-FFF2-40B4-BE49-F238E27FC236}">
                  <a16:creationId xmlns="" xmlns:a16="http://schemas.microsoft.com/office/drawing/2014/main" id="{66126A3E-7489-4AFD-BD2C-5C56F3B33214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467544" y="3356992"/>
              <a:ext cx="1800200" cy="1431776"/>
            </a:xfrm>
            <a:prstGeom prst="rect">
              <a:avLst/>
            </a:prstGeom>
            <a:solidFill>
              <a:srgbClr val="6F7BBD"/>
            </a:solidFill>
            <a:ln w="25400" cap="flat" cmpd="sng" algn="ctr">
              <a:solidFill>
                <a:srgbClr val="3C156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Líquids </a:t>
              </a:r>
              <a:r>
                <a:rPr kumimoji="0" lang="es-E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es-E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s-E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líquids espessos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270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smtClean="0">
                <a:solidFill>
                  <a:srgbClr val="364F74"/>
                </a:solidFill>
              </a:rPr>
              <a:t>ADAPTACIÓ </a:t>
            </a:r>
            <a:r>
              <a:rPr lang="es-ES" sz="3200" b="1" dirty="0">
                <a:solidFill>
                  <a:srgbClr val="364F74"/>
                </a:solidFill>
              </a:rPr>
              <a:t>DE VOLUM</a:t>
            </a:r>
          </a:p>
        </p:txBody>
      </p:sp>
      <p:pic>
        <p:nvPicPr>
          <p:cNvPr id="26" name="Picture 7" descr="Julio 2011 008">
            <a:extLst>
              <a:ext uri="{FF2B5EF4-FFF2-40B4-BE49-F238E27FC236}">
                <a16:creationId xmlns="" xmlns:a16="http://schemas.microsoft.com/office/drawing/2014/main" id="{5AE1F477-A3C7-46DC-820E-68639922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90" y="1341445"/>
            <a:ext cx="7615767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8">
            <a:extLst>
              <a:ext uri="{FF2B5EF4-FFF2-40B4-BE49-F238E27FC236}">
                <a16:creationId xmlns="" xmlns:a16="http://schemas.microsoft.com/office/drawing/2014/main" id="{22485E34-8999-414B-BAA5-2F757A01DD9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503713" y="5805264"/>
            <a:ext cx="2149211" cy="500832"/>
          </a:xfrm>
          <a:prstGeom prst="rect">
            <a:avLst/>
          </a:prstGeom>
          <a:solidFill>
            <a:srgbClr val="8A77B6"/>
          </a:solidFill>
          <a:ln w="25400" cap="flat" cmpd="sng" algn="ctr">
            <a:solidFill>
              <a:srgbClr val="8A77B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15-20 ml</a:t>
            </a:r>
          </a:p>
        </p:txBody>
      </p:sp>
      <p:sp>
        <p:nvSpPr>
          <p:cNvPr id="28" name="Rectangle 28">
            <a:extLst>
              <a:ext uri="{FF2B5EF4-FFF2-40B4-BE49-F238E27FC236}">
                <a16:creationId xmlns="" xmlns:a16="http://schemas.microsoft.com/office/drawing/2014/main" id="{7B316123-D55F-4323-A094-5127C64FDBC7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6239867" y="5805264"/>
            <a:ext cx="1392304" cy="500832"/>
          </a:xfrm>
          <a:prstGeom prst="rect">
            <a:avLst/>
          </a:prstGeom>
          <a:solidFill>
            <a:srgbClr val="8A77B6"/>
          </a:solidFill>
          <a:ln w="25400" cap="flat" cmpd="sng" algn="ctr">
            <a:solidFill>
              <a:srgbClr val="8A77B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ml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DBB3157-601D-4E22-90C2-C7163DE967DE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8112224" y="5805264"/>
            <a:ext cx="1307472" cy="500832"/>
          </a:xfrm>
          <a:prstGeom prst="rect">
            <a:avLst/>
          </a:prstGeom>
          <a:solidFill>
            <a:srgbClr val="8A77B6"/>
          </a:solidFill>
          <a:ln w="25400" cap="flat" cmpd="sng" algn="ctr">
            <a:solidFill>
              <a:srgbClr val="8A77B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ml</a:t>
            </a:r>
          </a:p>
        </p:txBody>
      </p:sp>
    </p:spTree>
    <p:extLst>
      <p:ext uri="{BB962C8B-B14F-4D97-AF65-F5344CB8AC3E}">
        <p14:creationId xmlns="" xmlns:p14="http://schemas.microsoft.com/office/powerpoint/2010/main" val="656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634714"/>
            <a:ext cx="12191999" cy="902405"/>
          </a:xfrm>
        </p:spPr>
        <p:txBody>
          <a:bodyPr/>
          <a:lstStyle/>
          <a:p>
            <a:pPr algn="ctr"/>
            <a:r>
              <a:rPr lang="ca-ES" sz="3400" b="1" dirty="0">
                <a:solidFill>
                  <a:srgbClr val="364F74"/>
                </a:solidFill>
              </a:rPr>
              <a:t>Què estaria indicat des del punt de vista nutricional</a:t>
            </a:r>
            <a:r>
              <a:rPr lang="ca-ES" sz="3400" b="1" noProof="0" dirty="0">
                <a:solidFill>
                  <a:srgbClr val="364F74"/>
                </a:solidFill>
              </a:rPr>
              <a:t>?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306BE1DC-4FDD-4B01-A0E4-0D9E6C9E02B4}"/>
              </a:ext>
            </a:extLst>
          </p:cNvPr>
          <p:cNvSpPr txBox="1">
            <a:spLocks/>
          </p:cNvSpPr>
          <p:nvPr/>
        </p:nvSpPr>
        <p:spPr bwMode="auto">
          <a:xfrm>
            <a:off x="1" y="3657602"/>
            <a:ext cx="12191999" cy="9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400" b="1" kern="0" dirty="0">
                <a:solidFill>
                  <a:srgbClr val="364F74"/>
                </a:solidFill>
              </a:rPr>
              <a:t>Quin és l’estat nutricional del pacient?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B9524583-9DB8-474F-A677-88F5E4A5E5B0}"/>
              </a:ext>
            </a:extLst>
          </p:cNvPr>
          <p:cNvSpPr txBox="1">
            <a:spLocks/>
          </p:cNvSpPr>
          <p:nvPr/>
        </p:nvSpPr>
        <p:spPr bwMode="auto">
          <a:xfrm>
            <a:off x="1" y="341367"/>
            <a:ext cx="12191999" cy="7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4400" b="1" kern="0" dirty="0">
                <a:solidFill>
                  <a:srgbClr val="FF0000"/>
                </a:solidFill>
              </a:rPr>
              <a:t>SEGON INGRÉS</a:t>
            </a:r>
          </a:p>
        </p:txBody>
      </p:sp>
    </p:spTree>
    <p:extLst>
      <p:ext uri="{BB962C8B-B14F-4D97-AF65-F5344CB8AC3E}">
        <p14:creationId xmlns="" xmlns:p14="http://schemas.microsoft.com/office/powerpoint/2010/main" val="421388655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DESNUTRICIÓ I MALALTIA</a:t>
            </a:r>
          </a:p>
        </p:txBody>
      </p:sp>
      <p:graphicFrame>
        <p:nvGraphicFramePr>
          <p:cNvPr id="12" name="Diagrama 11"/>
          <p:cNvGraphicFramePr/>
          <p:nvPr/>
        </p:nvGraphicFramePr>
        <p:xfrm>
          <a:off x="206355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914384" y="2107638"/>
            <a:ext cx="4438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no especialitzat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643831" y="3717999"/>
            <a:ext cx="370875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especialitzat</a:t>
            </a:r>
          </a:p>
        </p:txBody>
      </p:sp>
    </p:spTree>
    <p:extLst>
      <p:ext uri="{BB962C8B-B14F-4D97-AF65-F5344CB8AC3E}">
        <p14:creationId xmlns="" xmlns:p14="http://schemas.microsoft.com/office/powerpoint/2010/main" val="523312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 GLIM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701812" y="1628800"/>
            <a:ext cx="7146716" cy="523220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Risc de desnutrició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a-ES" sz="1400" kern="0">
                <a:solidFill>
                  <a:prstClr val="black"/>
                </a:solidFill>
                <a:latin typeface="Calibri"/>
              </a:rPr>
              <a:t>Ú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d’eines validades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cribratge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nutricional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701812" y="2383737"/>
            <a:ext cx="7146716" cy="181588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 de valoració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Pèrdua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pes involuntària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Baix IMC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Pèrdua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massa muscular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Ingesta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assimilació reduïda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Presència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d’inflamació /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malaltia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701812" y="4431336"/>
            <a:ext cx="7146716" cy="555537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 ha desnutrició </a:t>
            </a: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</a:p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 </a:t>
            </a:r>
            <a:r>
              <a:rPr kumimoji="0" lang="ca-ES" sz="1400" b="1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mínim un </a:t>
            </a: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fenotípic </a:t>
            </a:r>
            <a:r>
              <a:rPr kumimoji="0" lang="ca-ES" sz="1400" b="1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</a:t>
            </a:r>
            <a:r>
              <a:rPr kumimoji="0" lang="ca-ES" sz="1400" b="1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</a:t>
            </a: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</a:t>
            </a:r>
            <a:endParaRPr kumimoji="0" lang="ca-ES" sz="14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701812" y="5226355"/>
            <a:ext cx="7146716" cy="555537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Determinació de la gravetat de la desnutrició</a:t>
            </a:r>
          </a:p>
          <a:p>
            <a:pPr marL="285750" marR="0" lvl="0" indent="-28575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Segons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 fenotípics</a:t>
            </a:r>
          </a:p>
        </p:txBody>
      </p:sp>
      <p:sp>
        <p:nvSpPr>
          <p:cNvPr id="21" name="Flecha: hacia abajo 20"/>
          <p:cNvSpPr/>
          <p:nvPr/>
        </p:nvSpPr>
        <p:spPr>
          <a:xfrm>
            <a:off x="6965720" y="4211967"/>
            <a:ext cx="570440" cy="219369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458586" y="1744403"/>
            <a:ext cx="1784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RISC </a:t>
            </a: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DESNUTRICIÓ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458586" y="3052726"/>
            <a:ext cx="1100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VALORACIÓ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458586" y="4555215"/>
            <a:ext cx="1100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458586" y="5350234"/>
            <a:ext cx="1643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 DE GRAVETAT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echa: hacia abajo 11"/>
          <p:cNvSpPr/>
          <p:nvPr/>
        </p:nvSpPr>
        <p:spPr>
          <a:xfrm>
            <a:off x="6911776" y="2164951"/>
            <a:ext cx="570440" cy="219369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echa: hacia abajo 11"/>
          <p:cNvSpPr/>
          <p:nvPr/>
        </p:nvSpPr>
        <p:spPr>
          <a:xfrm>
            <a:off x="6917752" y="5007547"/>
            <a:ext cx="570440" cy="219369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002266" y="2450360"/>
            <a:ext cx="252028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5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últims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mesos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10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en més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0234" y="3040203"/>
            <a:ext cx="2574224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IMC &lt; 20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menors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70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IMC &lt; 22 en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majors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70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752184" y="3621652"/>
            <a:ext cx="288032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 50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requeriments + 1 setmana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Qualsevol reducció &gt; 2 setmanes</a:t>
            </a:r>
          </a:p>
        </p:txBody>
      </p:sp>
    </p:spTree>
    <p:extLst>
      <p:ext uri="{BB962C8B-B14F-4D97-AF65-F5344CB8AC3E}">
        <p14:creationId xmlns="" xmlns:p14="http://schemas.microsoft.com/office/powerpoint/2010/main" val="36770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 </a:t>
            </a:r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GLIM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234452" y="1314993"/>
            <a:ext cx="7880588" cy="286232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 de valoració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Pèrdua </a:t>
            </a: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pes involuntària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Baix IMC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Pèrdua de massa muscular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Ingesta </a:t>
            </a:r>
            <a:r>
              <a:rPr kumimoji="0" lang="ca-ES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assimilació reduïda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Presència </a:t>
            </a:r>
            <a:r>
              <a:rPr kumimoji="0" lang="ca-ES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d’inflamació / </a:t>
            </a: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malaltia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234452" y="4656134"/>
            <a:ext cx="7880588" cy="34163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s-ES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etiològics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139113" y="5574192"/>
            <a:ext cx="7880588" cy="687881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Determinació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gravetat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desnutrició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Segons criteris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echa: hacia abajo 20"/>
          <p:cNvSpPr/>
          <p:nvPr/>
        </p:nvSpPr>
        <p:spPr>
          <a:xfrm>
            <a:off x="6764899" y="4219293"/>
            <a:ext cx="629016" cy="283102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91225" y="2003816"/>
            <a:ext cx="15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VALORACIÓ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991225" y="4703648"/>
            <a:ext cx="15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32069" y="5871157"/>
            <a:ext cx="214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 DE GRAVETAT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echa: hacia abajo 11"/>
          <p:cNvSpPr/>
          <p:nvPr/>
        </p:nvSpPr>
        <p:spPr>
          <a:xfrm>
            <a:off x="6764899" y="5188785"/>
            <a:ext cx="629016" cy="283102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39382" y="1798830"/>
            <a:ext cx="3202837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&gt;5</a:t>
            </a:r>
            <a:r>
              <a:rPr kumimoji="0" lang="es-E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es-E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 </a:t>
            </a:r>
            <a:r>
              <a:rPr lang="es-ES" kern="0" smtClean="0">
                <a:solidFill>
                  <a:prstClr val="black"/>
                </a:solidFill>
                <a:latin typeface="Calibri"/>
              </a:rPr>
              <a:t>els </a:t>
            </a:r>
            <a:r>
              <a:rPr lang="es-ES" kern="0" dirty="0" err="1">
                <a:solidFill>
                  <a:prstClr val="black"/>
                </a:solidFill>
                <a:latin typeface="Calibri"/>
              </a:rPr>
              <a:t>últims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mesos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39384" y="2414570"/>
            <a:ext cx="454532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Sí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548983" y="3183625"/>
            <a:ext cx="3312058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≥50%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requeriments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+ 1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setmana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D511D56C-7BAA-437C-AA86-238246ECBA9D}"/>
              </a:ext>
            </a:extLst>
          </p:cNvPr>
          <p:cNvSpPr txBox="1"/>
          <p:nvPr/>
        </p:nvSpPr>
        <p:spPr>
          <a:xfrm>
            <a:off x="7919166" y="3605299"/>
            <a:ext cx="454532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Sí</a:t>
            </a:r>
          </a:p>
        </p:txBody>
      </p:sp>
    </p:spTree>
    <p:extLst>
      <p:ext uri="{BB962C8B-B14F-4D97-AF65-F5344CB8AC3E}">
        <p14:creationId xmlns="" xmlns:p14="http://schemas.microsoft.com/office/powerpoint/2010/main" val="34782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79281"/>
            <a:ext cx="12191999" cy="1691552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b="1" dirty="0">
                <a:solidFill>
                  <a:srgbClr val="364F74"/>
                </a:solidFill>
              </a:rPr>
              <a:t>Quin tipus de suport nutricional estaria indicat?</a:t>
            </a:r>
            <a:br>
              <a:rPr lang="ca-ES" sz="3600" b="1" dirty="0">
                <a:solidFill>
                  <a:srgbClr val="364F74"/>
                </a:solidFill>
              </a:rPr>
            </a:br>
            <a:r>
              <a:rPr lang="ca-ES" sz="3600" b="1" dirty="0">
                <a:solidFill>
                  <a:srgbClr val="364F74"/>
                </a:solidFill>
              </a:rPr>
              <a:t/>
            </a:r>
            <a:br>
              <a:rPr lang="ca-ES" sz="3600" b="1" dirty="0">
                <a:solidFill>
                  <a:srgbClr val="364F74"/>
                </a:solidFill>
              </a:rPr>
            </a:br>
            <a:endParaRPr lang="ca-ES" sz="3600" b="1" dirty="0">
              <a:solidFill>
                <a:srgbClr val="364F74"/>
              </a:solidFill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8210D342-0A87-4DE1-B433-3A118DC6D326}"/>
              </a:ext>
            </a:extLst>
          </p:cNvPr>
          <p:cNvSpPr txBox="1">
            <a:spLocks/>
          </p:cNvSpPr>
          <p:nvPr/>
        </p:nvSpPr>
        <p:spPr bwMode="auto">
          <a:xfrm>
            <a:off x="1" y="341367"/>
            <a:ext cx="12191999" cy="7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4400" b="1" kern="0" dirty="0">
                <a:solidFill>
                  <a:srgbClr val="FF0000"/>
                </a:solidFill>
              </a:rPr>
              <a:t>SEGON INGRÉS</a:t>
            </a:r>
          </a:p>
        </p:txBody>
      </p:sp>
    </p:spTree>
    <p:extLst>
      <p:ext uri="{BB962C8B-B14F-4D97-AF65-F5344CB8AC3E}">
        <p14:creationId xmlns="" xmlns:p14="http://schemas.microsoft.com/office/powerpoint/2010/main" val="219253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524546" y="1142579"/>
            <a:ext cx="11404025" cy="562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defTabSz="5486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a-ES" altLang="x-none" sz="2800" dirty="0">
                <a:solidFill>
                  <a:prstClr val="black"/>
                </a:solidFill>
                <a:latin typeface="Cambria" charset="0"/>
              </a:rPr>
              <a:t>La nutrició enteral és l</a:t>
            </a:r>
            <a:r>
              <a:rPr lang="ca-ES" altLang="es-ES" sz="2800" dirty="0">
                <a:solidFill>
                  <a:prstClr val="black"/>
                </a:solidFill>
                <a:latin typeface="Cambria" charset="0"/>
              </a:rPr>
              <a:t>’</a:t>
            </a:r>
            <a:r>
              <a:rPr lang="ca-ES" altLang="x-none" sz="2800" dirty="0">
                <a:solidFill>
                  <a:prstClr val="black"/>
                </a:solidFill>
                <a:latin typeface="Cambria" charset="0"/>
              </a:rPr>
              <a:t>administració de </a:t>
            </a:r>
            <a:r>
              <a:rPr lang="ca-ES" altLang="x-none" sz="2800">
                <a:solidFill>
                  <a:prstClr val="black"/>
                </a:solidFill>
                <a:latin typeface="Cambria" charset="0"/>
              </a:rPr>
              <a:t>nutrients </a:t>
            </a:r>
            <a:r>
              <a:rPr lang="ca-ES" altLang="x-none" sz="2800" smtClean="0">
                <a:solidFill>
                  <a:prstClr val="black"/>
                </a:solidFill>
                <a:latin typeface="Cambria" charset="0"/>
              </a:rPr>
              <a:t>per via digestiva en què s’usen mitjans diferents dels que s’usen en </a:t>
            </a:r>
            <a:r>
              <a:rPr lang="ca-ES" altLang="x-none" sz="2800" dirty="0">
                <a:solidFill>
                  <a:prstClr val="black"/>
                </a:solidFill>
                <a:latin typeface="Cambria" charset="0"/>
              </a:rPr>
              <a:t>l</a:t>
            </a:r>
            <a:r>
              <a:rPr lang="ca-ES" altLang="es-ES" sz="2800" dirty="0">
                <a:solidFill>
                  <a:prstClr val="black"/>
                </a:solidFill>
                <a:latin typeface="Cambria" charset="0"/>
              </a:rPr>
              <a:t>’</a:t>
            </a:r>
            <a:r>
              <a:rPr lang="ca-ES" altLang="x-none" sz="2800" dirty="0">
                <a:solidFill>
                  <a:prstClr val="black"/>
                </a:solidFill>
                <a:latin typeface="Cambria" charset="0"/>
              </a:rPr>
              <a:t>alimentació oral convencional. </a:t>
            </a:r>
            <a:endParaRPr lang="es-ES" altLang="x-none" sz="2800" dirty="0">
              <a:solidFill>
                <a:prstClr val="black"/>
              </a:solidFill>
              <a:latin typeface="Cambria" charset="0"/>
            </a:endParaRPr>
          </a:p>
          <a:p>
            <a:pPr defTabSz="5486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a-ES" altLang="x-none" sz="2800" dirty="0">
              <a:solidFill>
                <a:prstClr val="black"/>
              </a:solidFill>
              <a:latin typeface="Cambria" charset="0"/>
            </a:endParaRPr>
          </a:p>
          <a:p>
            <a:pPr defTabSz="5486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a-ES" altLang="x-none" sz="2800" dirty="0">
                <a:solidFill>
                  <a:prstClr val="black"/>
                </a:solidFill>
                <a:latin typeface="Cambria" charset="0"/>
              </a:rPr>
              <a:t>És la </a:t>
            </a:r>
            <a:r>
              <a:rPr lang="ca-ES" altLang="x-none" sz="2800" b="1" i="1" dirty="0">
                <a:solidFill>
                  <a:prstClr val="black"/>
                </a:solidFill>
                <a:latin typeface="Cambria" charset="0"/>
              </a:rPr>
              <a:t>tècnica d</a:t>
            </a:r>
            <a:r>
              <a:rPr lang="ca-ES" altLang="es-ES" sz="2800" b="1" i="1" dirty="0">
                <a:solidFill>
                  <a:prstClr val="black"/>
                </a:solidFill>
                <a:latin typeface="Cambria" charset="0"/>
              </a:rPr>
              <a:t>’</a:t>
            </a:r>
            <a:r>
              <a:rPr lang="ca-ES" altLang="x-none" sz="2800" b="1" i="1" dirty="0">
                <a:solidFill>
                  <a:prstClr val="black"/>
                </a:solidFill>
                <a:latin typeface="Cambria" charset="0"/>
              </a:rPr>
              <a:t>elecció </a:t>
            </a:r>
            <a:r>
              <a:rPr lang="ca-ES" altLang="x-none" sz="2800" dirty="0">
                <a:solidFill>
                  <a:prstClr val="black"/>
                </a:solidFill>
                <a:latin typeface="Cambria" charset="0"/>
              </a:rPr>
              <a:t>en la nutrició </a:t>
            </a:r>
            <a:r>
              <a:rPr lang="ca-ES" altLang="x-none" sz="2800">
                <a:solidFill>
                  <a:prstClr val="black"/>
                </a:solidFill>
                <a:latin typeface="Cambria" charset="0"/>
              </a:rPr>
              <a:t>artificial </a:t>
            </a:r>
            <a:r>
              <a:rPr lang="ca-ES" altLang="x-none" sz="2800" smtClean="0">
                <a:solidFill>
                  <a:prstClr val="black"/>
                </a:solidFill>
                <a:latin typeface="Cambria" charset="0"/>
              </a:rPr>
              <a:t>perquè és: </a:t>
            </a:r>
            <a:endParaRPr lang="ca-ES" altLang="x-none" sz="2800" dirty="0">
              <a:solidFill>
                <a:prstClr val="black"/>
              </a:solidFill>
              <a:latin typeface="Cambria" charset="0"/>
            </a:endParaRPr>
          </a:p>
          <a:p>
            <a:pPr marL="808038" indent="-271463" defTabSz="5486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808038" algn="l"/>
              </a:tabLst>
            </a:pPr>
            <a:r>
              <a:rPr lang="ca-ES" altLang="x-none" sz="2800" smtClean="0">
                <a:solidFill>
                  <a:prstClr val="black"/>
                </a:solidFill>
                <a:latin typeface="Cambria" charset="0"/>
              </a:rPr>
              <a:t>-	Més fisiològica. </a:t>
            </a:r>
          </a:p>
          <a:p>
            <a:pPr marL="808038" indent="-271463" defTabSz="5486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808038" algn="l"/>
              </a:tabLst>
            </a:pPr>
            <a:r>
              <a:rPr lang="ca-ES" altLang="x-none" sz="2800" smtClean="0">
                <a:solidFill>
                  <a:prstClr val="black"/>
                </a:solidFill>
                <a:latin typeface="Cambria" charset="0"/>
              </a:rPr>
              <a:t>-	Més econòmica. </a:t>
            </a:r>
            <a:endParaRPr lang="ca-ES" altLang="x-none" sz="2800" dirty="0">
              <a:solidFill>
                <a:prstClr val="black"/>
              </a:solidFill>
              <a:latin typeface="Cambria" charset="0"/>
            </a:endParaRPr>
          </a:p>
          <a:p>
            <a:pPr marL="808038" indent="-271463" defTabSz="5486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808038" algn="l"/>
              </a:tabLst>
            </a:pPr>
            <a:r>
              <a:rPr lang="ca-ES" altLang="x-none" sz="2800" smtClean="0">
                <a:solidFill>
                  <a:prstClr val="black"/>
                </a:solidFill>
                <a:latin typeface="Cambria" charset="0"/>
              </a:rPr>
              <a:t>-	Menys traumàtica. </a:t>
            </a:r>
            <a:endParaRPr lang="ca-ES" altLang="x-none" sz="2800" dirty="0">
              <a:solidFill>
                <a:prstClr val="black"/>
              </a:solidFill>
              <a:latin typeface="Cambria" charset="0"/>
            </a:endParaRPr>
          </a:p>
          <a:p>
            <a:pPr marL="808038" indent="-271463" defTabSz="5486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808038" algn="l"/>
              </a:tabLst>
            </a:pPr>
            <a:r>
              <a:rPr lang="ca-ES" altLang="x-none" sz="2800" smtClean="0">
                <a:solidFill>
                  <a:prstClr val="black"/>
                </a:solidFill>
                <a:latin typeface="Cambria" charset="0"/>
              </a:rPr>
              <a:t>-	La que té menys </a:t>
            </a:r>
            <a:r>
              <a:rPr lang="ca-ES" altLang="x-none" sz="2800" dirty="0">
                <a:solidFill>
                  <a:prstClr val="black"/>
                </a:solidFill>
                <a:latin typeface="Cambria" charset="0"/>
              </a:rPr>
              <a:t>complicacions.</a:t>
            </a:r>
            <a:endParaRPr lang="es-ES" altLang="x-none" sz="2800" dirty="0">
              <a:solidFill>
                <a:prstClr val="black"/>
              </a:solidFill>
              <a:latin typeface="Cambria" charset="0"/>
            </a:endParaRP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526475" y="76204"/>
            <a:ext cx="11078633" cy="988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/>
          <a:lstStyle/>
          <a:p>
            <a:pPr defTabSz="548640">
              <a:defRPr/>
            </a:pPr>
            <a:r>
              <a:rPr lang="ca-ES" sz="4267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ＭＳ Ｐゴシック" charset="0"/>
                <a:cs typeface="Cambria"/>
              </a:rPr>
              <a:t>Nutrició enteral</a:t>
            </a:r>
          </a:p>
        </p:txBody>
      </p:sp>
    </p:spTree>
    <p:extLst>
      <p:ext uri="{BB962C8B-B14F-4D97-AF65-F5344CB8AC3E}">
        <p14:creationId xmlns="" xmlns:p14="http://schemas.microsoft.com/office/powerpoint/2010/main" val="29843929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351612"/>
            <a:ext cx="4089072" cy="48339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dirty="0"/>
              <a:t>Tractament habitual</a:t>
            </a:r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noProof="0" smtClean="0"/>
              <a:t>Rosuvastatina: </a:t>
            </a:r>
            <a:r>
              <a:rPr lang="ca-ES" sz="1800" noProof="0" dirty="0"/>
              <a:t>20 mg 0-0-1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Ezetimibe: </a:t>
            </a:r>
            <a:r>
              <a:rPr lang="ca-ES" sz="1800" dirty="0"/>
              <a:t>10 mg 0-0-1</a:t>
            </a:r>
            <a:endParaRPr lang="ca-ES" sz="1800" noProof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noProof="0" smtClean="0"/>
              <a:t>Valsartan: </a:t>
            </a:r>
            <a:r>
              <a:rPr lang="ca-ES" sz="1800" noProof="0" dirty="0"/>
              <a:t>160 mg 1-0-0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Amlodipina: </a:t>
            </a:r>
            <a:r>
              <a:rPr lang="ca-ES" sz="1800" dirty="0"/>
              <a:t>5 mg 0-0-1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Hidroclorotiazida: </a:t>
            </a:r>
            <a:r>
              <a:rPr lang="ca-ES" sz="1800" dirty="0"/>
              <a:t>25 mg 1-0-0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AAS: </a:t>
            </a:r>
            <a:r>
              <a:rPr lang="ca-ES" sz="1800" dirty="0"/>
              <a:t>100 mg 0-1-0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Pantoprazol: </a:t>
            </a:r>
            <a:r>
              <a:rPr lang="ca-ES" sz="1800" dirty="0"/>
              <a:t>40 mg 0-0-1</a:t>
            </a:r>
            <a:endParaRPr lang="ca-ES" sz="18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B407CF-B7BC-4D16-84AC-0264DD2B9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720" y="1351612"/>
            <a:ext cx="498856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kern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kern="0" dirty="0"/>
              <a:t>Tractament durant l’ingrés</a:t>
            </a:r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kern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kern="0" smtClean="0"/>
              <a:t>El tractament domiciliari es manté.</a:t>
            </a:r>
            <a:endParaRPr lang="ca-ES" sz="1800" kern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endParaRPr lang="ca-ES" sz="1800" kern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kern="0" smtClean="0"/>
              <a:t>S’hi afegeix </a:t>
            </a:r>
            <a:r>
              <a:rPr lang="ca-ES" sz="1800" kern="0" dirty="0"/>
              <a:t>dieta lliure </a:t>
            </a:r>
            <a:r>
              <a:rPr lang="ca-ES" sz="1800" kern="0"/>
              <a:t>segons </a:t>
            </a:r>
            <a:r>
              <a:rPr lang="ca-ES" sz="1800" kern="0" smtClean="0"/>
              <a:t>la tolerància.</a:t>
            </a:r>
            <a:endParaRPr lang="ca-ES" sz="1800" kern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S’augmenta </a:t>
            </a:r>
            <a:r>
              <a:rPr lang="ca-ES" sz="1800" kern="0" smtClean="0"/>
              <a:t>l’AAS </a:t>
            </a:r>
            <a:r>
              <a:rPr lang="ca-ES" sz="1800" kern="0" dirty="0"/>
              <a:t>a </a:t>
            </a:r>
            <a:r>
              <a:rPr lang="ca-ES" sz="1800" kern="0"/>
              <a:t>300 </a:t>
            </a:r>
            <a:r>
              <a:rPr lang="ca-ES" sz="1800" kern="0" smtClean="0"/>
              <a:t>mg/dia.</a:t>
            </a:r>
            <a:endParaRPr lang="ca-ES" sz="1800" kern="0" dirty="0"/>
          </a:p>
        </p:txBody>
      </p:sp>
    </p:spTree>
    <p:extLst>
      <p:ext uri="{BB962C8B-B14F-4D97-AF65-F5344CB8AC3E}">
        <p14:creationId xmlns="" xmlns:p14="http://schemas.microsoft.com/office/powerpoint/2010/main" val="252341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83219" y="-10583"/>
            <a:ext cx="10418233" cy="703368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386948" indent="-3869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a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6A6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角ゴ ProN W3" charset="0"/>
                <a:cs typeface="Cambria"/>
                <a:sym typeface="Calibri Bold" charset="0"/>
              </a:rPr>
              <a:t>Indicacions </a:t>
            </a:r>
            <a:endParaRPr lang="ca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6A6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386948" indent="-386948" eaLnBrk="1" fontAlgn="auto" hangingPunct="1">
              <a:lnSpc>
                <a:spcPct val="150000"/>
              </a:lnSpc>
              <a:spcBef>
                <a:spcPts val="348"/>
              </a:spcBef>
              <a:spcAft>
                <a:spcPts val="0"/>
              </a:spcAft>
              <a:buFont typeface="Calibri Bold" charset="0"/>
              <a:buChar char="-"/>
              <a:defRPr/>
            </a:pPr>
            <a:r>
              <a:rPr lang="ca-ES" sz="2800" b="1" dirty="0">
                <a:latin typeface="Cambria"/>
                <a:ea typeface="ヒラギノ角ゴ ProN W3" charset="0"/>
                <a:cs typeface="Cambria"/>
                <a:sym typeface="Calibri Bold" charset="0"/>
              </a:rPr>
              <a:t>Ingesta insuficient</a:t>
            </a:r>
            <a:r>
              <a:rPr lang="ca-ES" sz="2800" dirty="0">
                <a:latin typeface="Cambria"/>
                <a:ea typeface="ヒラギノ角ゴ ProN W3" charset="0"/>
                <a:cs typeface="Cambria"/>
                <a:sym typeface="Calibri" charset="0"/>
              </a:rPr>
              <a:t>: anorèxia nerviosa, depressió greu, anorèxia neoplàsica, estats </a:t>
            </a:r>
            <a:r>
              <a:rPr lang="ca-ES" sz="2800" dirty="0" err="1">
                <a:latin typeface="Cambria"/>
                <a:ea typeface="ヒラギノ角ゴ ProN W3" charset="0"/>
                <a:cs typeface="Cambria"/>
                <a:sym typeface="Calibri" charset="0"/>
              </a:rPr>
              <a:t>hipercatabòlics</a:t>
            </a:r>
            <a:r>
              <a:rPr lang="ca-ES" sz="2800" dirty="0">
                <a:latin typeface="Cambria"/>
                <a:ea typeface="ヒラギノ角ゴ ProN W3" charset="0"/>
                <a:cs typeface="Cambria"/>
                <a:sym typeface="Calibri" charset="0"/>
              </a:rPr>
              <a:t> (septicèmia, grans cremats...).</a:t>
            </a:r>
          </a:p>
          <a:p>
            <a:pPr marL="386948" indent="-386948" eaLnBrk="1" fontAlgn="auto" hangingPunct="1">
              <a:lnSpc>
                <a:spcPct val="150000"/>
              </a:lnSpc>
              <a:spcBef>
                <a:spcPts val="348"/>
              </a:spcBef>
              <a:spcAft>
                <a:spcPts val="0"/>
              </a:spcAft>
              <a:buFont typeface="Calibri Bold" charset="0"/>
              <a:buChar char="-"/>
              <a:defRPr/>
            </a:pPr>
            <a:r>
              <a:rPr lang="ca-ES" sz="2800" b="1" dirty="0">
                <a:latin typeface="Cambria"/>
                <a:ea typeface="ヒラギノ角ゴ ProN W3" charset="0"/>
                <a:cs typeface="Cambria"/>
                <a:sym typeface="Calibri Bold" charset="0"/>
              </a:rPr>
              <a:t>Dificultats d’</a:t>
            </a:r>
            <a:r>
              <a:rPr lang="ca-ES" altLang="ja-JP" sz="2800" b="1" dirty="0">
                <a:latin typeface="Cambria"/>
                <a:ea typeface="ヒラギノ角ゴ ProN W3" charset="0"/>
                <a:cs typeface="Cambria"/>
                <a:sym typeface="Calibri Bold" charset="0"/>
              </a:rPr>
              <a:t>ingesta</a:t>
            </a:r>
            <a:r>
              <a:rPr lang="ca-ES" altLang="ja-JP" sz="2800" dirty="0">
                <a:latin typeface="Cambria"/>
                <a:ea typeface="ヒラギノ角ゴ ProN W3" charset="0"/>
                <a:cs typeface="Cambria"/>
                <a:sym typeface="Calibri" charset="0"/>
              </a:rPr>
              <a:t>: coma, patologia maxil·lofacial o ORL, </a:t>
            </a:r>
            <a:r>
              <a:rPr lang="ca-ES" altLang="ja-JP" sz="2800">
                <a:latin typeface="Cambria"/>
                <a:ea typeface="ヒラギノ角ゴ ProN W3" charset="0"/>
                <a:cs typeface="Cambria"/>
                <a:sym typeface="Calibri" charset="0"/>
              </a:rPr>
              <a:t>disfàgia </a:t>
            </a:r>
            <a:r>
              <a:rPr lang="ca-ES" altLang="ja-JP" sz="2800" smtClean="0">
                <a:latin typeface="Cambria"/>
                <a:ea typeface="ヒラギノ角ゴ ProN W3" charset="0"/>
                <a:cs typeface="Cambria"/>
                <a:sym typeface="Calibri" charset="0"/>
              </a:rPr>
              <a:t>d’origen </a:t>
            </a:r>
            <a:r>
              <a:rPr lang="ca-ES" altLang="ja-JP" sz="2800" dirty="0">
                <a:latin typeface="Cambria"/>
                <a:ea typeface="ヒラギノ角ゴ ProN W3" charset="0"/>
                <a:cs typeface="Cambria"/>
                <a:sym typeface="Calibri" charset="0"/>
              </a:rPr>
              <a:t>muscular o nerviós.</a:t>
            </a:r>
          </a:p>
          <a:p>
            <a:pPr marL="386948" indent="-386948" eaLnBrk="1" fontAlgn="auto" hangingPunct="1">
              <a:lnSpc>
                <a:spcPct val="150000"/>
              </a:lnSpc>
              <a:spcBef>
                <a:spcPts val="348"/>
              </a:spcBef>
              <a:spcAft>
                <a:spcPts val="0"/>
              </a:spcAft>
              <a:buFont typeface="Calibri Bold" charset="0"/>
              <a:buChar char="-"/>
              <a:defRPr/>
            </a:pPr>
            <a:r>
              <a:rPr lang="ca-ES" sz="2800" b="1" dirty="0">
                <a:latin typeface="Cambria"/>
                <a:ea typeface="ヒラギノ角ゴ ProN W3" charset="0"/>
                <a:cs typeface="Cambria"/>
                <a:sym typeface="Calibri Bold" charset="0"/>
              </a:rPr>
              <a:t>Patologia digestiva</a:t>
            </a:r>
            <a:r>
              <a:rPr lang="ca-ES" sz="2800">
                <a:latin typeface="Cambria"/>
                <a:ea typeface="ヒラギノ角ゴ ProN W3" charset="0"/>
                <a:cs typeface="Cambria"/>
                <a:sym typeface="Calibri" charset="0"/>
              </a:rPr>
              <a:t>: </a:t>
            </a:r>
            <a:r>
              <a:rPr lang="ca-ES" sz="2800" smtClean="0">
                <a:latin typeface="Cambria"/>
                <a:ea typeface="ヒラギノ角ゴ ProN W3" charset="0"/>
                <a:cs typeface="Cambria"/>
                <a:sym typeface="Calibri" charset="0"/>
              </a:rPr>
              <a:t>lesions </a:t>
            </a:r>
            <a:r>
              <a:rPr lang="ca-ES" sz="2800" dirty="0">
                <a:latin typeface="Cambria"/>
                <a:ea typeface="ヒラギノ角ゴ ProN W3" charset="0"/>
                <a:cs typeface="Cambria"/>
                <a:sym typeface="Calibri" charset="0"/>
              </a:rPr>
              <a:t>esofàgiques, fístules proximals, malaltia inflamatòria intestinal, resecció gàstrica, síndrome d’intestí curt, pancreatitis, síndromes de malabsorció.</a:t>
            </a:r>
          </a:p>
        </p:txBody>
      </p:sp>
    </p:spTree>
    <p:extLst>
      <p:ext uri="{BB962C8B-B14F-4D97-AF65-F5344CB8AC3E}">
        <p14:creationId xmlns="" xmlns:p14="http://schemas.microsoft.com/office/powerpoint/2010/main" val="38202764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327151" y="110068"/>
            <a:ext cx="10251016" cy="6091766"/>
          </a:xfrm>
          <a:ln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386948" indent="-3869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a-ES" sz="3467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6A6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ea typeface="ヒラギノ角ゴ ProN W3" charset="0"/>
                <a:cs typeface="Cambria"/>
                <a:sym typeface="Calibri Bold" charset="0"/>
              </a:rPr>
              <a:t>Contraindicacions</a:t>
            </a:r>
            <a:endParaRPr lang="ca-ES" sz="3467" b="1" dirty="0">
              <a:solidFill>
                <a:srgbClr val="A6A6A6"/>
              </a:solidFill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386948" indent="-3869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Tahoma" charset="0"/>
              <a:buChar char="•"/>
              <a:defRPr/>
            </a:pPr>
            <a:r>
              <a:rPr lang="ca-ES" sz="2933" b="1" smtClean="0">
                <a:latin typeface="Cambria"/>
                <a:ea typeface="ヒラギノ角ゴ ProN W3" charset="0"/>
                <a:cs typeface="Cambria"/>
                <a:sym typeface="Calibri Bold" charset="0"/>
              </a:rPr>
              <a:t>Absolutes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836076" lvl="1" indent="-2476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Lucida Grande" charset="0"/>
              <a:buChar char="-"/>
              <a:defRPr/>
            </a:pPr>
            <a:r>
              <a:rPr lang="ca-ES" sz="2933" smtClean="0">
                <a:latin typeface="Cambria"/>
                <a:ea typeface="ヒラギノ角ゴ ProN W3" charset="0"/>
                <a:cs typeface="Cambria"/>
                <a:sym typeface="Calibri" charset="0"/>
              </a:rPr>
              <a:t>Ili </a:t>
            </a:r>
            <a:r>
              <a:rPr lang="ca-ES" sz="2933" smtClean="0">
                <a:latin typeface="Cambria"/>
                <a:ea typeface="ヒラギノ角ゴ ProN W3" charset="0"/>
                <a:cs typeface="Cambria"/>
                <a:sym typeface="Calibri" charset="0"/>
              </a:rPr>
              <a:t>paralític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836076" lvl="1" indent="-2476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Lucida Grande" charset="0"/>
              <a:buChar char="-"/>
              <a:defRPr/>
            </a:pPr>
            <a:r>
              <a:rPr lang="ca-ES" sz="2933">
                <a:latin typeface="Cambria"/>
                <a:ea typeface="ヒラギノ角ゴ ProN W3" charset="0"/>
                <a:cs typeface="Cambria"/>
                <a:sym typeface="Calibri" charset="0"/>
              </a:rPr>
              <a:t>Obstrucció </a:t>
            </a:r>
            <a:r>
              <a:rPr lang="ca-ES" sz="2933" smtClean="0">
                <a:latin typeface="Cambria"/>
                <a:ea typeface="ヒラギノ角ゴ ProN W3" charset="0"/>
                <a:cs typeface="Cambria"/>
                <a:sym typeface="Calibri" charset="0"/>
              </a:rPr>
              <a:t>intestinal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836076" lvl="1" indent="-2476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Lucida Grande" charset="0"/>
              <a:buChar char="-"/>
              <a:defRPr/>
            </a:pPr>
            <a:r>
              <a:rPr lang="ca-ES" sz="2933" smtClean="0">
                <a:latin typeface="Cambria"/>
                <a:ea typeface="ヒラギノ角ゴ ProN W3" charset="0"/>
                <a:cs typeface="Cambria"/>
                <a:sym typeface="Calibri" charset="0"/>
              </a:rPr>
              <a:t>Perforació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836076" lvl="1" indent="-2476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Lucida Grande" charset="0"/>
              <a:buChar char="-"/>
              <a:defRPr/>
            </a:pPr>
            <a:r>
              <a:rPr lang="ca-ES" sz="2933" dirty="0">
                <a:latin typeface="Cambria"/>
                <a:ea typeface="ヒラギノ角ゴ ProN W3" charset="0"/>
                <a:cs typeface="Cambria"/>
                <a:sym typeface="Calibri" charset="0"/>
              </a:rPr>
              <a:t>Hemorràgia </a:t>
            </a:r>
            <a:r>
              <a:rPr lang="ca-ES" sz="2933">
                <a:latin typeface="Cambria"/>
                <a:ea typeface="ヒラギノ角ゴ ProN W3" charset="0"/>
                <a:cs typeface="Cambria"/>
                <a:sym typeface="Calibri" charset="0"/>
              </a:rPr>
              <a:t>gastrointestinal </a:t>
            </a:r>
            <a:r>
              <a:rPr lang="ca-ES" sz="2933" smtClean="0">
                <a:latin typeface="Cambria"/>
                <a:ea typeface="ヒラギノ角ゴ ProN W3" charset="0"/>
                <a:cs typeface="Cambria"/>
                <a:sym typeface="Calibri" charset="0"/>
              </a:rPr>
              <a:t>greu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marL="386948" indent="-386948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Tahoma" charset="0"/>
              <a:buChar char="•"/>
              <a:defRPr/>
            </a:pPr>
            <a:r>
              <a:rPr lang="ca-ES" sz="2933" b="1" smtClean="0">
                <a:latin typeface="Cambria"/>
                <a:ea typeface="ヒラギノ角ゴ ProN W3" charset="0"/>
                <a:cs typeface="Cambria"/>
                <a:sym typeface="Calibri Bold" charset="0"/>
              </a:rPr>
              <a:t>Relatives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Lucida Grande"/>
              <a:buChar char="-"/>
              <a:defRPr/>
            </a:pPr>
            <a:r>
              <a:rPr lang="ca-ES" sz="2933" dirty="0">
                <a:latin typeface="Cambria"/>
                <a:ea typeface="ヒラギノ角ゴ ProN W3" charset="0"/>
                <a:cs typeface="Cambria"/>
                <a:sym typeface="Calibri" charset="0"/>
              </a:rPr>
              <a:t>Pancreatitis aguda </a:t>
            </a:r>
            <a:r>
              <a:rPr lang="ca-ES" sz="2933">
                <a:latin typeface="Cambria"/>
                <a:ea typeface="ヒラギノ角ゴ ProN W3" charset="0"/>
                <a:cs typeface="Cambria"/>
                <a:sym typeface="Calibri" charset="0"/>
              </a:rPr>
              <a:t>molt </a:t>
            </a:r>
            <a:r>
              <a:rPr lang="ca-ES" sz="2933" smtClean="0">
                <a:latin typeface="Cambria"/>
                <a:ea typeface="ヒラギノ角ゴ ProN W3" charset="0"/>
                <a:cs typeface="Cambria"/>
                <a:sym typeface="Calibri" charset="0"/>
              </a:rPr>
              <a:t>greu 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  <a:p>
            <a:pPr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Lucida Grande"/>
              <a:buChar char="-"/>
              <a:defRPr/>
            </a:pPr>
            <a:r>
              <a:rPr lang="ca-ES" sz="2933">
                <a:latin typeface="Cambria"/>
                <a:ea typeface="ヒラギノ角ゴ ProN W3" charset="0"/>
                <a:cs typeface="Cambria"/>
                <a:sym typeface="Calibri" charset="0"/>
              </a:rPr>
              <a:t>Infart </a:t>
            </a:r>
            <a:r>
              <a:rPr lang="ca-ES" sz="2933" smtClean="0">
                <a:latin typeface="Cambria"/>
                <a:ea typeface="ヒラギノ角ゴ ProN W3" charset="0"/>
                <a:cs typeface="Cambria"/>
                <a:sym typeface="Calibri" charset="0"/>
              </a:rPr>
              <a:t>mesentèric</a:t>
            </a:r>
            <a:endParaRPr lang="ca-ES" sz="2933" dirty="0">
              <a:latin typeface="Cambria"/>
              <a:ea typeface="ヒラギノ角ゴ ProN W3" charset="0"/>
              <a:cs typeface="Cambria"/>
              <a:sym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54763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/>
        </p:nvGraphicFramePr>
        <p:xfrm>
          <a:off x="2032003" y="719670"/>
          <a:ext cx="8754188" cy="590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9161713" y="5049573"/>
            <a:ext cx="1468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a llarg termini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(&gt;4-6 setmanes)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JEJUNOSTOMIA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PEJ</a:t>
            </a:r>
            <a:endParaRPr kumimoji="0" lang="fr-FR" sz="1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5467495" y="3279958"/>
            <a:ext cx="1739996" cy="73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540077" y="3337122"/>
            <a:ext cx="159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RISC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D’ASPIRACIÓ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64272" y="453829"/>
            <a:ext cx="3489649" cy="4308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ELECCIÓ DE LA VIA</a:t>
            </a:r>
            <a:endParaRPr kumimoji="0" lang="fr-FR" sz="22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249A0-20BA-4775-BB72-C0415E607EF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771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2780035" y="504840"/>
            <a:ext cx="6606075" cy="4770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CRITERIS D’ELECCIÓ DE FÓRMULA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="" xmlns:p14="http://schemas.microsoft.com/office/powerpoint/2010/main" val="3038961399"/>
              </p:ext>
            </p:extLst>
          </p:nvPr>
        </p:nvGraphicFramePr>
        <p:xfrm>
          <a:off x="662425" y="1599494"/>
          <a:ext cx="7415747" cy="510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echa derecha 17"/>
          <p:cNvSpPr/>
          <p:nvPr/>
        </p:nvSpPr>
        <p:spPr>
          <a:xfrm>
            <a:off x="6379829" y="5617034"/>
            <a:ext cx="2446931" cy="3172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993372" y="5461814"/>
            <a:ext cx="3060441" cy="6904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199213" y="5452485"/>
            <a:ext cx="26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Problemes: malabsorció </a:t>
            </a:r>
            <a:br>
              <a:rPr kumimoji="0" lang="ca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ca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</a:t>
            </a:r>
            <a:r>
              <a:rPr kumimoji="0" lang="ca-E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maldigestió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49A0-20BA-4775-BB72-C0415E607EFD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76207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>
          <a:xfrm>
            <a:off x="9513157" y="1722884"/>
            <a:ext cx="1878283" cy="540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127921" y="1816141"/>
            <a:ext cx="264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Estrès lleu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2918383639"/>
              </p:ext>
            </p:extLst>
          </p:nvPr>
        </p:nvGraphicFramePr>
        <p:xfrm>
          <a:off x="687961" y="1700657"/>
          <a:ext cx="7835887" cy="515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echa derecha 17"/>
          <p:cNvSpPr/>
          <p:nvPr/>
        </p:nvSpPr>
        <p:spPr>
          <a:xfrm rot="21237893">
            <a:off x="7566859" y="1963766"/>
            <a:ext cx="1670068" cy="4243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7408509" y="2554812"/>
            <a:ext cx="1671267" cy="4517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9320017" y="2547567"/>
            <a:ext cx="1878283" cy="540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191777" y="2509755"/>
            <a:ext cx="213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Estrès </a:t>
            </a:r>
            <a:r>
              <a:rPr kumimoji="0" lang="es-E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moderat </a:t>
            </a:r>
            <a: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greu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8356141" y="4273244"/>
            <a:ext cx="1283703" cy="4853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847666" y="4273249"/>
            <a:ext cx="2170167" cy="6463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0060101" y="4273250"/>
            <a:ext cx="17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Restricció </a:t>
            </a:r>
            <a: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líquids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lecha derecha 27"/>
          <p:cNvSpPr/>
          <p:nvPr/>
        </p:nvSpPr>
        <p:spPr>
          <a:xfrm>
            <a:off x="5676617" y="5782645"/>
            <a:ext cx="3175655" cy="4853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9191775" y="5717465"/>
            <a:ext cx="2457172" cy="6157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639845" y="5686865"/>
            <a:ext cx="170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Diarrea </a:t>
            </a:r>
            <a: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restrenyiment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780035" y="504840"/>
            <a:ext cx="6606075" cy="4770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CRITERIS D’ELECCIÓ DE FÓRMULA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49A0-20BA-4775-BB72-C0415E607EFD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96450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/>
          <p:cNvGraphicFramePr/>
          <p:nvPr/>
        </p:nvGraphicFramePr>
        <p:xfrm>
          <a:off x="662425" y="1599494"/>
          <a:ext cx="7799404" cy="510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lcnsport.com/921-home_default/nefronutril-caja-6-sobres-91-g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39" y="1800532"/>
            <a:ext cx="1958167" cy="2327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abbottnutrition.com/cms-prod/abbottnutrition.com/img/00699PULcanWe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47" y="4683967"/>
            <a:ext cx="1906152" cy="1906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2780035" y="504840"/>
            <a:ext cx="6606075" cy="4770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CRITERIS D’ELECCIÓ DE FÓRMULA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49A0-20BA-4775-BB72-C0415E607EFD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6285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90708" y="96000"/>
            <a:ext cx="11316294" cy="789199"/>
          </a:xfrm>
          <a:prstGeom prst="rect">
            <a:avLst/>
          </a:prstGeom>
        </p:spPr>
        <p:txBody>
          <a:bodyPr>
            <a:normAutofit/>
          </a:bodyPr>
          <a:lstStyle>
            <a:lvl1pPr marL="380996" indent="-380996" algn="l" defTabSz="50799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56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25492" indent="-317497" algn="l" defTabSz="50799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1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69987" indent="-253997" algn="l" defTabSz="50799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777982" indent="-253997" algn="l" defTabSz="50799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22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285977" indent="-253997" algn="l" defTabSz="50799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22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230" indent="-385230" algn="ctr" eaLnBrk="1" hangingPunct="1">
              <a:lnSpc>
                <a:spcPct val="150000"/>
              </a:lnSpc>
              <a:spcBef>
                <a:spcPts val="1600"/>
              </a:spcBef>
              <a:buNone/>
              <a:defRPr/>
            </a:pPr>
            <a:r>
              <a:rPr lang="ca-ES" sz="29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ヒラギノ角ゴ ProN W3" pitchFamily="1" charset="-128"/>
                <a:sym typeface="Calibri Bold" charset="0"/>
              </a:rPr>
              <a:t>RESUM FINAL</a:t>
            </a:r>
            <a:endParaRPr lang="ca-ES" sz="2933" b="1" dirty="0">
              <a:solidFill>
                <a:srgbClr val="0000FF"/>
              </a:solidFill>
              <a:latin typeface="Cambria" pitchFamily="18" charset="0"/>
              <a:ea typeface="ヒラギノ角ゴ ProN W3" pitchFamily="1" charset="-128"/>
              <a:sym typeface="Calibri" pitchFamily="34" charset="0"/>
            </a:endParaRPr>
          </a:p>
          <a:p>
            <a:pPr marL="385230" indent="-385230" algn="ctr" eaLnBrk="1" hangingPunct="1">
              <a:lnSpc>
                <a:spcPct val="150000"/>
              </a:lnSpc>
              <a:spcBef>
                <a:spcPts val="1600"/>
              </a:spcBef>
              <a:buNone/>
              <a:defRPr/>
            </a:pPr>
            <a:endParaRPr lang="ca-ES" altLang="ja-JP" sz="2933" dirty="0">
              <a:latin typeface="Cambria" pitchFamily="18" charset="0"/>
              <a:ea typeface="ヒラギノ角ゴ ProN W3" pitchFamily="1" charset="-128"/>
              <a:sym typeface="Calibri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3C61A-539F-6B47-81DE-91686D0B6ABF}" type="slidenum">
              <a:rPr lang="es-ES" altLang="x-none" smtClean="0"/>
              <a:pPr>
                <a:defRPr/>
              </a:pPr>
              <a:t>36</a:t>
            </a:fld>
            <a:endParaRPr lang="es-ES" altLang="x-none"/>
          </a:p>
        </p:txBody>
      </p:sp>
      <p:grpSp>
        <p:nvGrpSpPr>
          <p:cNvPr id="7" name="Grupo 6"/>
          <p:cNvGrpSpPr/>
          <p:nvPr/>
        </p:nvGrpSpPr>
        <p:grpSpPr>
          <a:xfrm>
            <a:off x="1906322" y="1187212"/>
            <a:ext cx="8253678" cy="5018871"/>
            <a:chOff x="1906322" y="1187212"/>
            <a:chExt cx="8253678" cy="501887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243" t="15070" r="3392" b="3199"/>
            <a:stretch/>
          </p:blipFill>
          <p:spPr>
            <a:xfrm>
              <a:off x="1906322" y="1187212"/>
              <a:ext cx="8253678" cy="4995362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008" t="90685" r="20254" b="3199"/>
            <a:stretch/>
          </p:blipFill>
          <p:spPr>
            <a:xfrm>
              <a:off x="4415244" y="5806000"/>
              <a:ext cx="1016045" cy="40008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279" t="90753" r="56801" b="3200"/>
            <a:stretch/>
          </p:blipFill>
          <p:spPr>
            <a:xfrm>
              <a:off x="7683863" y="5821239"/>
              <a:ext cx="1053737" cy="369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6259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675" y="1661525"/>
            <a:ext cx="5220437" cy="2677999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003366"/>
              </a:buClr>
            </a:pPr>
            <a:r>
              <a:rPr lang="ca-ES" sz="2000" smtClean="0"/>
              <a:t>Informació de l’</a:t>
            </a:r>
            <a:r>
              <a:rPr lang="ca-ES" sz="2000" b="1" smtClean="0">
                <a:solidFill>
                  <a:srgbClr val="FF0000"/>
                </a:solidFill>
              </a:rPr>
              <a:t>anamnesi</a:t>
            </a:r>
            <a:endParaRPr lang="ca-ES" sz="1600" dirty="0"/>
          </a:p>
          <a:p>
            <a:pPr algn="just">
              <a:lnSpc>
                <a:spcPct val="80000"/>
              </a:lnSpc>
            </a:pPr>
            <a:endParaRPr lang="ca-ES" sz="1600" dirty="0"/>
          </a:p>
          <a:p>
            <a:pPr lvl="1" algn="just">
              <a:lnSpc>
                <a:spcPct val="80000"/>
              </a:lnSpc>
            </a:pPr>
            <a:r>
              <a:rPr lang="ca-ES" sz="1800"/>
              <a:t>No </a:t>
            </a:r>
            <a:r>
              <a:rPr lang="ca-ES" sz="1800" smtClean="0"/>
              <a:t>hi ha pèrdua </a:t>
            </a:r>
            <a:r>
              <a:rPr lang="ca-ES" sz="1800" dirty="0"/>
              <a:t>de </a:t>
            </a:r>
            <a:r>
              <a:rPr lang="ca-ES" sz="1800"/>
              <a:t>pes </a:t>
            </a:r>
            <a:r>
              <a:rPr lang="ca-ES" sz="1800" smtClean="0"/>
              <a:t>abans de l’ingrés.</a:t>
            </a: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r>
              <a:rPr lang="ca-ES" sz="1800"/>
              <a:t>Durant </a:t>
            </a:r>
            <a:r>
              <a:rPr lang="ca-ES" sz="1800" smtClean="0"/>
              <a:t>l’ingrés té gana </a:t>
            </a:r>
            <a:r>
              <a:rPr lang="ca-ES" sz="1800" dirty="0"/>
              <a:t>de menjar, amb ingesta de tot el menjar, però </a:t>
            </a:r>
            <a:r>
              <a:rPr lang="ca-ES" sz="1800"/>
              <a:t>amb </a:t>
            </a:r>
            <a:r>
              <a:rPr lang="ca-ES" sz="1800" smtClean="0"/>
              <a:t>ennuegaments freqüents.</a:t>
            </a: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r>
              <a:rPr lang="ca-ES" sz="1800" kern="0"/>
              <a:t>Pes </a:t>
            </a:r>
            <a:r>
              <a:rPr lang="ca-ES" sz="1800" kern="0" smtClean="0"/>
              <a:t>habitual: </a:t>
            </a:r>
            <a:r>
              <a:rPr lang="ca-ES" sz="1800" kern="0"/>
              <a:t>69 </a:t>
            </a:r>
            <a:r>
              <a:rPr lang="ca-ES" sz="1800" kern="0" smtClean="0"/>
              <a:t>kg.</a:t>
            </a:r>
            <a:endParaRPr lang="ca-ES" sz="1800" kern="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kern="0" dirty="0"/>
          </a:p>
          <a:p>
            <a:pPr lvl="1" algn="just">
              <a:lnSpc>
                <a:spcPct val="80000"/>
              </a:lnSpc>
            </a:pPr>
            <a:endParaRPr lang="ca-ES" sz="2000" dirty="0"/>
          </a:p>
          <a:p>
            <a:pPr algn="just">
              <a:lnSpc>
                <a:spcPct val="80000"/>
              </a:lnSpc>
            </a:pPr>
            <a:endParaRPr lang="ca-ES" sz="1600" dirty="0"/>
          </a:p>
          <a:p>
            <a:pPr marL="0" indent="0" algn="just">
              <a:lnSpc>
                <a:spcPct val="80000"/>
              </a:lnSpc>
              <a:buNone/>
            </a:pPr>
            <a:endParaRPr lang="ca-ES" sz="160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ca-ES" sz="14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84991" y="1656675"/>
            <a:ext cx="5495734" cy="23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dirty="0">
                <a:solidFill>
                  <a:srgbClr val="FF0000"/>
                </a:solidFill>
              </a:rPr>
              <a:t>Exploració física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ca-ES" sz="10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Pes: 68,6 kg</a:t>
            </a:r>
          </a:p>
          <a:p>
            <a:pPr lvl="1">
              <a:lnSpc>
                <a:spcPct val="80000"/>
              </a:lnSpc>
            </a:pPr>
            <a:r>
              <a:rPr lang="ca-ES" sz="1800" kern="0" smtClean="0"/>
              <a:t>Alçada: </a:t>
            </a:r>
            <a:r>
              <a:rPr lang="ca-ES" sz="1800" kern="0" dirty="0"/>
              <a:t>1,66 m</a:t>
            </a:r>
          </a:p>
          <a:p>
            <a:pPr lvl="1">
              <a:lnSpc>
                <a:spcPct val="80000"/>
              </a:lnSpc>
            </a:pPr>
            <a:r>
              <a:rPr lang="ca-ES" sz="1800" kern="0" smtClean="0"/>
              <a:t>IMC: </a:t>
            </a:r>
            <a:r>
              <a:rPr lang="ca-ES" sz="1800" kern="0" dirty="0"/>
              <a:t>25 kg/m</a:t>
            </a:r>
            <a:r>
              <a:rPr lang="ca-ES" sz="1800" kern="0" baseline="30000" dirty="0"/>
              <a:t>2</a:t>
            </a:r>
          </a:p>
          <a:p>
            <a:pPr lvl="1">
              <a:lnSpc>
                <a:spcPct val="80000"/>
              </a:lnSpc>
            </a:pPr>
            <a:r>
              <a:rPr lang="ca-ES" sz="1800" kern="0" smtClean="0"/>
              <a:t>PA: </a:t>
            </a:r>
            <a:r>
              <a:rPr lang="ca-ES" sz="1800" kern="0" dirty="0"/>
              <a:t>149/92 </a:t>
            </a:r>
            <a:r>
              <a:rPr lang="ca-ES" sz="1800" kern="0" dirty="0" err="1"/>
              <a:t>mmHg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Disminució de força en membre superior esquerre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8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2000" kern="0" dirty="0"/>
          </a:p>
          <a:p>
            <a:pPr>
              <a:lnSpc>
                <a:spcPct val="80000"/>
              </a:lnSpc>
            </a:pPr>
            <a:endParaRPr lang="ca-ES" sz="1600" kern="0" dirty="0"/>
          </a:p>
          <a:p>
            <a:pPr marL="473075" lvl="1" indent="0">
              <a:lnSpc>
                <a:spcPct val="80000"/>
              </a:lnSpc>
              <a:buFontTx/>
              <a:buNone/>
            </a:pPr>
            <a:endParaRPr lang="ca-ES" sz="14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18383D2-6BB4-43D1-9C23-19634371A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91" y="4190900"/>
            <a:ext cx="5495734" cy="23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smtClean="0">
                <a:solidFill>
                  <a:srgbClr val="FF0000"/>
                </a:solidFill>
              </a:rPr>
              <a:t>Anàlisis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ca-ES" sz="1000" kern="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Cr: </a:t>
            </a:r>
            <a:r>
              <a:rPr lang="ca-ES" sz="1800" dirty="0"/>
              <a:t>0,9 mg/</a:t>
            </a:r>
            <a:r>
              <a:rPr lang="ca-ES" sz="1800" dirty="0" err="1"/>
              <a:t>dL</a:t>
            </a:r>
            <a:endParaRPr lang="ca-ES" sz="180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Albúmina: </a:t>
            </a:r>
            <a:r>
              <a:rPr lang="ca-ES" sz="1800" dirty="0"/>
              <a:t>4 g/</a:t>
            </a:r>
            <a:r>
              <a:rPr lang="ca-ES" sz="1800" dirty="0" err="1"/>
              <a:t>dL</a:t>
            </a:r>
            <a:endParaRPr lang="ca-ES" sz="180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Prealbúmina: </a:t>
            </a:r>
            <a:r>
              <a:rPr lang="ca-ES" sz="1800" dirty="0"/>
              <a:t>23 mg/</a:t>
            </a:r>
            <a:r>
              <a:rPr lang="ca-ES" sz="1800" dirty="0" err="1"/>
              <a:t>dL</a:t>
            </a:r>
            <a:endParaRPr lang="ca-ES" sz="180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PCR: </a:t>
            </a:r>
            <a:r>
              <a:rPr lang="ca-ES" sz="1800" dirty="0"/>
              <a:t>56 mg/L</a:t>
            </a:r>
            <a:endParaRPr lang="ca-ES" sz="1600" dirty="0"/>
          </a:p>
        </p:txBody>
      </p:sp>
    </p:spTree>
    <p:extLst>
      <p:ext uri="{BB962C8B-B14F-4D97-AF65-F5344CB8AC3E}">
        <p14:creationId xmlns="" xmlns:p14="http://schemas.microsoft.com/office/powerpoint/2010/main" val="324769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634714"/>
            <a:ext cx="12191999" cy="902405"/>
          </a:xfrm>
        </p:spPr>
        <p:txBody>
          <a:bodyPr/>
          <a:lstStyle/>
          <a:p>
            <a:pPr algn="ctr"/>
            <a:r>
              <a:rPr lang="ca-ES" sz="3400" b="1" dirty="0">
                <a:solidFill>
                  <a:srgbClr val="364F74"/>
                </a:solidFill>
              </a:rPr>
              <a:t>Què estaria indicat des del punt de vista nutricional</a:t>
            </a:r>
            <a:r>
              <a:rPr lang="ca-ES" sz="3400" b="1" noProof="0" dirty="0">
                <a:solidFill>
                  <a:srgbClr val="364F74"/>
                </a:solidFill>
              </a:rPr>
              <a:t>?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="" xmlns:a16="http://schemas.microsoft.com/office/drawing/2014/main" id="{306BE1DC-4FDD-4B01-A0E4-0D9E6C9E02B4}"/>
              </a:ext>
            </a:extLst>
          </p:cNvPr>
          <p:cNvSpPr txBox="1">
            <a:spLocks/>
          </p:cNvSpPr>
          <p:nvPr/>
        </p:nvSpPr>
        <p:spPr bwMode="auto">
          <a:xfrm>
            <a:off x="1" y="3657602"/>
            <a:ext cx="12191999" cy="9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400" b="1" kern="0" dirty="0">
                <a:solidFill>
                  <a:srgbClr val="364F74"/>
                </a:solidFill>
              </a:rPr>
              <a:t>Quin és l’estat nutricional del pacient?</a:t>
            </a:r>
          </a:p>
        </p:txBody>
      </p:sp>
    </p:spTree>
    <p:extLst>
      <p:ext uri="{BB962C8B-B14F-4D97-AF65-F5344CB8AC3E}">
        <p14:creationId xmlns="" xmlns:p14="http://schemas.microsoft.com/office/powerpoint/2010/main" val="14011591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351612"/>
            <a:ext cx="10801200" cy="4833938"/>
          </a:xfrm>
        </p:spPr>
        <p:txBody>
          <a:bodyPr/>
          <a:lstStyle/>
          <a:p>
            <a:pPr algn="just">
              <a:buClr>
                <a:srgbClr val="003366"/>
              </a:buClr>
            </a:pPr>
            <a:r>
              <a:rPr lang="ca-ES" sz="2000" dirty="0"/>
              <a:t>El pacient presenta bona evolució, amb recuperació progressiva de </a:t>
            </a:r>
            <a:r>
              <a:rPr lang="ca-ES" sz="2000"/>
              <a:t>la </a:t>
            </a:r>
            <a:r>
              <a:rPr lang="ca-ES" sz="2000" smtClean="0"/>
              <a:t>mobilitat i </a:t>
            </a:r>
            <a:r>
              <a:rPr lang="ca-ES" sz="2000" dirty="0"/>
              <a:t>mantenint el pes i </a:t>
            </a:r>
            <a:r>
              <a:rPr lang="ca-ES" sz="2000"/>
              <a:t>la </a:t>
            </a:r>
            <a:r>
              <a:rPr lang="ca-ES" sz="2000" smtClean="0"/>
              <a:t>ingesta. Rep l’alta </a:t>
            </a:r>
            <a:r>
              <a:rPr lang="ca-ES" sz="2000" smtClean="0"/>
              <a:t>hospitalària</a:t>
            </a:r>
            <a:r>
              <a:rPr lang="ca-ES" sz="2000" smtClean="0"/>
              <a:t>.</a:t>
            </a:r>
            <a:endParaRPr lang="ca-ES" sz="2000" dirty="0"/>
          </a:p>
          <a:p>
            <a:pPr algn="just">
              <a:lnSpc>
                <a:spcPct val="80000"/>
              </a:lnSpc>
              <a:buClr>
                <a:srgbClr val="003366"/>
              </a:buClr>
            </a:pPr>
            <a:endParaRPr lang="es-ES" sz="200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es-ES" sz="180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es-ES" sz="180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ca-ES" sz="1800" noProof="0" dirty="0"/>
          </a:p>
          <a:p>
            <a:pPr algn="just"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 marL="0" indent="0" algn="just">
              <a:lnSpc>
                <a:spcPct val="80000"/>
              </a:lnSpc>
              <a:buNone/>
            </a:pPr>
            <a:endParaRPr lang="ca-ES" sz="1600" noProof="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ca-ES" sz="1400" noProof="0" dirty="0"/>
          </a:p>
          <a:p>
            <a:pPr lvl="1" algn="just">
              <a:lnSpc>
                <a:spcPct val="80000"/>
              </a:lnSpc>
            </a:pPr>
            <a:endParaRPr lang="ca-ES" sz="1800" noProof="0" dirty="0"/>
          </a:p>
          <a:p>
            <a:pPr lvl="1" algn="just">
              <a:lnSpc>
                <a:spcPct val="80000"/>
              </a:lnSpc>
            </a:pPr>
            <a:endParaRPr lang="ca-ES" sz="1800" noProof="0" dirty="0"/>
          </a:p>
        </p:txBody>
      </p:sp>
    </p:spTree>
    <p:extLst>
      <p:ext uri="{BB962C8B-B14F-4D97-AF65-F5344CB8AC3E}">
        <p14:creationId xmlns="" xmlns:p14="http://schemas.microsoft.com/office/powerpoint/2010/main" val="94343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634714"/>
            <a:ext cx="12191999" cy="902405"/>
          </a:xfrm>
        </p:spPr>
        <p:txBody>
          <a:bodyPr/>
          <a:lstStyle/>
          <a:p>
            <a:pPr algn="ctr"/>
            <a:r>
              <a:rPr lang="ca-ES" sz="3400" b="1" smtClean="0">
                <a:solidFill>
                  <a:srgbClr val="364F74"/>
                </a:solidFill>
              </a:rPr>
              <a:t>En </a:t>
            </a:r>
            <a:r>
              <a:rPr lang="ca-ES" sz="3400" b="1" dirty="0">
                <a:solidFill>
                  <a:srgbClr val="364F74"/>
                </a:solidFill>
              </a:rPr>
              <a:t>l’alta, quines serien </a:t>
            </a:r>
            <a:r>
              <a:rPr lang="ca-ES" sz="3400" b="1">
                <a:solidFill>
                  <a:srgbClr val="364F74"/>
                </a:solidFill>
              </a:rPr>
              <a:t>les </a:t>
            </a:r>
            <a:r>
              <a:rPr lang="ca-ES" sz="3400" b="1" smtClean="0">
                <a:solidFill>
                  <a:srgbClr val="364F74"/>
                </a:solidFill>
              </a:rPr>
              <a:t>recomanacions</a:t>
            </a:r>
            <a:br>
              <a:rPr lang="ca-ES" sz="3400" b="1" smtClean="0">
                <a:solidFill>
                  <a:srgbClr val="364F74"/>
                </a:solidFill>
              </a:rPr>
            </a:br>
            <a:r>
              <a:rPr lang="ca-ES" sz="3400" b="1" smtClean="0">
                <a:solidFill>
                  <a:srgbClr val="364F74"/>
                </a:solidFill>
              </a:rPr>
              <a:t>des del </a:t>
            </a:r>
            <a:r>
              <a:rPr lang="ca-ES" sz="3400" b="1" dirty="0">
                <a:solidFill>
                  <a:srgbClr val="364F74"/>
                </a:solidFill>
              </a:rPr>
              <a:t>punt de vista nutricional</a:t>
            </a:r>
            <a:r>
              <a:rPr lang="ca-ES" sz="3400" b="1" noProof="0" dirty="0">
                <a:solidFill>
                  <a:srgbClr val="364F74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0594222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935812"/>
            <a:ext cx="10801200" cy="2947084"/>
          </a:xfrm>
        </p:spPr>
        <p:txBody>
          <a:bodyPr/>
          <a:lstStyle/>
          <a:p>
            <a:pPr algn="just">
              <a:buClr>
                <a:srgbClr val="003366"/>
              </a:buClr>
            </a:pPr>
            <a:r>
              <a:rPr lang="ca-ES" sz="2000" noProof="0" smtClean="0"/>
              <a:t>Reingrés del </a:t>
            </a:r>
            <a:r>
              <a:rPr lang="ca-ES" sz="2000" noProof="0"/>
              <a:t>pacient </a:t>
            </a:r>
            <a:r>
              <a:rPr lang="ca-ES" sz="2000" noProof="0" smtClean="0"/>
              <a:t>23 </a:t>
            </a:r>
            <a:r>
              <a:rPr lang="ca-ES" sz="2000" noProof="0" dirty="0"/>
              <a:t>dies després per deteriorament </a:t>
            </a:r>
            <a:r>
              <a:rPr lang="ca-ES" sz="2000" dirty="0"/>
              <a:t>progressiu de l’estat general i </a:t>
            </a:r>
            <a:r>
              <a:rPr lang="ca-ES" sz="2000" noProof="0" dirty="0"/>
              <a:t>un nou episodi d’ictus. En </a:t>
            </a:r>
            <a:r>
              <a:rPr lang="ca-ES" sz="2000" noProof="0"/>
              <a:t>aquesta </a:t>
            </a:r>
            <a:r>
              <a:rPr lang="ca-ES" sz="2000" noProof="0" smtClean="0"/>
              <a:t>ocasió </a:t>
            </a:r>
            <a:r>
              <a:rPr lang="ca-ES" sz="2000" noProof="0" dirty="0"/>
              <a:t>hi ha una extensa </a:t>
            </a:r>
            <a:r>
              <a:rPr lang="ca-ES" sz="2000" noProof="0"/>
              <a:t>hemorràgia </a:t>
            </a:r>
            <a:r>
              <a:rPr lang="ca-ES" sz="2000" noProof="0" smtClean="0"/>
              <a:t>cerebral </a:t>
            </a:r>
            <a:r>
              <a:rPr lang="ca-ES" sz="2000" noProof="0" dirty="0"/>
              <a:t>que afecta la zona de protuberància </a:t>
            </a:r>
            <a:r>
              <a:rPr lang="ca-ES" sz="2000" noProof="0"/>
              <a:t>i </a:t>
            </a:r>
            <a:r>
              <a:rPr lang="ca-ES" sz="2000" noProof="0" smtClean="0"/>
              <a:t>el bulb raquidi.</a:t>
            </a:r>
            <a:endParaRPr lang="ca-ES" sz="2000" noProof="0" dirty="0"/>
          </a:p>
          <a:p>
            <a:pPr algn="just">
              <a:buClr>
                <a:srgbClr val="003366"/>
              </a:buClr>
            </a:pPr>
            <a:endParaRPr lang="es-ES" sz="2000" noProof="0" dirty="0"/>
          </a:p>
          <a:p>
            <a:pPr algn="just">
              <a:buClr>
                <a:srgbClr val="003366"/>
              </a:buClr>
            </a:pPr>
            <a:r>
              <a:rPr lang="ca-ES" sz="2000"/>
              <a:t>Es </a:t>
            </a:r>
            <a:r>
              <a:rPr lang="ca-ES" sz="2000" smtClean="0"/>
              <a:t>fa de </a:t>
            </a:r>
            <a:r>
              <a:rPr lang="ca-ES" sz="2000"/>
              <a:t>nou </a:t>
            </a:r>
            <a:r>
              <a:rPr lang="ca-ES" sz="2000" smtClean="0"/>
              <a:t>una interconsulta </a:t>
            </a:r>
            <a:r>
              <a:rPr lang="ca-ES" sz="2000" dirty="0"/>
              <a:t>al Servei d’Endocrinologia </a:t>
            </a:r>
            <a:r>
              <a:rPr lang="ca-ES" sz="2000"/>
              <a:t>i </a:t>
            </a:r>
            <a:r>
              <a:rPr lang="ca-ES" sz="2000" smtClean="0"/>
              <a:t>Nutrició.</a:t>
            </a:r>
            <a:endParaRPr lang="ca-ES" sz="180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es-ES" sz="180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ca-ES" sz="1800" noProof="0" dirty="0"/>
          </a:p>
          <a:p>
            <a:pPr algn="just"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 marL="0" indent="0" algn="just">
              <a:lnSpc>
                <a:spcPct val="80000"/>
              </a:lnSpc>
              <a:buNone/>
            </a:pPr>
            <a:endParaRPr lang="ca-ES" sz="1600" noProof="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ca-ES" sz="1400" noProof="0" dirty="0"/>
          </a:p>
          <a:p>
            <a:pPr lvl="1" algn="just">
              <a:lnSpc>
                <a:spcPct val="80000"/>
              </a:lnSpc>
            </a:pPr>
            <a:endParaRPr lang="ca-ES" sz="1800" noProof="0" dirty="0"/>
          </a:p>
          <a:p>
            <a:pPr lvl="1" algn="just">
              <a:lnSpc>
                <a:spcPct val="80000"/>
              </a:lnSpc>
            </a:pPr>
            <a:endParaRPr lang="ca-ES" sz="1800" noProof="0" dirty="0"/>
          </a:p>
        </p:txBody>
      </p:sp>
    </p:spTree>
    <p:extLst>
      <p:ext uri="{BB962C8B-B14F-4D97-AF65-F5344CB8AC3E}">
        <p14:creationId xmlns="" xmlns:p14="http://schemas.microsoft.com/office/powerpoint/2010/main" val="161535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>
                <a:solidFill>
                  <a:srgbClr val="364F74"/>
                </a:solidFill>
              </a:rPr>
              <a:t>CAS </a:t>
            </a:r>
            <a:r>
              <a:rPr lang="ca-ES" sz="3200" b="1" noProof="0" smtClean="0">
                <a:solidFill>
                  <a:srgbClr val="364F74"/>
                </a:solidFill>
              </a:rPr>
              <a:t>CLÍNIC </a:t>
            </a:r>
            <a:endParaRPr lang="ca-ES" sz="3200" b="1" noProof="0" dirty="0">
              <a:solidFill>
                <a:srgbClr val="364F74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B1C1E592-63D5-447F-BF0C-54DA3FE5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35" y="1316445"/>
            <a:ext cx="4765365" cy="267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80000"/>
              </a:lnSpc>
              <a:buClr>
                <a:srgbClr val="003366"/>
              </a:buClr>
            </a:pPr>
            <a:r>
              <a:rPr lang="ca-ES" sz="2000" kern="0" smtClean="0"/>
              <a:t>En </a:t>
            </a:r>
            <a:r>
              <a:rPr lang="ca-ES" sz="2000" kern="0" dirty="0"/>
              <a:t>l’</a:t>
            </a:r>
            <a:r>
              <a:rPr lang="ca-ES" sz="2000" b="1" kern="0" dirty="0">
                <a:solidFill>
                  <a:srgbClr val="FF0000"/>
                </a:solidFill>
              </a:rPr>
              <a:t>anamnesi</a:t>
            </a:r>
            <a:r>
              <a:rPr lang="ca-ES" sz="2000" kern="0" dirty="0"/>
              <a:t>, la </a:t>
            </a:r>
            <a:r>
              <a:rPr lang="ca-ES" sz="2000" kern="0"/>
              <a:t>família </a:t>
            </a:r>
            <a:r>
              <a:rPr lang="ca-ES" sz="2000" kern="0" smtClean="0"/>
              <a:t>explica:</a:t>
            </a:r>
            <a:endParaRPr lang="ca-ES" sz="1600" kern="0" dirty="0"/>
          </a:p>
          <a:p>
            <a:pPr algn="just">
              <a:lnSpc>
                <a:spcPct val="80000"/>
              </a:lnSpc>
            </a:pPr>
            <a:endParaRPr lang="ca-ES" sz="16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Pèrdua important de pes </a:t>
            </a:r>
            <a:r>
              <a:rPr lang="ca-ES" sz="1800" kern="0"/>
              <a:t>els </a:t>
            </a:r>
            <a:r>
              <a:rPr lang="ca-ES" sz="1800" kern="0" smtClean="0"/>
              <a:t>últims </a:t>
            </a:r>
            <a:r>
              <a:rPr lang="ca-ES" sz="1800" kern="0"/>
              <a:t>10-15 </a:t>
            </a:r>
            <a:r>
              <a:rPr lang="ca-ES" sz="1800" kern="0" smtClean="0"/>
              <a:t>dies.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 err="1"/>
              <a:t>Hiporèxia</a:t>
            </a:r>
            <a:r>
              <a:rPr lang="ca-ES" sz="1800" kern="0" dirty="0"/>
              <a:t> amb reducció de </a:t>
            </a:r>
            <a:r>
              <a:rPr lang="ca-ES" sz="1800" kern="0"/>
              <a:t>la </a:t>
            </a:r>
            <a:r>
              <a:rPr lang="ca-ES" sz="1800" kern="0" smtClean="0"/>
              <a:t>ingesta.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Durant l’ingrés no ha </a:t>
            </a:r>
            <a:r>
              <a:rPr lang="ca-ES" sz="1800" kern="0"/>
              <a:t>ingerit </a:t>
            </a:r>
            <a:r>
              <a:rPr lang="ca-ES" sz="1800" kern="0" smtClean="0"/>
              <a:t>aliments.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Pes </a:t>
            </a:r>
            <a:r>
              <a:rPr lang="ca-ES" sz="1800" kern="0" smtClean="0"/>
              <a:t>habitual: </a:t>
            </a:r>
            <a:r>
              <a:rPr lang="ca-ES" sz="1800" kern="0"/>
              <a:t>69 </a:t>
            </a:r>
            <a:r>
              <a:rPr lang="ca-ES" sz="1800" kern="0" smtClean="0"/>
              <a:t>kg.</a:t>
            </a:r>
            <a:endParaRPr lang="ca-ES" sz="1800" kern="0" dirty="0"/>
          </a:p>
          <a:p>
            <a:pPr lvl="1" algn="just">
              <a:lnSpc>
                <a:spcPct val="80000"/>
              </a:lnSpc>
            </a:pPr>
            <a:endParaRPr lang="ca-ES" sz="2000" kern="0" dirty="0"/>
          </a:p>
          <a:p>
            <a:pPr algn="just">
              <a:lnSpc>
                <a:spcPct val="80000"/>
              </a:lnSpc>
            </a:pPr>
            <a:endParaRPr lang="ca-ES" sz="1600" kern="0" dirty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ca-ES" sz="1600" kern="0" dirty="0"/>
          </a:p>
          <a:p>
            <a:pPr marL="473075" lvl="1" indent="0" algn="just">
              <a:lnSpc>
                <a:spcPct val="80000"/>
              </a:lnSpc>
              <a:buFontTx/>
              <a:buNone/>
            </a:pPr>
            <a:endParaRPr lang="ca-ES" sz="1400" kern="0" dirty="0"/>
          </a:p>
          <a:p>
            <a:pPr lvl="1" algn="just">
              <a:lnSpc>
                <a:spcPct val="80000"/>
              </a:lnSpc>
            </a:pPr>
            <a:endParaRPr lang="ca-ES" sz="1800" kern="0" dirty="0"/>
          </a:p>
          <a:p>
            <a:pPr lvl="1" algn="just">
              <a:lnSpc>
                <a:spcPct val="80000"/>
              </a:lnSpc>
            </a:pPr>
            <a:endParaRPr lang="ca-ES" sz="1800" kern="0" dirty="0"/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DB11CBA7-78F6-46C0-B9F3-A73960E0D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551" y="1311595"/>
            <a:ext cx="5495734" cy="267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dirty="0">
                <a:solidFill>
                  <a:srgbClr val="FF0000"/>
                </a:solidFill>
              </a:rPr>
              <a:t>Exploració física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ca-ES" sz="10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Pes: 63 kg</a:t>
            </a:r>
          </a:p>
          <a:p>
            <a:pPr lvl="1">
              <a:lnSpc>
                <a:spcPct val="80000"/>
              </a:lnSpc>
            </a:pPr>
            <a:r>
              <a:rPr lang="ca-ES" sz="1800" kern="0" smtClean="0"/>
              <a:t>Alçada: </a:t>
            </a:r>
            <a:r>
              <a:rPr lang="ca-ES" sz="1800" kern="0" dirty="0"/>
              <a:t>1,66 m</a:t>
            </a:r>
          </a:p>
          <a:p>
            <a:pPr lvl="1">
              <a:lnSpc>
                <a:spcPct val="80000"/>
              </a:lnSpc>
            </a:pPr>
            <a:r>
              <a:rPr lang="ca-ES" sz="1800" kern="0" smtClean="0"/>
              <a:t>IMC: </a:t>
            </a:r>
            <a:r>
              <a:rPr lang="ca-ES" sz="1800" kern="0" dirty="0"/>
              <a:t>22,9 kg/m</a:t>
            </a:r>
            <a:r>
              <a:rPr lang="ca-ES" sz="1800" kern="0" baseline="30000" dirty="0"/>
              <a:t>2</a:t>
            </a:r>
          </a:p>
          <a:p>
            <a:pPr lvl="1">
              <a:lnSpc>
                <a:spcPct val="80000"/>
              </a:lnSpc>
            </a:pPr>
            <a:r>
              <a:rPr lang="ca-ES" sz="1800" kern="0" smtClean="0"/>
              <a:t>PA: </a:t>
            </a:r>
            <a:r>
              <a:rPr lang="ca-ES" sz="1800" kern="0" dirty="0"/>
              <a:t>138/89 </a:t>
            </a:r>
            <a:r>
              <a:rPr lang="ca-ES" sz="1800" kern="0" dirty="0" err="1"/>
              <a:t>mmHg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Hemiparèsia </a:t>
            </a:r>
            <a:r>
              <a:rPr lang="ca-ES" sz="1800" kern="0" smtClean="0"/>
              <a:t>esquerra </a:t>
            </a:r>
            <a:r>
              <a:rPr lang="ca-ES" sz="1800" kern="0" dirty="0"/>
              <a:t>amb afàsia i dificultat total per a la deglució (</a:t>
            </a:r>
            <a:r>
              <a:rPr lang="ca-ES" sz="1800" kern="0"/>
              <a:t>la </a:t>
            </a:r>
            <a:r>
              <a:rPr lang="ca-ES" sz="1800" kern="0" smtClean="0"/>
              <a:t>neuròloga </a:t>
            </a:r>
            <a:r>
              <a:rPr lang="ca-ES" sz="1800" kern="0" dirty="0"/>
              <a:t>indica que és </a:t>
            </a:r>
            <a:r>
              <a:rPr lang="ca-ES" sz="1800" kern="0"/>
              <a:t>irreversible</a:t>
            </a:r>
            <a:r>
              <a:rPr lang="ca-ES" sz="1800" kern="0" smtClean="0"/>
              <a:t>).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Disminució </a:t>
            </a:r>
            <a:r>
              <a:rPr lang="ca-ES" sz="1800" kern="0" smtClean="0"/>
              <a:t>de massa muscular.</a:t>
            </a:r>
            <a:endParaRPr lang="ca-ES" sz="1800" kern="0" dirty="0"/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D8E674B8-5D2F-4FDF-B8CF-BDBDC8FF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91" y="4373780"/>
            <a:ext cx="5495734" cy="23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smtClean="0">
                <a:solidFill>
                  <a:srgbClr val="FF0000"/>
                </a:solidFill>
              </a:rPr>
              <a:t>Anàlisis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ca-ES" sz="1000" kern="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Cr: </a:t>
            </a:r>
            <a:r>
              <a:rPr lang="ca-ES" sz="1800" dirty="0"/>
              <a:t>0,8 mg/</a:t>
            </a:r>
            <a:r>
              <a:rPr lang="ca-ES" sz="1800" dirty="0" err="1"/>
              <a:t>dL</a:t>
            </a:r>
            <a:endParaRPr lang="ca-ES" sz="180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Albúmina: </a:t>
            </a:r>
            <a:r>
              <a:rPr lang="ca-ES" sz="1800" dirty="0"/>
              <a:t>2,6 g/</a:t>
            </a:r>
            <a:r>
              <a:rPr lang="ca-ES" sz="1800" dirty="0" err="1"/>
              <a:t>dL</a:t>
            </a:r>
            <a:endParaRPr lang="ca-ES" sz="180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Prealbúmina: </a:t>
            </a:r>
            <a:r>
              <a:rPr lang="ca-ES" sz="1800" dirty="0"/>
              <a:t>7 mg/</a:t>
            </a:r>
            <a:r>
              <a:rPr lang="ca-ES" sz="1800" dirty="0" err="1"/>
              <a:t>dL</a:t>
            </a:r>
            <a:endParaRPr lang="ca-ES" sz="1800" dirty="0"/>
          </a:p>
          <a:p>
            <a:pPr lvl="1">
              <a:lnSpc>
                <a:spcPct val="80000"/>
              </a:lnSpc>
            </a:pPr>
            <a:r>
              <a:rPr lang="ca-ES" sz="1800" smtClean="0"/>
              <a:t>PCR: </a:t>
            </a:r>
            <a:r>
              <a:rPr lang="ca-ES" sz="1800" dirty="0"/>
              <a:t>89 mg/L</a:t>
            </a:r>
            <a:endParaRPr lang="ca-ES" sz="1600" dirty="0"/>
          </a:p>
        </p:txBody>
      </p:sp>
    </p:spTree>
    <p:extLst>
      <p:ext uri="{BB962C8B-B14F-4D97-AF65-F5344CB8AC3E}">
        <p14:creationId xmlns="" xmlns:p14="http://schemas.microsoft.com/office/powerpoint/2010/main" val="286544706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1232</Words>
  <Application>Microsoft Office PowerPoint</Application>
  <PresentationFormat>Personalització</PresentationFormat>
  <Paragraphs>351</Paragraphs>
  <Slides>36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Títols de les diapositives</vt:lpstr>
      </vt:variant>
      <vt:variant>
        <vt:i4>36</vt:i4>
      </vt:variant>
    </vt:vector>
  </HeadingPairs>
  <TitlesOfParts>
    <vt:vector size="39" baseType="lpstr">
      <vt:lpstr>Diseño predeterminado</vt:lpstr>
      <vt:lpstr>2_Tema de Office</vt:lpstr>
      <vt:lpstr>Tema do Office</vt:lpstr>
      <vt:lpstr>TEMA 17. NUTRICIÓ ENTERAL I PARENTERAL</vt:lpstr>
      <vt:lpstr>CAS CLÍNIC</vt:lpstr>
      <vt:lpstr>CAS CLÍNIC</vt:lpstr>
      <vt:lpstr>CAS CLÍNIC</vt:lpstr>
      <vt:lpstr>Què estaria indicat des del punt de vista nutricional?</vt:lpstr>
      <vt:lpstr>CAS CLÍNIC</vt:lpstr>
      <vt:lpstr>En l’alta, quines serien les recomanacions des del punt de vista nutricional?</vt:lpstr>
      <vt:lpstr>CAS CLÍNIC</vt:lpstr>
      <vt:lpstr>CAS CLÍNIC </vt:lpstr>
      <vt:lpstr>Què estaria indicat des del punt de vista nutricional?</vt:lpstr>
      <vt:lpstr>Quin tipus d’ajuda nutricional estaria indicada  en aquest cas?  </vt:lpstr>
      <vt:lpstr>RESOLUCIÓ DEL CAS</vt:lpstr>
      <vt:lpstr>Diapositiva 13</vt:lpstr>
      <vt:lpstr>DESNUTRICIÓ I MALALTIA</vt:lpstr>
      <vt:lpstr>CRIBRATGE NUTRICIONAL</vt:lpstr>
      <vt:lpstr>DESNUTRICIÓ I MALALTIA</vt:lpstr>
      <vt:lpstr>Diapositiva 17</vt:lpstr>
      <vt:lpstr>ESCALA EAT-10 (Eating Assesment Tool 10)</vt:lpstr>
      <vt:lpstr>Mètode d’exploració clínica. Volum-viscositat (MECV-V)</vt:lpstr>
      <vt:lpstr>En l’alta, quines serien les recomanacions  des del punt de vista nutricional?</vt:lpstr>
      <vt:lpstr>ADAPTACIÓ DE SÒLIDS</vt:lpstr>
      <vt:lpstr>ADAPTACIÓ DE LÍQUIDS</vt:lpstr>
      <vt:lpstr>ADAPTACIÓ DE VOLUM</vt:lpstr>
      <vt:lpstr>Què estaria indicat des del punt de vista nutricional?</vt:lpstr>
      <vt:lpstr>DESNUTRICIÓ I MALALTIA</vt:lpstr>
      <vt:lpstr>CRITERIS GLIM</vt:lpstr>
      <vt:lpstr>CRITERIS GLIM</vt:lpstr>
      <vt:lpstr>Quin tipus de suport nutricional estaria indicat?  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5. COMPLICACIONES AGUDAS DE LA DIABETES</dc:title>
  <dc:creator>SERGIO</dc:creator>
  <cp:lastModifiedBy>Rafel</cp:lastModifiedBy>
  <cp:revision>168</cp:revision>
  <dcterms:created xsi:type="dcterms:W3CDTF">2022-01-16T11:27:34Z</dcterms:created>
  <dcterms:modified xsi:type="dcterms:W3CDTF">2023-05-07T17:09:17Z</dcterms:modified>
</cp:coreProperties>
</file>