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9" r:id="rId4"/>
    <p:sldId id="258" r:id="rId5"/>
    <p:sldId id="261" r:id="rId6"/>
    <p:sldId id="267" r:id="rId7"/>
    <p:sldId id="272" r:id="rId8"/>
    <p:sldId id="273" r:id="rId9"/>
    <p:sldId id="274" r:id="rId10"/>
    <p:sldId id="283" r:id="rId11"/>
    <p:sldId id="290" r:id="rId12"/>
    <p:sldId id="320" r:id="rId13"/>
    <p:sldId id="307" r:id="rId14"/>
    <p:sldId id="305" r:id="rId15"/>
    <p:sldId id="318" r:id="rId16"/>
    <p:sldId id="308" r:id="rId17"/>
    <p:sldId id="309" r:id="rId18"/>
    <p:sldId id="310" r:id="rId19"/>
    <p:sldId id="312" r:id="rId20"/>
    <p:sldId id="313" r:id="rId21"/>
    <p:sldId id="314" r:id="rId22"/>
    <p:sldId id="315" r:id="rId23"/>
    <p:sldId id="316" r:id="rId24"/>
    <p:sldId id="311" r:id="rId25"/>
    <p:sldId id="322" r:id="rId26"/>
    <p:sldId id="321" r:id="rId27"/>
    <p:sldId id="323" r:id="rId28"/>
    <p:sldId id="306" r:id="rId29"/>
    <p:sldId id="319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F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8427" autoAdjust="0"/>
  </p:normalViewPr>
  <p:slideViewPr>
    <p:cSldViewPr snapToGrid="0">
      <p:cViewPr>
        <p:scale>
          <a:sx n="75" d="100"/>
          <a:sy n="75" d="100"/>
        </p:scale>
        <p:origin x="-1812" y="-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14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4667-A435-40B9-92BD-D67AADC2F69A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0E0D6-FC09-4981-8817-93117D1A5B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9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8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5AEF3-AA22-4694-A17B-36339ED0E2AC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0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967FD3F-6114-2B4C-9664-E151AE98B81C}" type="slidenum">
              <a:rPr lang="es-E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12</a:t>
            </a:fld>
            <a:endParaRPr lang="es-ES" sz="120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s-E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5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A87B2-0089-4D5A-AE5D-DC2012F3BA37}" type="slidenum"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1455738"/>
            <a:ext cx="6069013" cy="3414712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5694363"/>
            <a:ext cx="5626100" cy="2928937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a-ES" sz="1200" b="1">
                <a:latin typeface="Cambria"/>
                <a:cs typeface="Cambria"/>
              </a:rPr>
              <a:t>Alteració </a:t>
            </a:r>
            <a:r>
              <a:rPr lang="ca-ES" sz="1200" b="1" smtClean="0">
                <a:latin typeface="Cambria"/>
                <a:cs typeface="Cambria"/>
              </a:rPr>
              <a:t>de l’equilibri energètic (ingesta </a:t>
            </a:r>
            <a:r>
              <a:rPr lang="ca-ES" sz="1200" b="1" dirty="0">
                <a:latin typeface="Cambria"/>
                <a:cs typeface="Cambria"/>
              </a:rPr>
              <a:t>– despesa) </a:t>
            </a:r>
            <a:r>
              <a:rPr lang="ca-ES" sz="1200" dirty="0">
                <a:latin typeface="Cambria"/>
                <a:cs typeface="Cambria"/>
              </a:rPr>
              <a:t>per nombrosos factors</a:t>
            </a:r>
            <a:r>
              <a:rPr lang="ca-ES" sz="1200">
                <a:latin typeface="Cambria"/>
                <a:cs typeface="Cambria"/>
              </a:rPr>
              <a:t>: </a:t>
            </a:r>
            <a:r>
              <a:rPr lang="ca-ES" sz="1200" smtClean="0">
                <a:latin typeface="Cambria"/>
                <a:cs typeface="Cambria"/>
              </a:rPr>
              <a:t>ambientals</a:t>
            </a:r>
            <a:r>
              <a:rPr lang="ca-ES" sz="1200" dirty="0">
                <a:latin typeface="Cambria"/>
                <a:cs typeface="Cambria"/>
              </a:rPr>
              <a:t>, genètics, endocrins, neurològics, psicològics,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02245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96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35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E3B3F-E3F4-460F-8B05-764F6168EDED}" type="slidenum"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426720" indent="-42672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ct val="108000"/>
              <a:buFont typeface="Wingdings" charset="2"/>
              <a:buChar char="ü"/>
              <a:defRPr/>
            </a:pPr>
            <a:r>
              <a:rPr lang="ca-ES" sz="2800" smtClean="0">
                <a:latin typeface="Cambria"/>
                <a:ea typeface="ＭＳ Ｐゴシック" charset="0"/>
                <a:cs typeface="Cambria"/>
                <a:sym typeface="Calibri" charset="0"/>
              </a:rPr>
              <a:t>Reducció de pes i </a:t>
            </a:r>
            <a:r>
              <a:rPr lang="ca-ES" sz="2800" baseline="0" smtClean="0">
                <a:latin typeface="Cambria"/>
                <a:ea typeface="ＭＳ Ｐゴシック" charset="0"/>
                <a:cs typeface="Cambria"/>
                <a:sym typeface="Calibri" charset="0"/>
              </a:rPr>
              <a:t>control </a:t>
            </a:r>
            <a:r>
              <a:rPr lang="ca-ES" sz="2800" baseline="0">
                <a:latin typeface="Cambria"/>
                <a:ea typeface="ＭＳ Ｐゴシック" charset="0"/>
                <a:cs typeface="Cambria"/>
                <a:sym typeface="Calibri" charset="0"/>
              </a:rPr>
              <a:t>de </a:t>
            </a:r>
            <a:r>
              <a:rPr lang="ca-ES" sz="2800" baseline="0" smtClean="0">
                <a:latin typeface="Cambria"/>
                <a:ea typeface="ＭＳ Ｐゴシック" charset="0"/>
                <a:cs typeface="Cambria"/>
                <a:sym typeface="Calibri" charset="0"/>
              </a:rPr>
              <a:t>comorbilitats.</a:t>
            </a:r>
            <a:endParaRPr lang="ca-ES" sz="2800" dirty="0">
              <a:latin typeface="Cambria"/>
              <a:ea typeface="ＭＳ Ｐゴシック" charset="0"/>
              <a:cs typeface="Cambria"/>
              <a:sym typeface="Calibri" charset="0"/>
            </a:endParaRPr>
          </a:p>
          <a:p>
            <a:pPr marL="426720" indent="-42672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ct val="108000"/>
              <a:buFont typeface="Wingdings" charset="2"/>
              <a:buChar char="ü"/>
              <a:defRPr/>
            </a:pP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És una </a:t>
            </a:r>
            <a:r>
              <a:rPr lang="ca-ES" sz="2800">
                <a:latin typeface="Cambria"/>
                <a:ea typeface="ＭＳ Ｐゴシック" charset="0"/>
                <a:cs typeface="Cambria"/>
                <a:sym typeface="Calibri" charset="0"/>
              </a:rPr>
              <a:t>malaltia </a:t>
            </a:r>
            <a:r>
              <a:rPr lang="ca-ES" sz="2800" smtClean="0">
                <a:latin typeface="Cambria"/>
                <a:ea typeface="ＭＳ Ｐゴシック" charset="0"/>
                <a:cs typeface="Cambria"/>
                <a:sym typeface="Calibri" charset="0"/>
              </a:rPr>
              <a:t>crònica 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produïda </a:t>
            </a:r>
            <a:r>
              <a:rPr lang="ca-ES" sz="2800">
                <a:latin typeface="Cambria"/>
                <a:ea typeface="ＭＳ Ｐゴシック" charset="0"/>
                <a:cs typeface="Cambria"/>
                <a:sym typeface="Calibri" charset="0"/>
              </a:rPr>
              <a:t>per </a:t>
            </a:r>
            <a:r>
              <a:rPr lang="ca-ES" sz="2800" smtClean="0">
                <a:latin typeface="Cambria"/>
                <a:ea typeface="ＭＳ Ｐゴシック" charset="0"/>
                <a:cs typeface="Cambria"/>
                <a:sym typeface="Calibri" charset="0"/>
              </a:rPr>
              <a:t>diverses 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causes.</a:t>
            </a:r>
          </a:p>
          <a:p>
            <a:pPr marL="426720" indent="-42672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Wingdings" charset="2"/>
              <a:buChar char="ü"/>
              <a:defRPr/>
            </a:pPr>
            <a:r>
              <a:rPr lang="ca-ES" sz="2800" dirty="0">
                <a:ln w="12700">
                  <a:noFill/>
                  <a:prstDash val="solid"/>
                </a:ln>
                <a:latin typeface="Cambria"/>
                <a:cs typeface="Cambria"/>
              </a:rPr>
              <a:t>La pèrdua de pes és lenta </a:t>
            </a:r>
            <a:r>
              <a:rPr lang="ca-ES" sz="2800">
                <a:ln w="12700">
                  <a:noFill/>
                  <a:prstDash val="solid"/>
                </a:ln>
                <a:latin typeface="Cambria"/>
                <a:cs typeface="Cambria"/>
              </a:rPr>
              <a:t>i </a:t>
            </a:r>
            <a:r>
              <a:rPr lang="ca-ES" sz="2800" smtClean="0">
                <a:ln w="12700">
                  <a:noFill/>
                  <a:prstDash val="solid"/>
                </a:ln>
                <a:latin typeface="Cambria"/>
                <a:cs typeface="Cambria"/>
              </a:rPr>
              <a:t>sovint</a:t>
            </a:r>
            <a:r>
              <a:rPr lang="ca-ES" sz="2800" baseline="0" smtClean="0">
                <a:ln w="12700">
                  <a:noFill/>
                  <a:prstDash val="solid"/>
                </a:ln>
                <a:latin typeface="Cambria"/>
                <a:cs typeface="Cambria"/>
              </a:rPr>
              <a:t> </a:t>
            </a:r>
            <a:r>
              <a:rPr lang="ca-ES" sz="2800" smtClean="0">
                <a:ln w="12700">
                  <a:noFill/>
                  <a:prstDash val="solid"/>
                </a:ln>
                <a:latin typeface="Cambria"/>
                <a:cs typeface="Cambria"/>
              </a:rPr>
              <a:t>recidiva.</a:t>
            </a:r>
            <a:endParaRPr lang="ca-ES" sz="2800" dirty="0">
              <a:latin typeface="Cambria"/>
              <a:ea typeface="ＭＳ Ｐゴシック" charset="0"/>
              <a:cs typeface="Cambria"/>
              <a:sym typeface="Calibri" charset="0"/>
            </a:endParaRPr>
          </a:p>
          <a:p>
            <a:pPr marL="426720" indent="-42672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ct val="108000"/>
              <a:buFont typeface="Wingdings" charset="2"/>
              <a:buChar char="ü"/>
              <a:defRPr/>
            </a:pP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Aconseguir i mantenir el pes 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 Bold" charset="0"/>
              </a:rPr>
              <a:t>convenient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 per al pacient 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 Italic" charset="0"/>
              </a:rPr>
              <a:t>(aconseguir el pes ideal </a:t>
            </a:r>
            <a:r>
              <a:rPr lang="ca-ES" sz="2800">
                <a:latin typeface="Cambria"/>
                <a:ea typeface="ＭＳ Ｐゴシック" charset="0"/>
                <a:cs typeface="Cambria"/>
                <a:sym typeface="Calibri Italic" charset="0"/>
              </a:rPr>
              <a:t>i </a:t>
            </a:r>
            <a:r>
              <a:rPr lang="ca-ES" sz="2800" smtClean="0">
                <a:latin typeface="Cambria"/>
                <a:ea typeface="ＭＳ Ｐゴシック" charset="0"/>
                <a:cs typeface="Cambria"/>
                <a:sym typeface="Calibri Italic" charset="0"/>
              </a:rPr>
              <a:t>mantenir-lo </a:t>
            </a:r>
            <a:r>
              <a:rPr lang="ca-ES" sz="2800" dirty="0">
                <a:latin typeface="Cambria"/>
                <a:ea typeface="ＭＳ Ｐゴシック" charset="0"/>
                <a:cs typeface="Cambria"/>
                <a:sym typeface="Calibri Italic" charset="0"/>
              </a:rPr>
              <a:t>és una utopia). </a:t>
            </a:r>
          </a:p>
          <a:p>
            <a:pPr marL="1082040" lvl="1" indent="-411480">
              <a:lnSpc>
                <a:spcPct val="110000"/>
              </a:lnSpc>
              <a:spcBef>
                <a:spcPts val="900"/>
              </a:spcBef>
              <a:buSzPct val="108000"/>
              <a:buFont typeface="Lucida Grande"/>
              <a:buChar char="-"/>
              <a:defRPr/>
            </a:pP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Reduir el pes corporal (10% en 6 mesos).</a:t>
            </a:r>
          </a:p>
          <a:p>
            <a:pPr marL="1082040" lvl="1" indent="-411480">
              <a:lnSpc>
                <a:spcPct val="110000"/>
              </a:lnSpc>
              <a:spcBef>
                <a:spcPts val="900"/>
              </a:spcBef>
              <a:buSzPct val="108000"/>
              <a:buFont typeface="Lucida Grande"/>
              <a:buChar char="-"/>
              <a:defRPr/>
            </a:pPr>
            <a:r>
              <a:rPr lang="ca-ES" sz="2800" dirty="0">
                <a:latin typeface="Cambria"/>
                <a:ea typeface="ＭＳ Ｐゴシック" charset="0"/>
                <a:cs typeface="Cambria"/>
                <a:sym typeface="Calibri" charset="0"/>
              </a:rPr>
              <a:t>Mantenir la reducció del pes a llarg termini i prevenir </a:t>
            </a:r>
            <a:r>
              <a:rPr lang="ca-ES" sz="2800">
                <a:latin typeface="Cambria"/>
                <a:ea typeface="ＭＳ Ｐゴシック" charset="0"/>
                <a:cs typeface="Cambria"/>
                <a:sym typeface="Calibri" charset="0"/>
              </a:rPr>
              <a:t>l</a:t>
            </a:r>
            <a:r>
              <a:rPr lang="ca-ES" altLang="ja-JP" sz="2800">
                <a:latin typeface="Cambria"/>
                <a:ea typeface="ＭＳ Ｐゴシック" charset="0"/>
                <a:cs typeface="Cambria"/>
                <a:sym typeface="Calibri" charset="0"/>
              </a:rPr>
              <a:t>’</a:t>
            </a:r>
            <a:r>
              <a:rPr lang="ca-ES" altLang="ja-JP" sz="2800">
                <a:latin typeface="Cambria"/>
                <a:cs typeface="Cambria"/>
                <a:sym typeface="Calibri" charset="0"/>
              </a:rPr>
              <a:t>augment </a:t>
            </a:r>
            <a:r>
              <a:rPr lang="ca-ES" altLang="ja-JP" sz="2800" smtClean="0">
                <a:latin typeface="Cambria"/>
                <a:cs typeface="Cambria"/>
                <a:sym typeface="Calibri" charset="0"/>
              </a:rPr>
              <a:t>de pes posterior</a:t>
            </a:r>
            <a:r>
              <a:rPr lang="ca-ES" altLang="ja-JP" sz="2800" dirty="0">
                <a:latin typeface="Cambria"/>
                <a:cs typeface="Cambria"/>
                <a:sym typeface="Calibri" charset="0"/>
              </a:rPr>
              <a:t>. </a:t>
            </a:r>
          </a:p>
          <a:p>
            <a:pPr marL="1082040" lvl="1" indent="-411480">
              <a:lnSpc>
                <a:spcPct val="110000"/>
              </a:lnSpc>
              <a:spcBef>
                <a:spcPts val="900"/>
              </a:spcBef>
              <a:buSzPct val="108000"/>
              <a:buFont typeface="Lucida Grande"/>
              <a:buChar char="-"/>
              <a:defRPr/>
            </a:pPr>
            <a:r>
              <a:rPr lang="ca-ES" sz="2800" dirty="0">
                <a:latin typeface="Cambria"/>
                <a:cs typeface="Cambria"/>
                <a:sym typeface="Calibri" charset="0"/>
              </a:rPr>
              <a:t>El tractament és continuat (indefinit) i basat en el </a:t>
            </a:r>
            <a:r>
              <a:rPr lang="ca-ES" sz="2800" dirty="0">
                <a:latin typeface="Cambria"/>
                <a:cs typeface="Cambria"/>
                <a:sym typeface="Calibri Bold" charset="0"/>
              </a:rPr>
              <a:t>mètode científic.</a:t>
            </a:r>
            <a:endParaRPr lang="ca-ES" sz="2800" dirty="0">
              <a:latin typeface="Cambria"/>
              <a:cs typeface="Cambria"/>
              <a:sym typeface="Calibri" charset="0"/>
            </a:endParaRPr>
          </a:p>
          <a:p>
            <a:pPr marL="1082040" lvl="1" indent="-411480">
              <a:lnSpc>
                <a:spcPct val="110000"/>
              </a:lnSpc>
              <a:spcBef>
                <a:spcPts val="900"/>
              </a:spcBef>
              <a:buClr>
                <a:schemeClr val="tx1"/>
              </a:buClr>
              <a:buSzPct val="108000"/>
              <a:buFont typeface="Lucida Grande"/>
              <a:buChar char="-"/>
              <a:defRPr/>
            </a:pPr>
            <a:r>
              <a:rPr lang="ca-ES" altLang="ja-JP" sz="2800" dirty="0">
                <a:latin typeface="Cambria"/>
                <a:cs typeface="Cambria"/>
                <a:sym typeface="Calibri Bold" charset="0"/>
              </a:rPr>
              <a:t>No hi ha fórmules màgiques per </a:t>
            </a:r>
            <a:r>
              <a:rPr lang="ca-ES" altLang="ja-JP" sz="2800">
                <a:latin typeface="Cambria"/>
                <a:cs typeface="Cambria"/>
                <a:sym typeface="Calibri Bold" charset="0"/>
              </a:rPr>
              <a:t>a </a:t>
            </a:r>
            <a:r>
              <a:rPr lang="ca-ES" altLang="ja-JP" sz="2800" smtClean="0">
                <a:latin typeface="Cambria"/>
                <a:cs typeface="Cambria"/>
                <a:sym typeface="Calibri Bold" charset="0"/>
              </a:rPr>
              <a:t>aprimar-se </a:t>
            </a:r>
            <a:r>
              <a:rPr lang="ca-ES" altLang="ja-JP" sz="2800" dirty="0">
                <a:latin typeface="Cambria"/>
                <a:cs typeface="Cambria"/>
                <a:sym typeface="Calibri Bold" charset="0"/>
              </a:rPr>
              <a:t>i canviar el metabolisme.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5015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7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96691-B8B6-4103-B721-F7C37455C13E}" type="slidenum"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444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32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68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13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8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9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9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70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0037-A982-41F9-96A7-DC20360A4D06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93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D55E-BE2D-4AC4-BFF5-8E6A9925273C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43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933A-DB8B-48D6-BD73-88B1E433DCE9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417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6AE7-BCF6-4E2A-8036-3DED6C392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8516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EBA5-538C-447A-BB87-951AB905D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48350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09AA-6863-4F1F-A397-60E24523B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8195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44F-EF74-400C-BC91-1277CC486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87084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691E-8792-4C86-B1B8-0CE1EBEA2C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500334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0D0E-00D1-41FA-A1CF-3216E2630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94198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495-5BF3-4ACA-87F1-A0D80A1DF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6632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429C-7B98-4EC5-AE32-81FB0579F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8149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C3F5-B882-4FFF-B3E0-A3215EEA72B4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2067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EC90-6AAA-48F9-A280-D587F275D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16722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02F-51B6-4A84-8A96-E822A5225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389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34400" y="-76200"/>
            <a:ext cx="2743200" cy="5562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-76200"/>
            <a:ext cx="8026400" cy="5562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4F76-5E3D-48C1-B1AF-6AB62A13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36155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4800" y="-76200"/>
            <a:ext cx="10972800" cy="556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11F1-A8EB-441A-B1D7-CECC2B2F90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7981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4B9D-7A42-4EA8-B34D-10765DCD4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65088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400" y="35052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E415-6BB2-4651-899E-24C9375CC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96271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DB7A-45CA-46CC-85B4-70BB93499F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62852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410D-3129-4BB1-B18E-29182C4B82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661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AC93-4FD5-46D7-BFE8-4C51E951D288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305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5DBC-BB08-4465-9CB1-02FD70B9179A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29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5035-2510-4208-BCCB-2647224B2E5B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79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7854-AD9D-4294-A0AC-54B3EF9D9046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92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EF0D-92D5-440D-8CE6-9D8BD73DFFDC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4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0202-8E51-4618-B5A6-DA5FC96AFAD4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34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545D-88C1-4BB8-A684-C3DC0227A75A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51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1CE3-C632-4605-894E-48D0826123D7}" type="datetime1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11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arra-superio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barra"/>
          <p:cNvPicPr>
            <a:picLocks noChangeAspect="1" noChangeArrowheads="1"/>
          </p:cNvPicPr>
          <p:nvPr/>
        </p:nvPicPr>
        <p:blipFill>
          <a:blip r:embed="rId19" cstate="print"/>
          <a:srcRect l="2458" b="32521"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911600" y="6505575"/>
            <a:ext cx="452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A0AE55B3-9FF9-4E0B-8F91-D3660F501A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762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347200" y="6248400"/>
            <a:ext cx="2540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400"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universitat de valencia facultad de medici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00" y="239577"/>
            <a:ext cx="2557639" cy="8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626380" y="6005382"/>
            <a:ext cx="484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Docent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d’Endocrinologia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Nutrició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2022-2023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1460097"/>
            <a:ext cx="12192000" cy="759556"/>
          </a:xfrm>
        </p:spPr>
        <p:txBody>
          <a:bodyPr>
            <a:noAutofit/>
          </a:bodyPr>
          <a:lstStyle/>
          <a:p>
            <a:r>
              <a:rPr lang="ca-ES" sz="4700" b="1" noProof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7. OBESITAT</a:t>
            </a:r>
          </a:p>
        </p:txBody>
      </p:sp>
      <p:sp>
        <p:nvSpPr>
          <p:cNvPr id="8" name="Picture 1"/>
          <p:cNvSpPr>
            <a:spLocks noChangeAspect="1" noChangeArrowheads="1"/>
          </p:cNvSpPr>
          <p:nvPr/>
        </p:nvSpPr>
        <p:spPr bwMode="auto">
          <a:xfrm>
            <a:off x="3234691" y="3454141"/>
            <a:ext cx="475869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1638" tIns="35819" rIns="71638" bIns="35819"/>
          <a:lstStyle/>
          <a:p>
            <a:endParaRPr lang="es-ES" sz="277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91" y="2742095"/>
            <a:ext cx="2343150" cy="15621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708" y="2742095"/>
            <a:ext cx="2343150" cy="15621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330" y="2580736"/>
            <a:ext cx="3857625" cy="23622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191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181" y="2942340"/>
            <a:ext cx="4855507" cy="156945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400" b="1" noProof="0">
                <a:solidFill>
                  <a:srgbClr val="FF0000"/>
                </a:solidFill>
              </a:rPr>
              <a:t>OBESITAT </a:t>
            </a:r>
            <a:r>
              <a:rPr lang="ca-ES" sz="2400" b="1" noProof="0" smtClean="0">
                <a:solidFill>
                  <a:srgbClr val="FF0000"/>
                </a:solidFill>
              </a:rPr>
              <a:t>DE GRAU </a:t>
            </a:r>
            <a:r>
              <a:rPr lang="ca-ES" sz="2400" b="1" noProof="0" dirty="0">
                <a:solidFill>
                  <a:srgbClr val="FF0000"/>
                </a:solidFill>
              </a:rPr>
              <a:t>I</a:t>
            </a: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400" b="1" noProof="0" dirty="0">
                <a:solidFill>
                  <a:srgbClr val="FF0000"/>
                </a:solidFill>
              </a:rPr>
              <a:t>+</a:t>
            </a: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400" b="1" noProof="0" dirty="0">
                <a:solidFill>
                  <a:srgbClr val="FF0000"/>
                </a:solidFill>
              </a:rPr>
              <a:t>SÍNDROME METABÒLICA</a:t>
            </a:r>
            <a:endParaRPr lang="ca-ES" sz="1800" b="1" noProof="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ca-ES" sz="1600" noProof="0" dirty="0"/>
          </a:p>
          <a:p>
            <a:pPr marL="473075" lvl="1" indent="0" algn="ctr">
              <a:lnSpc>
                <a:spcPct val="80000"/>
              </a:lnSpc>
              <a:buNone/>
            </a:pPr>
            <a:endParaRPr lang="ca-ES" sz="1400" noProof="0" dirty="0"/>
          </a:p>
          <a:p>
            <a:pPr lvl="1" algn="ctr">
              <a:lnSpc>
                <a:spcPct val="80000"/>
              </a:lnSpc>
            </a:pPr>
            <a:endParaRPr lang="ca-ES" sz="1800" noProof="0" dirty="0"/>
          </a:p>
          <a:p>
            <a:pPr lvl="1" algn="ctr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5932003" y="3056958"/>
            <a:ext cx="33233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a-ES" sz="2000" kern="0" dirty="0">
                <a:solidFill>
                  <a:sysClr val="windowText" lastClr="000000"/>
                </a:solidFill>
              </a:rPr>
              <a:t>Obesitat abdominal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Glucosa alterada en dejú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cHDL</a:t>
            </a:r>
            <a:r>
              <a:rPr kumimoji="0" lang="ca-E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a-ES" sz="2000" kern="0" baseline="0" dirty="0">
                <a:solidFill>
                  <a:sysClr val="windowText" lastClr="000000"/>
                </a:solidFill>
              </a:rPr>
              <a:t>TG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5573858" y="3056958"/>
            <a:ext cx="358145" cy="16024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77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0" y="2154"/>
            <a:ext cx="12191999" cy="11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364F74"/>
                </a:solidFill>
              </a:rPr>
              <a:t>Quins </a:t>
            </a:r>
            <a:r>
              <a:rPr lang="ca-ES" sz="3600" b="1" kern="0">
                <a:solidFill>
                  <a:srgbClr val="364F74"/>
                </a:solidFill>
              </a:rPr>
              <a:t>diagnòstics </a:t>
            </a:r>
            <a:r>
              <a:rPr lang="ca-ES" sz="3600" b="1" kern="0" smtClean="0">
                <a:solidFill>
                  <a:srgbClr val="364F74"/>
                </a:solidFill>
              </a:rPr>
              <a:t>té </a:t>
            </a:r>
            <a:r>
              <a:rPr lang="ca-ES" sz="3600" b="1" kern="0" dirty="0">
                <a:solidFill>
                  <a:srgbClr val="364F74"/>
                </a:solidFill>
              </a:rPr>
              <a:t>el pacient?</a:t>
            </a:r>
          </a:p>
        </p:txBody>
      </p:sp>
      <p:sp>
        <p:nvSpPr>
          <p:cNvPr id="7" name="Flecha: hacia abajo 6"/>
          <p:cNvSpPr/>
          <p:nvPr/>
        </p:nvSpPr>
        <p:spPr bwMode="auto">
          <a:xfrm rot="10800000">
            <a:off x="6750951" y="4364164"/>
            <a:ext cx="97871" cy="2952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Flecha: hacia abajo 8"/>
          <p:cNvSpPr/>
          <p:nvPr/>
        </p:nvSpPr>
        <p:spPr bwMode="auto">
          <a:xfrm>
            <a:off x="7061452" y="4070555"/>
            <a:ext cx="97871" cy="2952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62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337191" y="6496151"/>
            <a:ext cx="6821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s-ES" altLang="es-ES_tradnl" sz="1200" b="1" kern="0" smtClean="0">
                <a:latin typeface="Arial" panose="020B0604020202020204" pitchFamily="34" charset="0"/>
                <a:cs typeface="Arial" panose="020B0604020202020204" pitchFamily="34" charset="0"/>
              </a:rPr>
              <a:t>“Consenso </a:t>
            </a:r>
            <a:r>
              <a:rPr lang="es-ES" altLang="es-ES_tradnl" sz="1200" b="1" ker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a-ES" altLang="es-ES_tradnl" sz="1200" b="1" kern="0" smtClean="0">
                <a:latin typeface="Arial" panose="020B0604020202020204" pitchFamily="34" charset="0"/>
                <a:cs typeface="Arial" panose="020B0604020202020204" pitchFamily="34" charset="0"/>
              </a:rPr>
              <a:t>EDO’2000”. </a:t>
            </a:r>
            <a:r>
              <a:rPr lang="ca-ES" altLang="es-ES_tradnl" sz="1200" b="1" i="1" kern="0" smtClean="0">
                <a:latin typeface="Arial" panose="020B0604020202020204" pitchFamily="34" charset="0"/>
                <a:cs typeface="Arial" panose="020B0604020202020204" pitchFamily="34" charset="0"/>
              </a:rPr>
              <a:t>Medi. Clín. </a:t>
            </a:r>
            <a:r>
              <a:rPr lang="ca-ES" altLang="es-ES_tradnl" sz="1200" b="1" ker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altLang="es-ES_tradnl" sz="1200" b="1" kern="0" smtClean="0">
                <a:latin typeface="Arial" panose="020B0604020202020204" pitchFamily="34" charset="0"/>
                <a:cs typeface="Arial" panose="020B0604020202020204" pitchFamily="34" charset="0"/>
              </a:rPr>
              <a:t>Barc.) </a:t>
            </a:r>
            <a:r>
              <a:rPr lang="ca-ES" altLang="es-ES_tradnl" sz="1200" b="1" ker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ca-ES" altLang="es-ES_tradnl" sz="1200" b="1" kern="0" smtClean="0">
                <a:latin typeface="Arial" panose="020B0604020202020204" pitchFamily="34" charset="0"/>
                <a:cs typeface="Arial" panose="020B0604020202020204" pitchFamily="34" charset="0"/>
              </a:rPr>
              <a:t>; 115:587-597.</a:t>
            </a:r>
            <a:endParaRPr lang="es-E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6475" y="2068475"/>
            <a:ext cx="7040416" cy="4118817"/>
            <a:chOff x="816" y="1392"/>
            <a:chExt cx="3835" cy="2112"/>
          </a:xfrm>
          <a:solidFill>
            <a:srgbClr val="6A7A9B"/>
          </a:solidFill>
        </p:grpSpPr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816" y="1392"/>
              <a:ext cx="3792" cy="2112"/>
            </a:xfrm>
            <a:prstGeom prst="rect">
              <a:avLst/>
            </a:prstGeom>
            <a:solidFill>
              <a:srgbClr val="E4EB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1824"/>
              <a:ext cx="3696" cy="1621"/>
              <a:chOff x="864" y="1824"/>
              <a:chExt cx="3696" cy="1621"/>
            </a:xfrm>
            <a:grpFill/>
          </p:grpSpPr>
          <p:sp>
            <p:nvSpPr>
              <p:cNvPr id="30735" name="Text Box 7"/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400" cy="1562"/>
              </a:xfrm>
              <a:prstGeom prst="rect">
                <a:avLst/>
              </a:prstGeom>
              <a:solidFill>
                <a:srgbClr val="E4EB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Baix pes</a:t>
                </a:r>
              </a:p>
              <a:p>
                <a:pPr defTabSz="914400"/>
                <a:r>
                  <a:rPr lang="ca-ES" sz="2400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Normopès</a:t>
                </a:r>
                <a:endParaRPr lang="ca-E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Sobrepès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grau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Sobrepès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grau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Obesitat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tipus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Obesitat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tipus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Obesitat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tipus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 (mòrbida)</a:t>
                </a:r>
              </a:p>
              <a:p>
                <a:pPr defTabSz="914400"/>
                <a:r>
                  <a:rPr lang="ca-E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Obesitat </a:t>
                </a:r>
                <a:r>
                  <a:rPr lang="ca-ES" sz="2400" kern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tipus </a:t>
                </a:r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 (extrema)</a:t>
                </a:r>
              </a:p>
            </p:txBody>
          </p:sp>
          <p:sp>
            <p:nvSpPr>
              <p:cNvPr id="30736" name="Text Box 8"/>
              <p:cNvSpPr txBox="1">
                <a:spLocks noChangeArrowheads="1"/>
              </p:cNvSpPr>
              <p:nvPr/>
            </p:nvSpPr>
            <p:spPr bwMode="auto">
              <a:xfrm>
                <a:off x="3456" y="1824"/>
                <a:ext cx="1104" cy="1621"/>
              </a:xfrm>
              <a:prstGeom prst="rect">
                <a:avLst/>
              </a:prstGeom>
              <a:solidFill>
                <a:srgbClr val="E4EB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 18,5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18,5-24,9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25-26,9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27-29,9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30-34,9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35-39,9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40-49,9</a:t>
                </a:r>
              </a:p>
              <a:p>
                <a:pPr algn="ctr" defTabSz="914400"/>
                <a:r>
                  <a:rPr lang="ca-E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50</a:t>
                </a:r>
              </a:p>
            </p:txBody>
          </p:sp>
        </p:grp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>
              <a:off x="816" y="1776"/>
              <a:ext cx="379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>
              <a:off x="816" y="3504"/>
              <a:ext cx="379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816" y="1392"/>
              <a:ext cx="379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31" name="Text Box 12"/>
            <p:cNvSpPr txBox="1">
              <a:spLocks noChangeArrowheads="1"/>
            </p:cNvSpPr>
            <p:nvPr/>
          </p:nvSpPr>
          <p:spPr bwMode="auto">
            <a:xfrm>
              <a:off x="2125" y="1422"/>
              <a:ext cx="2526" cy="237"/>
            </a:xfrm>
            <a:prstGeom prst="rect">
              <a:avLst/>
            </a:prstGeom>
            <a:solidFill>
              <a:srgbClr val="E4EBE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ca-E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Valors límits de l’IMC (kg/m</a:t>
              </a:r>
              <a:r>
                <a:rPr lang="ca-ES" sz="24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a-E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s-ES_tradnl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ca-E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>
              <a:off x="816" y="1392"/>
              <a:ext cx="0" cy="211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>
              <a:off x="4608" y="1392"/>
              <a:ext cx="0" cy="211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360" y="1776"/>
              <a:ext cx="0" cy="1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s-E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725" name="Rectangle 16"/>
          <p:cNvSpPr>
            <a:spLocks noChangeArrowheads="1"/>
          </p:cNvSpPr>
          <p:nvPr/>
        </p:nvSpPr>
        <p:spPr bwMode="auto">
          <a:xfrm>
            <a:off x="1935480" y="1014413"/>
            <a:ext cx="883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ca-E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L’IMC es correlaciona amb el risc </a:t>
            </a:r>
            <a:r>
              <a:rPr lang="ca-ES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morbimortalitat</a:t>
            </a:r>
            <a:r>
              <a:rPr lang="ca-E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mesura que augmenta, augmenta la </a:t>
            </a:r>
            <a:r>
              <a:rPr lang="ca-ES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mortalitat </a:t>
            </a:r>
            <a:r>
              <a:rPr lang="ca-ES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global.</a:t>
            </a:r>
            <a:endParaRPr lang="ca-E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24000" y="112713"/>
            <a:ext cx="9144000" cy="8874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ca-ES" sz="3600" b="1" kern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d’obesitat en funció de l’IMC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B5495-5BF3-4ACA-87F1-A0D80A1DF96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8188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675" y="1125971"/>
            <a:ext cx="10704726" cy="1556995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01888" tIns="50945" rIns="101888" bIns="50945" rtlCol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a-ES" sz="2800" b="1" noProof="0">
                <a:latin typeface="Cambria"/>
                <a:cs typeface="Cambria"/>
              </a:rPr>
              <a:t>Alteració </a:t>
            </a:r>
            <a:r>
              <a:rPr lang="ca-ES" sz="2800" b="1" noProof="0" smtClean="0">
                <a:latin typeface="Cambria"/>
                <a:cs typeface="Cambria"/>
              </a:rPr>
              <a:t>de l’equilibri energètic (ingesta </a:t>
            </a:r>
            <a:r>
              <a:rPr lang="ca-ES" sz="2800" b="1" noProof="0" dirty="0">
                <a:latin typeface="Cambria"/>
                <a:cs typeface="Cambria"/>
              </a:rPr>
              <a:t>– despesa)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ca-ES" sz="2800" noProof="0" dirty="0">
                <a:latin typeface="Cambria"/>
                <a:cs typeface="Cambria"/>
              </a:rPr>
              <a:t>per nombrosos factors: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ca-ES" sz="2800" noProof="0" dirty="0">
                <a:latin typeface="Cambria"/>
                <a:cs typeface="Cambria"/>
              </a:rPr>
              <a:t>ambientals, genètics, endocrins, neurològics, psicològics, etc.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84243" y="363128"/>
            <a:ext cx="10109923" cy="6729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bg1">
                <a:lumMod val="85000"/>
                <a:alpha val="99000"/>
              </a:schemeClr>
            </a:glow>
            <a:outerShdw blurRad="111125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l"/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4400" b="1" i="1" kern="0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Etiopatogènia</a:t>
            </a:r>
            <a:endParaRPr lang="ca-ES" sz="3200" b="1" i="1" kern="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BFBFBF"/>
              </a:solidFill>
              <a:latin typeface="Cambria"/>
              <a:ea typeface="ヒラギノ明朝 ProN W3"/>
              <a:cs typeface="Cambria"/>
              <a:sym typeface="Times New Roman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1675269" y="5827150"/>
            <a:ext cx="9086850" cy="567690"/>
          </a:xfrm>
          <a:prstGeom prst="rect">
            <a:avLst/>
          </a:prstGeom>
          <a:solidFill>
            <a:srgbClr val="CC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29850" tIns="29850" rIns="29850" bIns="29850" anchor="ctr"/>
          <a:lstStyle/>
          <a:p>
            <a:pPr algn="ctr">
              <a:spcBef>
                <a:spcPts val="1597"/>
              </a:spcBef>
              <a:defRPr/>
            </a:pPr>
            <a:r>
              <a:rPr lang="ca-E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Energia </a:t>
            </a:r>
            <a:r>
              <a:rPr lang="ca-ES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de la ingesta </a:t>
            </a:r>
            <a:r>
              <a:rPr lang="ca-E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– </a:t>
            </a:r>
            <a:r>
              <a:rPr lang="ca-ES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despesa </a:t>
            </a:r>
            <a:r>
              <a:rPr lang="ca-E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= </a:t>
            </a:r>
            <a:r>
              <a:rPr lang="ca-ES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dipòsit </a:t>
            </a:r>
            <a:r>
              <a:rPr lang="ca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ea typeface="ＭＳ Ｐゴシック" charset="0"/>
                <a:cs typeface="Cambria"/>
                <a:sym typeface="Calibri Bold" charset="0"/>
              </a:rPr>
              <a:t>(greix)</a:t>
            </a:r>
          </a:p>
        </p:txBody>
      </p:sp>
      <p:cxnSp>
        <p:nvCxnSpPr>
          <p:cNvPr id="15" name="AutoShape 14"/>
          <p:cNvCxnSpPr>
            <a:cxnSpLocks noChangeShapeType="1"/>
            <a:stCxn id="3" idx="3"/>
            <a:endCxn id="19" idx="1"/>
          </p:cNvCxnSpPr>
          <p:nvPr/>
        </p:nvCxnSpPr>
        <p:spPr bwMode="auto">
          <a:xfrm>
            <a:off x="4823738" y="3643109"/>
            <a:ext cx="2567668" cy="0"/>
          </a:xfrm>
          <a:prstGeom prst="straightConnector1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5"/>
          <p:cNvCxnSpPr>
            <a:cxnSpLocks noChangeShapeType="1"/>
            <a:stCxn id="3" idx="2"/>
            <a:endCxn id="21" idx="1"/>
          </p:cNvCxnSpPr>
          <p:nvPr/>
        </p:nvCxnSpPr>
        <p:spPr bwMode="auto">
          <a:xfrm>
            <a:off x="3407372" y="4124057"/>
            <a:ext cx="1305641" cy="876137"/>
          </a:xfrm>
          <a:prstGeom prst="straightConnector1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/>
          <p:cNvCxnSpPr>
            <a:cxnSpLocks noChangeShapeType="1"/>
            <a:stCxn id="21" idx="3"/>
            <a:endCxn id="19" idx="2"/>
          </p:cNvCxnSpPr>
          <p:nvPr/>
        </p:nvCxnSpPr>
        <p:spPr bwMode="auto">
          <a:xfrm flipV="1">
            <a:off x="7545745" y="4124057"/>
            <a:ext cx="1262027" cy="876137"/>
          </a:xfrm>
          <a:prstGeom prst="straightConnector1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Rectángulo redondeado 2"/>
          <p:cNvSpPr/>
          <p:nvPr/>
        </p:nvSpPr>
        <p:spPr>
          <a:xfrm>
            <a:off x="1991007" y="3162161"/>
            <a:ext cx="2832731" cy="961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b="1" dirty="0">
                <a:latin typeface="Cambria"/>
                <a:cs typeface="Cambria"/>
              </a:rPr>
              <a:t>Ingesta</a:t>
            </a:r>
            <a:endParaRPr lang="ca-ES" sz="2400" b="1" dirty="0">
              <a:latin typeface="Cambria"/>
              <a:cs typeface="Cambria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391405" y="3162161"/>
            <a:ext cx="2832731" cy="961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b="1" dirty="0">
                <a:latin typeface="Cambria"/>
                <a:cs typeface="Cambria"/>
              </a:rPr>
              <a:t>Despesa</a:t>
            </a:r>
            <a:endParaRPr lang="ca-ES" sz="2400" b="1"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713014" y="4519246"/>
            <a:ext cx="2832731" cy="961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800" b="1">
                <a:latin typeface="Cambria"/>
                <a:cs typeface="Cambria"/>
              </a:rPr>
              <a:t>Dipòsit </a:t>
            </a:r>
            <a:r>
              <a:rPr lang="ca-ES" sz="2800" b="1" smtClean="0">
                <a:latin typeface="Cambria"/>
                <a:cs typeface="Cambria"/>
              </a:rPr>
              <a:t/>
            </a:r>
            <a:br>
              <a:rPr lang="ca-ES" sz="2800" b="1" smtClean="0">
                <a:latin typeface="Cambria"/>
                <a:cs typeface="Cambria"/>
              </a:rPr>
            </a:br>
            <a:r>
              <a:rPr lang="ca-ES" sz="2800" b="1" smtClean="0">
                <a:latin typeface="Cambria"/>
                <a:cs typeface="Cambria"/>
              </a:rPr>
              <a:t>de greix</a:t>
            </a:r>
            <a:endParaRPr lang="ca-ES" sz="2400" b="1" dirty="0">
              <a:latin typeface="Cambria"/>
              <a:cs typeface="Cambria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854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755" y="25897"/>
            <a:ext cx="9144000" cy="668193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l’etiologia del quadre?</a:t>
            </a:r>
            <a:endParaRPr lang="ca-ES" sz="3600" b="1" noProof="0" dirty="0">
              <a:solidFill>
                <a:srgbClr val="364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533" y="1929299"/>
            <a:ext cx="3956122" cy="367795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72541" y="694090"/>
            <a:ext cx="11135267" cy="6094470"/>
            <a:chOff x="472541" y="694090"/>
            <a:chExt cx="11135267" cy="609447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1346" y="780906"/>
              <a:ext cx="10058400" cy="6007654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 bwMode="auto">
            <a:xfrm>
              <a:off x="4586554" y="694090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Activitat física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Rectángulo 15"/>
            <p:cNvSpPr/>
            <p:nvPr/>
          </p:nvSpPr>
          <p:spPr bwMode="auto">
            <a:xfrm>
              <a:off x="472541" y="3399054"/>
              <a:ext cx="2686050" cy="482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Edat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Rectángulo 16"/>
            <p:cNvSpPr/>
            <p:nvPr/>
          </p:nvSpPr>
          <p:spPr bwMode="auto">
            <a:xfrm>
              <a:off x="472541" y="4554756"/>
              <a:ext cx="2686050" cy="482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Estrès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" name="Rectángulo 1"/>
            <p:cNvSpPr/>
            <p:nvPr/>
          </p:nvSpPr>
          <p:spPr bwMode="auto">
            <a:xfrm>
              <a:off x="1636764" y="980162"/>
              <a:ext cx="2686050" cy="733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Son</a:t>
              </a:r>
              <a:endParaRPr kumimoji="0" lang="es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7" name="Rectángulo 6"/>
            <p:cNvSpPr/>
            <p:nvPr/>
          </p:nvSpPr>
          <p:spPr bwMode="auto">
            <a:xfrm>
              <a:off x="7631192" y="1055663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Factors</a:t>
              </a:r>
              <a:r>
                <a:rPr kumimoji="0" lang="ca-ES" sz="1600" b="1" i="0" u="none" strike="noStrike" cap="none" normalizeH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</a:t>
              </a:r>
              <a:r>
                <a:rPr kumimoji="0" lang="ca-ES" sz="1600" b="1" i="0" u="none" strike="noStrike" cap="none" normalizeH="0" smtClean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socioeconòmics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" name="Rectángulo 8"/>
            <p:cNvSpPr/>
            <p:nvPr/>
          </p:nvSpPr>
          <p:spPr bwMode="auto">
            <a:xfrm>
              <a:off x="8394095" y="2058759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Fàrmacs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Rectángulo 9"/>
            <p:cNvSpPr/>
            <p:nvPr/>
          </p:nvSpPr>
          <p:spPr bwMode="auto">
            <a:xfrm>
              <a:off x="8921758" y="3332714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Alteracions</a:t>
              </a:r>
              <a:r>
                <a:rPr kumimoji="0" lang="ca-ES" sz="1600" b="1" i="0" u="none" strike="noStrike" cap="none" normalizeH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hormonals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" name="Rectángulo 10"/>
            <p:cNvSpPr/>
            <p:nvPr/>
          </p:nvSpPr>
          <p:spPr bwMode="auto">
            <a:xfrm>
              <a:off x="8794535" y="4627023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Disruptors endocrins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 bwMode="auto">
            <a:xfrm>
              <a:off x="8165885" y="5547874"/>
              <a:ext cx="2686050" cy="582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Factors genètics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Rectángulo 12"/>
            <p:cNvSpPr/>
            <p:nvPr/>
          </p:nvSpPr>
          <p:spPr bwMode="auto">
            <a:xfrm>
              <a:off x="2979789" y="6412919"/>
              <a:ext cx="2686050" cy="3703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Malaltia psiquiàtrica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" name="Rectángulo 13"/>
            <p:cNvSpPr/>
            <p:nvPr/>
          </p:nvSpPr>
          <p:spPr bwMode="auto">
            <a:xfrm>
              <a:off x="6234733" y="6281362"/>
              <a:ext cx="2686050" cy="482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Microbiota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Rectángulo 14"/>
            <p:cNvSpPr/>
            <p:nvPr/>
          </p:nvSpPr>
          <p:spPr bwMode="auto">
            <a:xfrm>
              <a:off x="841160" y="5402737"/>
              <a:ext cx="2686050" cy="482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sz="16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Nutrició</a:t>
              </a:r>
              <a:endParaRPr kumimoji="0" lang="ca-E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" name="Rectángulo 17"/>
            <p:cNvSpPr/>
            <p:nvPr/>
          </p:nvSpPr>
          <p:spPr bwMode="auto">
            <a:xfrm>
              <a:off x="764960" y="2065438"/>
              <a:ext cx="2686050" cy="482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Factors prenatals</a:t>
              </a: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20D0E-00D1-41FA-A1CF-3216E2630B8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28871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54" y="223242"/>
            <a:ext cx="11034636" cy="607219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71641" tIns="35821" rIns="71641" bIns="35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Causes</a:t>
            </a:r>
            <a:r>
              <a:rPr lang="ca-ES" sz="3600" b="1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C1D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d</a:t>
            </a:r>
            <a:r>
              <a:rPr lang="ca-ES" altLang="ja-JP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’</a:t>
            </a: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obesitat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5854" y="830461"/>
            <a:ext cx="10923601" cy="5937886"/>
          </a:xfrm>
        </p:spPr>
        <p:txBody>
          <a:bodyPr>
            <a:noAutofit/>
          </a:bodyPr>
          <a:lstStyle/>
          <a:p>
            <a:pPr marL="348257" indent="-348257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a-ES" sz="2800" b="1" noProof="0" smtClean="0">
                <a:latin typeface="Cambria"/>
                <a:ea typeface="ヒラギノ明朝 ProN W3" charset="0"/>
                <a:cs typeface="Cambria"/>
                <a:sym typeface="Calibri Bold" charset="0"/>
              </a:rPr>
              <a:t>Primàries</a:t>
            </a:r>
            <a:endParaRPr lang="ca-ES" sz="2400" b="1" noProof="0" dirty="0">
              <a:latin typeface="Cambria"/>
              <a:ea typeface="ヒラギノ明朝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Font typeface="Lucida Grande" charset="0"/>
              <a:buChar char="-"/>
              <a:defRPr/>
            </a:pP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Multifactorial: poligènica-ambient (</a:t>
            </a:r>
            <a:r>
              <a:rPr lang="ca-ES" sz="2400" noProof="0" dirty="0">
                <a:latin typeface="Cambria"/>
                <a:cs typeface="Cambria"/>
                <a:sym typeface="Wingdings" charset="0"/>
              </a:rPr>
              <a:t> 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ingesta i </a:t>
            </a:r>
            <a:r>
              <a:rPr lang="ca-ES" sz="2400" b="1" noProof="0" dirty="0">
                <a:latin typeface="Cambria"/>
                <a:cs typeface="Cambria"/>
                <a:sym typeface="Wingdings" charset="0"/>
              </a:rPr>
              <a:t>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 despesa).</a:t>
            </a:r>
            <a:endParaRPr lang="ca-ES" sz="24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Font typeface="Lucida Grande" charset="0"/>
              <a:buChar char="-"/>
              <a:defRPr/>
            </a:pP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 Bold" charset="0"/>
              </a:rPr>
              <a:t>Monogènica (rara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 Bold" charset="0"/>
              </a:rPr>
              <a:t>):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 Bold" charset="0"/>
              </a:rPr>
              <a:t>d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èficit 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de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leptina; altres causes.</a:t>
            </a:r>
            <a:endParaRPr lang="ca-ES" sz="24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348257" indent="-348257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a-ES" sz="2800" b="1" noProof="0" dirty="0">
                <a:latin typeface="Cambria"/>
                <a:ea typeface="ヒラギノ明朝 ProN W3" charset="0"/>
                <a:cs typeface="Cambria"/>
                <a:sym typeface="Calibri Bold" charset="0"/>
              </a:rPr>
              <a:t>Síndromes </a:t>
            </a:r>
            <a:r>
              <a:rPr lang="ca-ES" sz="2800" b="1" noProof="0">
                <a:latin typeface="Cambria"/>
                <a:ea typeface="ヒラギノ明朝 ProN W3" charset="0"/>
                <a:cs typeface="Cambria"/>
                <a:sym typeface="Calibri Bold" charset="0"/>
              </a:rPr>
              <a:t>genètiques </a:t>
            </a:r>
            <a:r>
              <a:rPr lang="ca-ES" sz="2800" b="1" noProof="0" smtClean="0">
                <a:latin typeface="Cambria"/>
                <a:ea typeface="ヒラギノ明朝 ProN W3" charset="0"/>
                <a:cs typeface="Cambria"/>
                <a:sym typeface="Calibri Bold" charset="0"/>
              </a:rPr>
              <a:t>complexes</a:t>
            </a:r>
            <a:endParaRPr lang="ca-ES" sz="2800" b="1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–</a:t>
            </a:r>
            <a:r>
              <a:rPr lang="ca-ES" sz="2400" noProof="0" dirty="0">
                <a:latin typeface="Cambria"/>
                <a:ea typeface="ヒラギノ角ゴ ProN W3" charset="0"/>
                <a:cs typeface="Cambria"/>
                <a:sym typeface="Calibri" charset="0"/>
              </a:rPr>
              <a:t>	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Síndrome de Prader-</a:t>
            </a:r>
            <a:r>
              <a:rPr lang="ca-ES" sz="2400" noProof="0" dirty="0" err="1">
                <a:latin typeface="Cambria"/>
                <a:ea typeface="ＭＳ Ｐゴシック" charset="0"/>
                <a:cs typeface="Cambria"/>
                <a:sym typeface="Calibri" charset="0"/>
              </a:rPr>
              <a:t>Willy</a:t>
            </a:r>
            <a:r>
              <a:rPr lang="ca-ES" sz="2400" noProof="0">
                <a:latin typeface="Cambria"/>
                <a:ea typeface="ヒラギノ角ゴ ProN W3" charset="0"/>
                <a:cs typeface="Cambria"/>
                <a:sym typeface="Calibri" charset="0"/>
              </a:rPr>
              <a:t>, </a:t>
            </a:r>
            <a:r>
              <a:rPr lang="ca-ES" sz="2400" noProof="0" smtClean="0">
                <a:latin typeface="Cambria"/>
                <a:ea typeface="ヒラギノ角ゴ ProN W3" charset="0"/>
                <a:cs typeface="Cambria"/>
                <a:sym typeface="Calibri" charset="0"/>
              </a:rPr>
              <a:t>s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índrome 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de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Laurence-Moon-Biedl i</a:t>
            </a:r>
            <a:r>
              <a:rPr lang="ca-ES" sz="2400" noProof="0" smtClean="0">
                <a:latin typeface="Cambria"/>
                <a:ea typeface="ヒラギノ角ゴ ProN W3" charset="0"/>
                <a:cs typeface="Cambria"/>
                <a:sym typeface="Calibri" charset="0"/>
              </a:rPr>
              <a:t> a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ltres síndromes.</a:t>
            </a:r>
            <a:endParaRPr lang="ca-ES" sz="24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348257" indent="-348257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ca-ES" sz="2800" b="1" noProof="0" dirty="0">
                <a:latin typeface="Cambria"/>
                <a:ea typeface="ヒラギノ明朝 ProN W3" charset="0"/>
                <a:cs typeface="Cambria"/>
                <a:sym typeface="Calibri Bold" charset="0"/>
              </a:rPr>
              <a:t>Secundàries</a:t>
            </a:r>
            <a:endParaRPr lang="ca-ES" sz="2800" b="1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Font typeface="Tahoma" charset="0"/>
              <a:buChar char="–"/>
              <a:defRPr/>
            </a:pP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 Bold" charset="0"/>
              </a:rPr>
              <a:t>Malalties del metabolisme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 Bold" charset="0"/>
              </a:rPr>
              <a:t>: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 Bold" charset="0"/>
              </a:rPr>
              <a:t>s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índrome 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de </a:t>
            </a:r>
            <a:r>
              <a:rPr lang="ca-ES" sz="2400" noProof="0" dirty="0" err="1">
                <a:latin typeface="Cambria"/>
                <a:ea typeface="ＭＳ Ｐゴシック" charset="0"/>
                <a:cs typeface="Cambria"/>
                <a:sym typeface="Calibri" charset="0"/>
              </a:rPr>
              <a:t>Cushing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,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hipotiroïdisme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,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insulinoma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,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alteracions 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hipotalàmiques.</a:t>
            </a:r>
            <a:endParaRPr lang="ca-ES" sz="24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Font typeface="Tahoma" charset="0"/>
              <a:buChar char="–"/>
              <a:defRPr/>
            </a:pP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 Bold" charset="0"/>
              </a:rPr>
              <a:t>Fàrmacs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 Bold" charset="0"/>
              </a:rPr>
              <a:t>: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corticoides, 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" charset="0"/>
              </a:rPr>
              <a:t>insulina, antidepressius tricíclics, anticonceptius orals, antiepilèptics</a:t>
            </a:r>
            <a:r>
              <a:rPr lang="ca-ES" sz="2400" noProof="0">
                <a:latin typeface="Cambria"/>
                <a:ea typeface="ＭＳ Ｐゴシック" charset="0"/>
                <a:cs typeface="Cambria"/>
                <a:sym typeface="Calibri" charset="0"/>
              </a:rPr>
              <a:t>,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" charset="0"/>
              </a:rPr>
              <a:t>antihistamínics i altres fàrmacs.</a:t>
            </a:r>
            <a:endParaRPr lang="ca-ES" sz="24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552236" lvl="1" indent="-223879">
              <a:lnSpc>
                <a:spcPct val="120000"/>
              </a:lnSpc>
              <a:spcBef>
                <a:spcPct val="0"/>
              </a:spcBef>
              <a:buFont typeface="Tahoma" charset="0"/>
              <a:buChar char="–"/>
              <a:defRPr/>
            </a:pPr>
            <a:r>
              <a:rPr lang="ca-ES" sz="2400" noProof="0">
                <a:latin typeface="Cambria"/>
                <a:ea typeface="ＭＳ Ｐゴシック" charset="0"/>
                <a:cs typeface="Cambria"/>
                <a:sym typeface="Calibri Bold" charset="0"/>
              </a:rPr>
              <a:t>Deshabituació </a:t>
            </a:r>
            <a:r>
              <a:rPr lang="ca-ES" sz="2400" noProof="0" smtClean="0">
                <a:latin typeface="Cambria"/>
                <a:ea typeface="ＭＳ Ｐゴシック" charset="0"/>
                <a:cs typeface="Cambria"/>
                <a:sym typeface="Calibri Bold" charset="0"/>
              </a:rPr>
              <a:t>del tabaquisme</a:t>
            </a:r>
            <a:r>
              <a:rPr lang="ca-ES" sz="2400" noProof="0" dirty="0">
                <a:latin typeface="Cambria"/>
                <a:ea typeface="ＭＳ Ｐゴシック" charset="0"/>
                <a:cs typeface="Cambria"/>
                <a:sym typeface="Calibri Bold" charset="0"/>
              </a:rPr>
              <a:t>.</a:t>
            </a:r>
            <a:endParaRPr lang="ca-ES" sz="2400" noProof="0" dirty="0">
              <a:latin typeface="Cambria"/>
              <a:ea typeface="ヒラギノ角ゴ ProN W6" charset="0"/>
              <a:cs typeface="Cambria"/>
              <a:sym typeface="Calibri Bold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135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961" y="816148"/>
            <a:ext cx="11099219" cy="13279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3200" b="1" noProof="0" dirty="0">
                <a:latin typeface="Cambria"/>
                <a:cs typeface="Cambria"/>
              </a:rPr>
              <a:t>¿Quines causes o factors modifiquen el balanç energètic </a:t>
            </a:r>
            <a:br>
              <a:rPr lang="ca-ES" sz="3200" b="1" noProof="0" dirty="0">
                <a:latin typeface="Cambria"/>
                <a:cs typeface="Cambria"/>
              </a:rPr>
            </a:br>
            <a:r>
              <a:rPr lang="ca-ES" sz="3200" b="1" noProof="0" dirty="0">
                <a:latin typeface="Cambria"/>
                <a:cs typeface="Cambria"/>
              </a:rPr>
              <a:t>(Ingesta – Despesa)?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8240" y="3106130"/>
            <a:ext cx="9875520" cy="709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3600" b="1" i="1" noProof="0" dirty="0">
                <a:latin typeface="Cambria" charset="0"/>
                <a:ea typeface="Cambria" charset="0"/>
                <a:cs typeface="Cambria" charset="0"/>
              </a:rPr>
              <a:t>Factors:  genètics + ambientals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65860" y="3815216"/>
            <a:ext cx="10104120" cy="699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548640">
              <a:spcBef>
                <a:spcPct val="20000"/>
              </a:spcBef>
              <a:buFont typeface="Arial"/>
              <a:buNone/>
            </a:pPr>
            <a:r>
              <a:rPr lang="ca-ES" sz="3200" i="1" dirty="0">
                <a:latin typeface="Cambria" charset="0"/>
                <a:ea typeface="Cambria" charset="0"/>
                <a:cs typeface="Cambria" charset="0"/>
              </a:rPr>
              <a:t>endocrins, neurològics, psicològics</a:t>
            </a:r>
            <a:r>
              <a:rPr lang="ca-ES" sz="3200" i="1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ca-ES" sz="3200" i="1" smtClean="0">
                <a:latin typeface="Cambria" charset="0"/>
                <a:ea typeface="Cambria" charset="0"/>
                <a:cs typeface="Cambria" charset="0"/>
              </a:rPr>
              <a:t>etc.</a:t>
            </a:r>
            <a:endParaRPr lang="ca-ES" sz="3200" i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590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49706" y="567283"/>
            <a:ext cx="6484345" cy="719047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71641" tIns="35821" rIns="71641" bIns="35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a-ES" sz="3600" b="1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C1D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Factor genètic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706" y="2794700"/>
            <a:ext cx="9675494" cy="2050168"/>
          </a:xfrm>
        </p:spPr>
        <p:txBody>
          <a:bodyPr>
            <a:normAutofit/>
          </a:bodyPr>
          <a:lstStyle/>
          <a:p>
            <a:pPr marL="348257" indent="-348257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a-ES" sz="2800" b="1" noProof="0" smtClean="0">
                <a:latin typeface="Cambria"/>
                <a:cs typeface="Cambria"/>
                <a:sym typeface="Calibri Bold" charset="0"/>
              </a:rPr>
              <a:t>Humans</a:t>
            </a:r>
            <a:endParaRPr lang="ca-ES" sz="2800" b="1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797260" lvl="1" indent="-3196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1. Obesitat genètica: monogènica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i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poligènica.</a:t>
            </a:r>
            <a:endParaRPr lang="ca-ES" sz="2800" noProof="0" dirty="0">
              <a:latin typeface="Cambria"/>
              <a:cs typeface="Cambria"/>
              <a:sym typeface="Calibri" charset="0"/>
            </a:endParaRPr>
          </a:p>
          <a:p>
            <a:pPr marL="797260" lvl="1" indent="-3196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2. Síndromes hipotalàmiques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amb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obesitat.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</p:txBody>
      </p:sp>
      <p:sp>
        <p:nvSpPr>
          <p:cNvPr id="122883" name="Rectangle 4"/>
          <p:cNvSpPr>
            <a:spLocks/>
          </p:cNvSpPr>
          <p:nvPr/>
        </p:nvSpPr>
        <p:spPr bwMode="auto">
          <a:xfrm>
            <a:off x="449706" y="1770592"/>
            <a:ext cx="8377842" cy="7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9850" tIns="29850" rIns="29850" bIns="2985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ca-ES" sz="2800" b="1" dirty="0">
                <a:latin typeface="Cambria" charset="0"/>
                <a:ea typeface="ＭＳ Ｐゴシック" charset="0"/>
                <a:cs typeface="ＭＳ Ｐゴシック" charset="0"/>
                <a:sym typeface="Calibri Bold" charset="0"/>
              </a:rPr>
              <a:t>Animals</a:t>
            </a:r>
            <a:r>
              <a:rPr lang="ca-ES" sz="2800">
                <a:latin typeface="Cambria" charset="0"/>
                <a:ea typeface="ＭＳ Ｐゴシック" charset="0"/>
                <a:cs typeface="ＭＳ Ｐゴシック" charset="0"/>
                <a:sym typeface="Calibri Bold" charset="0"/>
              </a:rPr>
              <a:t>: </a:t>
            </a: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o</a:t>
            </a:r>
            <a:r>
              <a:rPr lang="ca-ES" sz="2800" smtClean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besitat </a:t>
            </a: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genètica (dominant i recessiva)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972" y="2487219"/>
            <a:ext cx="3155830" cy="17281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4361" y="5319885"/>
            <a:ext cx="10771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ca-ES" sz="2800" i="1" smtClean="0">
                <a:solidFill>
                  <a:prstClr val="black"/>
                </a:solidFill>
                <a:latin typeface="Cambria"/>
                <a:cs typeface="Cambria"/>
                <a:sym typeface="Calibri" charset="0"/>
              </a:rPr>
              <a:t>Se sospita d’obesitat </a:t>
            </a:r>
            <a:r>
              <a:rPr lang="ca-ES" sz="2800" i="1" dirty="0">
                <a:solidFill>
                  <a:prstClr val="black"/>
                </a:solidFill>
                <a:latin typeface="Cambria"/>
                <a:cs typeface="Cambria"/>
                <a:sym typeface="Calibri" charset="0"/>
              </a:rPr>
              <a:t>determinada genèticament quan més del 75% dels familiars de primer grau són obesos.</a:t>
            </a:r>
            <a:endParaRPr lang="ca-ES" sz="2800" i="1" dirty="0">
              <a:solidFill>
                <a:prstClr val="black"/>
              </a:solidFill>
              <a:latin typeface="Cambria"/>
              <a:ea typeface="ヒラギノ角ゴ ProN W3" charset="0"/>
              <a:cs typeface="Cambria"/>
              <a:sym typeface="Calibri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7B6EA72B-4755-9A43-8E3C-79BA6D9DB0A0}"/>
              </a:ext>
            </a:extLst>
          </p:cNvPr>
          <p:cNvSpPr>
            <a:spLocks/>
          </p:cNvSpPr>
          <p:nvPr/>
        </p:nvSpPr>
        <p:spPr bwMode="auto">
          <a:xfrm>
            <a:off x="8343900" y="567283"/>
            <a:ext cx="3639862" cy="17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9850" tIns="29850" rIns="29850" bIns="29850"/>
          <a:lstStyle/>
          <a:p>
            <a:pPr marL="346710" indent="-346710">
              <a:spcBef>
                <a:spcPts val="526"/>
              </a:spcBef>
            </a:pPr>
            <a:r>
              <a:rPr lang="ca-ES" sz="2200" b="1" dirty="0">
                <a:solidFill>
                  <a:srgbClr val="3333CC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 Bold" charset="0"/>
              </a:rPr>
              <a:t>Ratolí </a:t>
            </a:r>
            <a:r>
              <a:rPr lang="ca-ES" sz="2200" b="1" dirty="0" err="1">
                <a:solidFill>
                  <a:srgbClr val="3333CC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 Bold" charset="0"/>
              </a:rPr>
              <a:t>ob</a:t>
            </a:r>
            <a:r>
              <a:rPr lang="ca-ES" sz="2200" b="1" dirty="0">
                <a:solidFill>
                  <a:srgbClr val="3333CC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 Bold" charset="0"/>
              </a:rPr>
              <a:t>/</a:t>
            </a:r>
            <a:r>
              <a:rPr lang="ca-ES" sz="2200" b="1" dirty="0" err="1">
                <a:solidFill>
                  <a:srgbClr val="3333CC"/>
                </a:solidFill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 Bold" charset="0"/>
              </a:rPr>
              <a:t>ob</a:t>
            </a:r>
            <a:endParaRPr lang="ca-ES" sz="2200" b="1" dirty="0">
              <a:latin typeface="Cambria" panose="02040503050406030204" pitchFamily="18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46710" indent="-346710">
              <a:spcBef>
                <a:spcPts val="526"/>
              </a:spcBef>
              <a:buClr>
                <a:srgbClr val="000000"/>
              </a:buClr>
              <a:buSzPct val="125000"/>
              <a:buFont typeface="Tahoma" charset="0"/>
              <a:buChar char="•"/>
            </a:pPr>
            <a:r>
              <a:rPr lang="ca-ES" sz="2200" dirty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 No </a:t>
            </a:r>
            <a:r>
              <a:rPr lang="ca-ES" sz="220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produeix </a:t>
            </a:r>
            <a:r>
              <a:rPr lang="ca-ES" sz="2200" smtClean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leptina: </a:t>
            </a:r>
            <a:r>
              <a:rPr lang="ca-ES" sz="2200" dirty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gran hiperfàgia </a:t>
            </a:r>
            <a:r>
              <a:rPr lang="ca-ES" sz="220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i </a:t>
            </a:r>
            <a:r>
              <a:rPr lang="ca-ES" sz="2200" smtClean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obesitat.</a:t>
            </a:r>
            <a:endParaRPr lang="ca-ES" sz="2200" dirty="0">
              <a:latin typeface="Cambria" panose="02040503050406030204" pitchFamily="18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46710" indent="-346710">
              <a:spcBef>
                <a:spcPts val="526"/>
              </a:spcBef>
              <a:buClr>
                <a:srgbClr val="000000"/>
              </a:buClr>
              <a:buSzPct val="125000"/>
              <a:buFont typeface="Tahoma" charset="0"/>
              <a:buChar char="•"/>
            </a:pPr>
            <a:r>
              <a:rPr lang="ca-ES" sz="2200" dirty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 Administració </a:t>
            </a:r>
            <a:r>
              <a:rPr lang="ca-ES" sz="220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de </a:t>
            </a:r>
            <a:r>
              <a:rPr lang="ca-ES" sz="2200" smtClean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leptina: </a:t>
            </a:r>
            <a:r>
              <a:rPr lang="ca-ES" sz="220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disminueix </a:t>
            </a:r>
            <a:r>
              <a:rPr lang="ca-ES" sz="2200" smtClean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la gana </a:t>
            </a:r>
            <a:r>
              <a:rPr lang="ca-ES" sz="220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i </a:t>
            </a:r>
            <a:r>
              <a:rPr lang="ca-ES" sz="2200" smtClean="0">
                <a:latin typeface="Cambria" panose="02040503050406030204" pitchFamily="18" charset="0"/>
                <a:ea typeface="ＭＳ Ｐゴシック" charset="0"/>
                <a:cs typeface="ＭＳ Ｐゴシック" charset="0"/>
                <a:sym typeface="Calibri" charset="0"/>
              </a:rPr>
              <a:t>el pes.</a:t>
            </a:r>
            <a:endParaRPr lang="ca-ES" sz="2200" dirty="0">
              <a:latin typeface="Cambria" panose="02040503050406030204" pitchFamily="18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766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66427" y="195834"/>
            <a:ext cx="11034793" cy="6067829"/>
          </a:xfrm>
          <a:prstGeom prst="rect">
            <a:avLst/>
          </a:prstGeom>
        </p:spPr>
        <p:txBody>
          <a:bodyPr wrap="square" lIns="71641" tIns="35821" rIns="71641" bIns="35821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ca-ES" sz="3200" b="1" dirty="0">
                <a:solidFill>
                  <a:srgbClr val="0000FF"/>
                </a:solidFill>
                <a:latin typeface="Cambria"/>
                <a:cs typeface="Cambria"/>
              </a:rPr>
              <a:t>Obesitat monogènica o alteració de gens majors </a:t>
            </a:r>
            <a:r>
              <a:rPr lang="ca-ES" sz="3200" dirty="0">
                <a:solidFill>
                  <a:srgbClr val="0000FF"/>
                </a:solidFill>
                <a:latin typeface="Cambria"/>
                <a:cs typeface="Cambria"/>
              </a:rPr>
              <a:t>(&lt;5%)</a:t>
            </a:r>
          </a:p>
          <a:p>
            <a:pPr algn="l">
              <a:lnSpc>
                <a:spcPct val="140000"/>
              </a:lnSpc>
              <a:defRPr/>
            </a:pPr>
            <a:r>
              <a:rPr lang="ca-ES" sz="2400" b="1" i="1" dirty="0">
                <a:latin typeface="Cambria"/>
                <a:cs typeface="Cambria"/>
              </a:rPr>
              <a:t>Homozigots o heterozigots compostos, obesitat greu en </a:t>
            </a:r>
            <a:r>
              <a:rPr lang="ca-ES" sz="2400" b="1" i="1">
                <a:latin typeface="Cambria"/>
                <a:cs typeface="Cambria"/>
              </a:rPr>
              <a:t>la </a:t>
            </a:r>
            <a:r>
              <a:rPr lang="ca-ES" sz="2400" b="1" i="1" smtClean="0">
                <a:latin typeface="Cambria"/>
                <a:cs typeface="Cambria"/>
              </a:rPr>
              <a:t>infància</a:t>
            </a:r>
            <a:endParaRPr lang="ca-ES" sz="2400" b="1" i="1" dirty="0">
              <a:latin typeface="Cambria"/>
              <a:cs typeface="Cambria"/>
            </a:endParaRPr>
          </a:p>
          <a:p>
            <a:pPr marL="358207" indent="-358207">
              <a:lnSpc>
                <a:spcPct val="140000"/>
              </a:lnSpc>
              <a:buFont typeface="Wingdings" charset="2"/>
              <a:buChar char="ü"/>
              <a:defRPr/>
            </a:pPr>
            <a:r>
              <a:rPr lang="ca-ES" sz="2200" b="1" dirty="0">
                <a:latin typeface="Cambria"/>
                <a:cs typeface="Cambria"/>
              </a:rPr>
              <a:t>Dèficit de leptina</a:t>
            </a:r>
            <a:r>
              <a:rPr lang="ca-ES" sz="2200" dirty="0">
                <a:latin typeface="Cambria"/>
                <a:cs typeface="Cambria"/>
              </a:rPr>
              <a:t>: obesitat </a:t>
            </a:r>
            <a:r>
              <a:rPr lang="ca-ES" sz="2200">
                <a:latin typeface="Cambria"/>
                <a:cs typeface="Cambria"/>
              </a:rPr>
              <a:t>amb </a:t>
            </a:r>
            <a:r>
              <a:rPr lang="ca-ES" sz="2200" smtClean="0">
                <a:latin typeface="Cambria"/>
                <a:cs typeface="Cambria"/>
              </a:rPr>
              <a:t>hiperinsulinèmia i </a:t>
            </a:r>
            <a:r>
              <a:rPr lang="ca-ES" sz="2200" dirty="0" err="1">
                <a:latin typeface="Cambria"/>
                <a:cs typeface="Cambria"/>
              </a:rPr>
              <a:t>hipogonadisme</a:t>
            </a:r>
            <a:r>
              <a:rPr lang="ca-ES" sz="2200" dirty="0">
                <a:latin typeface="Cambria"/>
                <a:cs typeface="Cambria"/>
              </a:rPr>
              <a:t>. Bona resposta </a:t>
            </a:r>
            <a:r>
              <a:rPr lang="ca-ES" sz="2200">
                <a:latin typeface="Cambria"/>
                <a:cs typeface="Cambria"/>
              </a:rPr>
              <a:t>a </a:t>
            </a:r>
            <a:r>
              <a:rPr lang="ca-ES" sz="2200" smtClean="0">
                <a:latin typeface="Cambria"/>
                <a:cs typeface="Cambria"/>
              </a:rPr>
              <a:t>la leptina</a:t>
            </a:r>
            <a:r>
              <a:rPr lang="ca-ES" sz="2200" dirty="0">
                <a:latin typeface="Cambria"/>
                <a:cs typeface="Cambria"/>
              </a:rPr>
              <a:t>.</a:t>
            </a:r>
          </a:p>
          <a:p>
            <a:pPr marL="358207" indent="-358207">
              <a:lnSpc>
                <a:spcPct val="140000"/>
              </a:lnSpc>
              <a:buFont typeface="Wingdings" charset="2"/>
              <a:buChar char="ü"/>
              <a:defRPr/>
            </a:pPr>
            <a:r>
              <a:rPr lang="ca-ES" sz="2200" b="1" dirty="0">
                <a:latin typeface="Cambria"/>
                <a:cs typeface="Cambria"/>
              </a:rPr>
              <a:t>Deficiència del receptor de leptina</a:t>
            </a:r>
            <a:r>
              <a:rPr lang="ca-ES" sz="2200" dirty="0">
                <a:latin typeface="Cambria"/>
                <a:cs typeface="Cambria"/>
              </a:rPr>
              <a:t>.</a:t>
            </a:r>
            <a:r>
              <a:rPr lang="ca-ES" sz="2200" b="1" dirty="0">
                <a:latin typeface="Cambria"/>
                <a:cs typeface="Cambria"/>
              </a:rPr>
              <a:t> </a:t>
            </a:r>
            <a:r>
              <a:rPr lang="ca-ES" sz="2200" dirty="0">
                <a:latin typeface="Cambria"/>
                <a:cs typeface="Cambria"/>
              </a:rPr>
              <a:t>Una </a:t>
            </a:r>
            <a:r>
              <a:rPr lang="ca-ES" sz="2200">
                <a:latin typeface="Cambria"/>
                <a:cs typeface="Cambria"/>
              </a:rPr>
              <a:t>família </a:t>
            </a:r>
            <a:r>
              <a:rPr lang="ca-ES" sz="2200" smtClean="0">
                <a:latin typeface="Cambria"/>
                <a:cs typeface="Cambria"/>
              </a:rPr>
              <a:t>descrita. Similar </a:t>
            </a:r>
            <a:r>
              <a:rPr lang="ca-ES" sz="2200" dirty="0">
                <a:latin typeface="Cambria"/>
                <a:cs typeface="Cambria"/>
              </a:rPr>
              <a:t>a dèficit de leptina</a:t>
            </a:r>
            <a:r>
              <a:rPr lang="ca-ES" sz="2200">
                <a:latin typeface="Cambria"/>
                <a:cs typeface="Cambria"/>
              </a:rPr>
              <a:t>. </a:t>
            </a:r>
            <a:r>
              <a:rPr lang="ca-ES" sz="2200" smtClean="0">
                <a:latin typeface="Cambria"/>
                <a:cs typeface="Cambria"/>
              </a:rPr>
              <a:t>Sense resposta </a:t>
            </a:r>
            <a:r>
              <a:rPr lang="ca-ES" sz="2200">
                <a:latin typeface="Cambria"/>
                <a:cs typeface="Cambria"/>
              </a:rPr>
              <a:t>a </a:t>
            </a:r>
            <a:r>
              <a:rPr lang="ca-ES" sz="2200" smtClean="0">
                <a:latin typeface="Cambria"/>
                <a:cs typeface="Cambria"/>
              </a:rPr>
              <a:t>leptina.</a:t>
            </a:r>
            <a:endParaRPr lang="ca-ES" sz="2200" dirty="0">
              <a:latin typeface="Cambria"/>
              <a:cs typeface="Cambria"/>
            </a:endParaRPr>
          </a:p>
          <a:p>
            <a:pPr marL="358207" indent="-358207">
              <a:lnSpc>
                <a:spcPct val="140000"/>
              </a:lnSpc>
              <a:buFont typeface="Wingdings" charset="2"/>
              <a:buChar char="ü"/>
              <a:defRPr/>
            </a:pPr>
            <a:r>
              <a:rPr lang="ca-ES" sz="2200" b="1" smtClean="0">
                <a:latin typeface="Cambria"/>
                <a:cs typeface="Cambria"/>
              </a:rPr>
              <a:t>Fenotip </a:t>
            </a:r>
            <a:r>
              <a:rPr lang="ca-ES" sz="2200" b="1" dirty="0">
                <a:latin typeface="Cambria"/>
                <a:cs typeface="Cambria"/>
              </a:rPr>
              <a:t>nul POMC </a:t>
            </a:r>
            <a:r>
              <a:rPr lang="ca-ES" sz="2200" dirty="0">
                <a:latin typeface="Cambria"/>
                <a:cs typeface="Cambria"/>
              </a:rPr>
              <a:t>(gen de </a:t>
            </a:r>
            <a:r>
              <a:rPr lang="ca-ES" sz="2200">
                <a:latin typeface="Cambria"/>
                <a:cs typeface="Cambria"/>
              </a:rPr>
              <a:t>la </a:t>
            </a:r>
            <a:r>
              <a:rPr lang="ca-ES" sz="2200" smtClean="0">
                <a:latin typeface="Cambria"/>
                <a:cs typeface="Cambria"/>
              </a:rPr>
              <a:t>proopiomelanocortina): </a:t>
            </a:r>
            <a:r>
              <a:rPr lang="ca-ES" sz="2200" dirty="0">
                <a:latin typeface="Cambria"/>
                <a:cs typeface="Cambria"/>
              </a:rPr>
              <a:t>hiperfàgia, obesitat </a:t>
            </a:r>
            <a:r>
              <a:rPr lang="ca-ES" sz="2200">
                <a:latin typeface="Cambria"/>
                <a:cs typeface="Cambria"/>
              </a:rPr>
              <a:t>(</a:t>
            </a:r>
            <a:r>
              <a:rPr lang="ca-ES" sz="2200" smtClean="0">
                <a:latin typeface="Cambria"/>
                <a:cs typeface="Cambria"/>
              </a:rPr>
              <a:t>alta </a:t>
            </a:r>
            <a:r>
              <a:rPr lang="ca-ES" sz="2200" dirty="0">
                <a:latin typeface="Cambria"/>
                <a:cs typeface="Cambria"/>
              </a:rPr>
              <a:t>regulació hipotalàmica), </a:t>
            </a:r>
            <a:r>
              <a:rPr lang="ca-ES" sz="2200">
                <a:latin typeface="Cambria"/>
                <a:cs typeface="Cambria"/>
              </a:rPr>
              <a:t>dèficit </a:t>
            </a:r>
            <a:r>
              <a:rPr lang="ca-ES" sz="2200" smtClean="0">
                <a:latin typeface="Cambria"/>
                <a:cs typeface="Cambria"/>
              </a:rPr>
              <a:t>d’ACTH</a:t>
            </a:r>
            <a:r>
              <a:rPr lang="ca-ES" sz="2200">
                <a:latin typeface="Cambria"/>
                <a:cs typeface="Cambria"/>
              </a:rPr>
              <a:t>, </a:t>
            </a:r>
            <a:r>
              <a:rPr lang="ca-ES" sz="2200" smtClean="0">
                <a:latin typeface="Cambria"/>
                <a:cs typeface="Cambria"/>
              </a:rPr>
              <a:t>cabells rojos i pell </a:t>
            </a:r>
            <a:r>
              <a:rPr lang="ca-ES" sz="2200" dirty="0">
                <a:latin typeface="Cambria"/>
                <a:cs typeface="Cambria"/>
              </a:rPr>
              <a:t>pàl·lida.</a:t>
            </a:r>
          </a:p>
          <a:p>
            <a:pPr marL="358207" indent="-358207">
              <a:lnSpc>
                <a:spcPct val="140000"/>
              </a:lnSpc>
              <a:buFont typeface="Wingdings" charset="2"/>
              <a:buChar char="ü"/>
              <a:defRPr/>
            </a:pPr>
            <a:r>
              <a:rPr lang="ca-ES" sz="2200" b="1" dirty="0">
                <a:latin typeface="Cambria"/>
                <a:cs typeface="Cambria"/>
              </a:rPr>
              <a:t>Deficiència de convertasa-1 de la prohormona</a:t>
            </a:r>
            <a:r>
              <a:rPr lang="ca-ES" sz="2200" dirty="0">
                <a:latin typeface="Cambria"/>
                <a:cs typeface="Cambria"/>
              </a:rPr>
              <a:t>.</a:t>
            </a:r>
            <a:r>
              <a:rPr lang="ca-ES" sz="2200" b="1" dirty="0">
                <a:latin typeface="Cambria"/>
                <a:cs typeface="Cambria"/>
              </a:rPr>
              <a:t> </a:t>
            </a:r>
            <a:r>
              <a:rPr lang="ca-ES" sz="2200" dirty="0">
                <a:latin typeface="Cambria"/>
                <a:cs typeface="Cambria"/>
              </a:rPr>
              <a:t>Obesitat, alteracions de la regulació de la glucosa, </a:t>
            </a:r>
            <a:r>
              <a:rPr lang="ca-ES" sz="2200" dirty="0" err="1">
                <a:latin typeface="Cambria"/>
                <a:cs typeface="Cambria"/>
              </a:rPr>
              <a:t>hipoinsulinisme</a:t>
            </a:r>
            <a:r>
              <a:rPr lang="ca-ES" sz="2200" dirty="0">
                <a:latin typeface="Cambria"/>
                <a:cs typeface="Cambria"/>
              </a:rPr>
              <a:t> amb augment dels nivells de proinsulina, </a:t>
            </a:r>
            <a:r>
              <a:rPr lang="ca-ES" sz="2200" dirty="0" err="1">
                <a:latin typeface="Cambria"/>
                <a:cs typeface="Cambria"/>
              </a:rPr>
              <a:t>hipogonadisme</a:t>
            </a:r>
            <a:r>
              <a:rPr lang="ca-ES" sz="2200" dirty="0">
                <a:latin typeface="Cambria"/>
                <a:cs typeface="Cambria"/>
              </a:rPr>
              <a:t> </a:t>
            </a:r>
            <a:r>
              <a:rPr lang="ca-ES" sz="2200" err="1">
                <a:latin typeface="Cambria"/>
                <a:cs typeface="Cambria"/>
              </a:rPr>
              <a:t>hipogonadotròfic</a:t>
            </a:r>
            <a:r>
              <a:rPr lang="ca-ES" sz="2200">
                <a:latin typeface="Cambria"/>
                <a:cs typeface="Cambria"/>
              </a:rPr>
              <a:t> </a:t>
            </a:r>
            <a:r>
              <a:rPr lang="ca-ES" sz="2200" smtClean="0">
                <a:latin typeface="Cambria"/>
                <a:cs typeface="Cambria"/>
              </a:rPr>
              <a:t>i </a:t>
            </a:r>
            <a:r>
              <a:rPr lang="ca-ES" sz="2200" dirty="0" err="1">
                <a:latin typeface="Cambria"/>
                <a:cs typeface="Cambria"/>
              </a:rPr>
              <a:t>hipocortisolèmia</a:t>
            </a:r>
            <a:r>
              <a:rPr lang="ca-ES" sz="2200" dirty="0">
                <a:latin typeface="Cambria"/>
                <a:cs typeface="Cambria"/>
              </a:rPr>
              <a:t> amb augment de POMC</a:t>
            </a:r>
            <a:r>
              <a:rPr lang="ca-ES" sz="2200" b="1" dirty="0">
                <a:latin typeface="Cambria"/>
                <a:cs typeface="Cambria"/>
              </a:rPr>
              <a:t>.</a:t>
            </a:r>
            <a:endParaRPr lang="ca-ES" sz="2200" dirty="0">
              <a:latin typeface="Cambria"/>
              <a:cs typeface="Cambria"/>
            </a:endParaRPr>
          </a:p>
          <a:p>
            <a:pPr marL="358207" indent="-358207">
              <a:lnSpc>
                <a:spcPct val="140000"/>
              </a:lnSpc>
              <a:buFont typeface="Wingdings" charset="2"/>
              <a:buChar char="ü"/>
              <a:defRPr/>
            </a:pPr>
            <a:r>
              <a:rPr lang="ca-ES" sz="2200" b="1" smtClean="0">
                <a:latin typeface="Cambria"/>
                <a:cs typeface="Cambria"/>
              </a:rPr>
              <a:t>Altres factors</a:t>
            </a:r>
            <a:r>
              <a:rPr lang="ca-ES" sz="2200" smtClean="0">
                <a:latin typeface="Cambria"/>
                <a:cs typeface="Cambria"/>
              </a:rPr>
              <a:t>.</a:t>
            </a:r>
            <a:endParaRPr lang="ca-ES" sz="2200" dirty="0">
              <a:latin typeface="Cambria"/>
              <a:cs typeface="Cambria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B5495-5BF3-4ACA-87F1-A0D80A1DF96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74748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235461" y="1226589"/>
            <a:ext cx="9660323" cy="58936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71641" tIns="35821" rIns="71641" bIns="35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Factors</a:t>
            </a:r>
            <a:r>
              <a:rPr lang="ca-ES" sz="3600" b="1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C1D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ambientals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13073" y="2115804"/>
            <a:ext cx="9182711" cy="168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Wingdings" charset="0"/>
              </a:rPr>
              <a:t></a:t>
            </a: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</a:rPr>
              <a:t> </a:t>
            </a: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Ingesta </a:t>
            </a:r>
          </a:p>
          <a:p>
            <a:pPr>
              <a:lnSpc>
                <a:spcPct val="200000"/>
              </a:lnSpc>
            </a:pP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Wingdings" charset="0"/>
              </a:rPr>
              <a:t></a:t>
            </a: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" charset="0"/>
              </a:rPr>
              <a:t> </a:t>
            </a:r>
            <a:r>
              <a:rPr lang="ca-E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charset="0"/>
                <a:ea typeface="ＭＳ Ｐゴシック" charset="0"/>
                <a:cs typeface="ＭＳ Ｐゴシック" charset="0"/>
                <a:sym typeface="Calibri Bold" charset="0"/>
              </a:rPr>
              <a:t>Termogènesi facultativa o variable </a:t>
            </a:r>
            <a:endParaRPr lang="ca-E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36934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677" y="223281"/>
            <a:ext cx="11144010" cy="64425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720"/>
              </a:spcBef>
              <a:buSzPct val="125000"/>
              <a:buNone/>
              <a:defRPr/>
            </a:pP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  <a:sym typeface="Calibri Bold" charset="0"/>
              </a:rPr>
              <a:t>Factors ambientals </a:t>
            </a:r>
            <a:r>
              <a:rPr lang="ca-ES" sz="3600" b="1" i="1" kern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  <a:sym typeface="Calibri Bold" charset="0"/>
              </a:rPr>
              <a:t>relacionats </a:t>
            </a:r>
            <a:r>
              <a:rPr lang="ca-ES" sz="3600" b="1" i="1" kern="0" noProof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  <a:sym typeface="Calibri Bold" charset="0"/>
              </a:rPr>
              <a:t>amb </a:t>
            </a:r>
            <a:r>
              <a:rPr lang="ca-ES" sz="3600" b="1" i="1" kern="0" noProof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  <a:sym typeface="Wingdings" charset="0"/>
              </a:rPr>
              <a:t></a:t>
            </a:r>
            <a:r>
              <a:rPr lang="ca-ES" sz="3600" b="1" i="1" kern="0" noProof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ca-ES" sz="36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 charset="0"/>
                <a:ea typeface="Cambria" charset="0"/>
                <a:cs typeface="Cambria" charset="0"/>
                <a:sym typeface="Calibri Bold" charset="0"/>
              </a:rPr>
              <a:t>ingesta </a:t>
            </a:r>
            <a:r>
              <a:rPr lang="ca-ES" sz="3600" noProof="0" dirty="0">
                <a:latin typeface="Cambria" charset="0"/>
                <a:ea typeface="Cambria" charset="0"/>
                <a:cs typeface="Cambria" charset="0"/>
                <a:sym typeface="Calibri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720"/>
              </a:spcBef>
              <a:buSzPct val="125000"/>
              <a:buFont typeface="Wingdings" charset="2"/>
              <a:buChar char="ü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Èpoques i </a:t>
            </a:r>
            <a:r>
              <a:rPr lang="ca-ES" sz="2800" noProof="0" dirty="0">
                <a:latin typeface="Cambria"/>
                <a:cs typeface="Cambria"/>
                <a:sym typeface="Calibri Bold" charset="0"/>
              </a:rPr>
              <a:t>cultures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 que associen obesitat a poder i nivell social.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>
              <a:lnSpc>
                <a:spcPct val="130000"/>
              </a:lnSpc>
              <a:spcBef>
                <a:spcPts val="1320"/>
              </a:spcBef>
              <a:buSzPct val="125000"/>
              <a:buFont typeface="Wingdings" charset="2"/>
              <a:buChar char="ü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</a:t>
            </a:r>
            <a:r>
              <a:rPr lang="ca-ES" sz="2800" noProof="0">
                <a:latin typeface="Cambria"/>
                <a:cs typeface="Cambria"/>
                <a:sym typeface="Calibri Bold" charset="0"/>
              </a:rPr>
              <a:t>Error </a:t>
            </a:r>
            <a:r>
              <a:rPr lang="ca-ES" sz="2800" noProof="0" smtClean="0">
                <a:latin typeface="Cambria"/>
                <a:cs typeface="Cambria"/>
                <a:sym typeface="Calibri Bold" charset="0"/>
              </a:rPr>
              <a:t>cultural. C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reure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que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els xiquets grassos són 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més sans.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>
              <a:lnSpc>
                <a:spcPct val="130000"/>
              </a:lnSpc>
              <a:spcBef>
                <a:spcPts val="1320"/>
              </a:spcBef>
              <a:buSzPct val="125000"/>
              <a:buFont typeface="Wingdings" charset="2"/>
              <a:buChar char="ü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Alteracions de </a:t>
            </a:r>
            <a:r>
              <a:rPr lang="ca-ES" sz="2800" noProof="0" dirty="0">
                <a:latin typeface="Cambria"/>
                <a:cs typeface="Cambria"/>
                <a:sym typeface="Calibri Bold" charset="0"/>
              </a:rPr>
              <a:t>l'actitud </a:t>
            </a:r>
            <a:r>
              <a:rPr lang="ca-ES" sz="2800" noProof="0">
                <a:latin typeface="Cambria"/>
                <a:cs typeface="Cambria"/>
                <a:sym typeface="Calibri Bold" charset="0"/>
              </a:rPr>
              <a:t>psicològica </a:t>
            </a:r>
            <a:r>
              <a:rPr lang="ca-ES" sz="2800" noProof="0" smtClean="0">
                <a:latin typeface="Cambria"/>
                <a:cs typeface="Cambria"/>
                <a:sym typeface="Calibri Bold" charset="0"/>
              </a:rPr>
              <a:t>respecte als </a:t>
            </a:r>
            <a:r>
              <a:rPr lang="ca-ES" sz="2800" noProof="0" dirty="0">
                <a:latin typeface="Cambria"/>
                <a:cs typeface="Cambria"/>
                <a:sym typeface="Calibri Bold" charset="0"/>
              </a:rPr>
              <a:t>aliments: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08416" lvl="2" indent="0">
              <a:lnSpc>
                <a:spcPct val="130000"/>
              </a:lnSpc>
              <a:spcBef>
                <a:spcPts val="72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Premi o consol quan el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xiquet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plora. Reflex 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en l'adult.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08416" lvl="2" indent="0">
              <a:lnSpc>
                <a:spcPct val="130000"/>
              </a:lnSpc>
              <a:spcBef>
                <a:spcPts val="72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Modificació de la ingesta com a única forma de satisfer plaers.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08416" lvl="2" indent="0">
              <a:lnSpc>
                <a:spcPct val="130000"/>
              </a:lnSpc>
              <a:spcBef>
                <a:spcPts val="72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Espectre d'alteracions psicopatològiques: 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1235203" lvl="3" indent="0">
              <a:lnSpc>
                <a:spcPct val="130000"/>
              </a:lnSpc>
              <a:spcBef>
                <a:spcPts val="720"/>
              </a:spcBef>
              <a:buSzPct val="125000"/>
              <a:buFont typeface="Calibri" charset="0"/>
              <a:buChar char="‣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Hiperfàgia de l'ansietat, preocupacions i depressió.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1235203" lvl="3" indent="0">
              <a:lnSpc>
                <a:spcPct val="130000"/>
              </a:lnSpc>
              <a:spcBef>
                <a:spcPts val="720"/>
              </a:spcBef>
              <a:buSzPct val="125000"/>
              <a:buFont typeface="Calibri" charset="0"/>
              <a:buChar char="‣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Bulímia o necessitat compulsiva de menjar.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98663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10801200" cy="48339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smtClean="0"/>
              <a:t>Un home de </a:t>
            </a:r>
            <a:r>
              <a:rPr lang="ca-ES" sz="2000" noProof="0" dirty="0"/>
              <a:t>54 </a:t>
            </a:r>
            <a:r>
              <a:rPr lang="ca-ES" sz="2000" noProof="0"/>
              <a:t>anys </a:t>
            </a:r>
            <a:r>
              <a:rPr lang="ca-ES" sz="2000" noProof="0" smtClean="0"/>
              <a:t>acudeix </a:t>
            </a:r>
            <a:r>
              <a:rPr lang="ca-ES" sz="2000" noProof="0"/>
              <a:t>a </a:t>
            </a:r>
            <a:r>
              <a:rPr lang="ca-ES" sz="2000" noProof="0" smtClean="0"/>
              <a:t>consultes externes </a:t>
            </a:r>
            <a:r>
              <a:rPr lang="ca-ES" sz="2000" noProof="0" dirty="0"/>
              <a:t>del Servei d’Endocrinologia </a:t>
            </a:r>
            <a:r>
              <a:rPr lang="ca-ES" sz="2000" noProof="0"/>
              <a:t>des </a:t>
            </a:r>
            <a:r>
              <a:rPr lang="ca-ES" sz="2000" noProof="0" smtClean="0"/>
              <a:t>d’atenció primària per obesitat.</a:t>
            </a: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Antecedents personals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Dislipèmia mixta</a:t>
            </a:r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Hipertensió arterial</a:t>
            </a:r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Obesitat</a:t>
            </a:r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Tractament habitual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4941821" y="4396185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Dieta </a:t>
            </a:r>
            <a:r>
              <a:rPr lang="es-ES" dirty="0" err="1"/>
              <a:t>hipocalòrica</a:t>
            </a:r>
            <a:endParaRPr lang="es-ES" dirty="0"/>
          </a:p>
          <a:p>
            <a:r>
              <a:rPr lang="es-ES" smtClean="0"/>
              <a:t>Atorvastatina: </a:t>
            </a:r>
            <a:r>
              <a:rPr lang="es-ES" dirty="0"/>
              <a:t>20 mg 0-0-1</a:t>
            </a:r>
          </a:p>
          <a:p>
            <a:r>
              <a:rPr lang="es-ES" smtClean="0"/>
              <a:t>Valsartan: </a:t>
            </a:r>
            <a:r>
              <a:rPr lang="es-ES" dirty="0"/>
              <a:t>160 mg 1-0-0</a:t>
            </a:r>
          </a:p>
        </p:txBody>
      </p:sp>
      <p:sp>
        <p:nvSpPr>
          <p:cNvPr id="3" name="Flecha: a la derecha 2"/>
          <p:cNvSpPr/>
          <p:nvPr/>
        </p:nvSpPr>
        <p:spPr bwMode="auto">
          <a:xfrm>
            <a:off x="3751603" y="4766187"/>
            <a:ext cx="757068" cy="1833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4704874" y="4041057"/>
            <a:ext cx="236947" cy="163573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77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27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4153" y="326595"/>
            <a:ext cx="994202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3600" b="1" dirty="0">
                <a:latin typeface="Cambria" charset="0"/>
                <a:ea typeface="Cambria" charset="0"/>
                <a:cs typeface="Cambria" charset="0"/>
              </a:rPr>
              <a:t>Factors ambientals relacionats amb el menjar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Preu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Quantitat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Ocasions de menjar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Tipus de cuina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Varietat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Preparació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Moda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ca-ES" sz="2800" dirty="0">
                <a:latin typeface="Cambria" charset="0"/>
                <a:ea typeface="Cambria" charset="0"/>
                <a:cs typeface="Cambria" charset="0"/>
              </a:rPr>
              <a:t>Màrqueting </a:t>
            </a:r>
            <a:endParaRPr lang="ca-ES" sz="24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098" y="1403011"/>
            <a:ext cx="3177823" cy="21070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584" y="1403011"/>
            <a:ext cx="2783410" cy="21070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98" y="3695689"/>
            <a:ext cx="3076666" cy="20437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584" y="3695689"/>
            <a:ext cx="2783410" cy="198179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B5495-5BF3-4ACA-87F1-A0D80A1DF96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29271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4813" y="495627"/>
            <a:ext cx="11907187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Factors</a:t>
            </a:r>
            <a:r>
              <a:rPr lang="ca-ES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ambientals </a:t>
            </a:r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Wingdings" charset="0"/>
              </a:rPr>
              <a:t></a:t>
            </a:r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" charset="0"/>
              </a:rPr>
              <a:t> </a:t>
            </a:r>
            <a:r>
              <a:rPr lang="ca-ES" sz="3600" b="1" i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termogènesi facultativa o variable </a:t>
            </a:r>
          </a:p>
          <a:p>
            <a:pPr marL="769620" lvl="1" indent="-411480">
              <a:lnSpc>
                <a:spcPct val="150000"/>
              </a:lnSpc>
              <a:spcBef>
                <a:spcPts val="144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ca-ES" sz="2800" b="1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Exercici </a:t>
            </a:r>
            <a:r>
              <a:rPr lang="ca-ES" sz="2800" b="1" smtClean="0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muscular </a:t>
            </a:r>
            <a:endParaRPr lang="ca-ES" sz="2800" b="1" dirty="0">
              <a:solidFill>
                <a:srgbClr val="0432FF"/>
              </a:solidFill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906780" lvl="2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a-ES" sz="2800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</a:t>
            </a:r>
            <a:r>
              <a:rPr lang="ca-ES" sz="2800" b="1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Calibri" charset="0"/>
              </a:rPr>
              <a:t> exercici físic </a:t>
            </a:r>
            <a:r>
              <a:rPr lang="ca-ES" sz="2800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Calibri" charset="0"/>
              </a:rPr>
              <a:t>(sedentarisme, tecnificació laboral i domèstica). </a:t>
            </a:r>
            <a:endParaRPr lang="ca-ES" sz="2800" dirty="0"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769620" lvl="1" indent="-411480">
              <a:lnSpc>
                <a:spcPct val="150000"/>
              </a:lnSpc>
              <a:spcBef>
                <a:spcPts val="144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ca-ES" sz="2800" b="1" dirty="0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Manteniment de </a:t>
            </a:r>
            <a:r>
              <a:rPr lang="ca-ES" sz="2800" b="1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la </a:t>
            </a:r>
            <a:r>
              <a:rPr lang="ca-ES" sz="2800" b="1" smtClean="0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calfor en </a:t>
            </a:r>
            <a:r>
              <a:rPr lang="ca-ES" sz="2800" b="1" dirty="0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canvis </a:t>
            </a:r>
            <a:r>
              <a:rPr lang="ca-ES" sz="2800" b="1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tèrmics </a:t>
            </a:r>
            <a:r>
              <a:rPr lang="ca-ES" sz="2800" b="1" smtClean="0">
                <a:solidFill>
                  <a:srgbClr val="0432FF"/>
                </a:solidFill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externs </a:t>
            </a:r>
            <a:endParaRPr lang="ca-ES" sz="2800" b="1" dirty="0">
              <a:solidFill>
                <a:srgbClr val="0432FF"/>
              </a:solidFill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1363980" lvl="2" indent="-457200">
              <a:lnSpc>
                <a:spcPct val="150000"/>
              </a:lnSpc>
              <a:buClr>
                <a:srgbClr val="000000"/>
              </a:buClr>
              <a:buSzPct val="100000"/>
              <a:buFont typeface="Wingdings" charset="2"/>
              <a:buChar char="á"/>
            </a:pPr>
            <a:r>
              <a:rPr lang="ca-ES" sz="2800" b="1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protecció contra el fred </a:t>
            </a:r>
          </a:p>
          <a:p>
            <a:pPr marL="1363663" lvl="2" indent="-250825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ca-ES" sz="2800" smtClean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Roba </a:t>
            </a:r>
            <a:r>
              <a:rPr lang="ca-ES" sz="2800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tèrmica, més </a:t>
            </a:r>
            <a:r>
              <a:rPr lang="ca-ES" sz="280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protectora </a:t>
            </a:r>
            <a:r>
              <a:rPr lang="ca-ES" sz="2800" smtClean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del </a:t>
            </a:r>
            <a:r>
              <a:rPr lang="ca-ES" sz="2800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fred.</a:t>
            </a:r>
          </a:p>
          <a:p>
            <a:pPr marL="1363663" lvl="2" indent="-250825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ca-ES" sz="2800" smtClean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Calefacció </a:t>
            </a:r>
            <a:r>
              <a:rPr lang="ca-ES" sz="2800" dirty="0">
                <a:ln w="12700">
                  <a:noFill/>
                  <a:prstDash val="solid"/>
                </a:ln>
                <a:latin typeface="Cambria"/>
                <a:ea typeface="ヒラギノ明朝 ProN W3"/>
                <a:cs typeface="Cambria"/>
                <a:sym typeface="Wingdings" charset="0"/>
              </a:rPr>
              <a:t>en ambient laboral, domèstic, cotxe, etc.</a:t>
            </a:r>
            <a:endParaRPr lang="ca-ES" sz="2800" dirty="0"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371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419" y="829930"/>
            <a:ext cx="11223521" cy="540258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SzPct val="125000"/>
              <a:buNone/>
              <a:defRPr/>
            </a:pPr>
            <a:r>
              <a:rPr lang="ca-ES" sz="32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Factors</a:t>
            </a:r>
            <a:r>
              <a:rPr lang="ca-ES" sz="3200" b="1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明朝 ProN W3"/>
                <a:cs typeface="Cambria"/>
                <a:sym typeface="Calibri Bold" charset="0"/>
              </a:rPr>
              <a:t> </a:t>
            </a:r>
            <a:r>
              <a:rPr lang="ca-ES" sz="32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 Bold" charset="0"/>
              </a:rPr>
              <a:t>ambientals  = vida actual</a:t>
            </a:r>
            <a:r>
              <a:rPr lang="ca-ES" sz="3200" b="1" i="1" kern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  <a:sym typeface="Calibri" charset="0"/>
              </a:rPr>
              <a:t> (vida occidental) </a:t>
            </a:r>
          </a:p>
          <a:p>
            <a:pPr marL="537210" lvl="1" indent="-209550">
              <a:lnSpc>
                <a:spcPct val="150000"/>
              </a:lnSpc>
              <a:spcBef>
                <a:spcPts val="144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Abundància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de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menjar 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i poder adquisitiu.</a:t>
            </a:r>
          </a:p>
          <a:p>
            <a:pPr marL="537210" lvl="1" indent="-209550">
              <a:lnSpc>
                <a:spcPct val="150000"/>
              </a:lnSpc>
              <a:spcBef>
                <a:spcPts val="144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 Poca activitat física (sedentarisme).</a:t>
            </a:r>
          </a:p>
          <a:p>
            <a:pPr marL="807720" lvl="2" indent="0">
              <a:lnSpc>
                <a:spcPct val="150000"/>
              </a:lnSpc>
              <a:spcBef>
                <a:spcPts val="0"/>
              </a:spcBef>
              <a:buSzPct val="125000"/>
              <a:buNone/>
              <a:defRPr/>
            </a:pPr>
            <a:r>
              <a:rPr lang="ca-ES" sz="2800" noProof="0" smtClean="0">
                <a:latin typeface="Cambria"/>
                <a:cs typeface="Cambria"/>
                <a:sym typeface="Calibri" charset="0"/>
              </a:rPr>
              <a:t>En xiquets hi 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ha relació entre el pes i el temps </a:t>
            </a:r>
            <a:r>
              <a:rPr lang="ca-ES" sz="2800" noProof="0">
                <a:latin typeface="Cambria"/>
                <a:cs typeface="Cambria"/>
                <a:sym typeface="Calibri" charset="0"/>
              </a:rPr>
              <a:t>que </a:t>
            </a:r>
            <a:r>
              <a:rPr lang="ca-ES" sz="2800" noProof="0" smtClean="0">
                <a:latin typeface="Cambria"/>
                <a:cs typeface="Cambria"/>
                <a:sym typeface="Calibri" charset="0"/>
              </a:rPr>
              <a:t>dediquen a la TV, a l’ordinador o als </a:t>
            </a:r>
            <a:r>
              <a:rPr lang="ca-ES" sz="2800" noProof="0" dirty="0">
                <a:latin typeface="Cambria"/>
                <a:cs typeface="Cambria"/>
                <a:sym typeface="Calibri" charset="0"/>
              </a:rPr>
              <a:t>videojocs.</a:t>
            </a:r>
          </a:p>
          <a:p>
            <a:pPr marL="537210" lvl="1" indent="-209550">
              <a:lnSpc>
                <a:spcPct val="150000"/>
              </a:lnSpc>
              <a:spcBef>
                <a:spcPts val="1440"/>
              </a:spcBef>
              <a:buSzPct val="125000"/>
              <a:buFont typeface="Calibri" charset="0"/>
              <a:buChar char="-"/>
              <a:defRPr/>
            </a:pPr>
            <a:r>
              <a:rPr lang="ca-ES" sz="2800" noProof="0" dirty="0">
                <a:latin typeface="Cambria"/>
                <a:cs typeface="Cambria"/>
                <a:sym typeface="Calibri" charset="0"/>
              </a:rPr>
              <a:t>Bona protecció contra el fred.</a:t>
            </a:r>
            <a:endParaRPr lang="ca-ES" sz="2800" noProof="0" dirty="0">
              <a:latin typeface="Cambria"/>
              <a:ea typeface="ヒラギノ角ゴ ProN W3" charset="0"/>
              <a:cs typeface="Cambria"/>
              <a:sym typeface="Calibri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241" y="3735659"/>
            <a:ext cx="4324669" cy="25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97249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9"/>
          <p:cNvSpPr>
            <a:spLocks/>
          </p:cNvSpPr>
          <p:nvPr/>
        </p:nvSpPr>
        <p:spPr bwMode="auto">
          <a:xfrm>
            <a:off x="1007389" y="278687"/>
            <a:ext cx="10321871" cy="621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9850" tIns="29850" rIns="29850" bIns="29850"/>
          <a:lstStyle/>
          <a:p>
            <a:pPr algn="l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ca-ES" sz="3200" b="1" dirty="0">
                <a:solidFill>
                  <a:srgbClr val="0000FF"/>
                </a:solidFill>
                <a:latin typeface="Cambria" charset="0"/>
                <a:ea typeface="ＭＳ Ｐゴシック" charset="0"/>
                <a:cs typeface="ＭＳ Ｐゴシック" charset="0"/>
                <a:sym typeface="Calibri Bold" charset="0"/>
              </a:rPr>
              <a:t>Obesitat poligènica (&gt;95%)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a-ES" sz="2800" dirty="0">
                <a:latin typeface="Cambria" charset="0"/>
                <a:cs typeface="Cambria" charset="0"/>
                <a:sym typeface="Calibri" charset="0"/>
              </a:rPr>
              <a:t>Associacions de </a:t>
            </a:r>
            <a:r>
              <a:rPr lang="ca-ES" sz="2800">
                <a:latin typeface="Cambria" charset="0"/>
                <a:cs typeface="Cambria" charset="0"/>
                <a:sym typeface="Calibri" charset="0"/>
              </a:rPr>
              <a:t>gens </a:t>
            </a:r>
            <a:r>
              <a:rPr lang="ca-ES" sz="2800" smtClean="0">
                <a:latin typeface="Cambria" charset="0"/>
                <a:cs typeface="Cambria" charset="0"/>
                <a:sym typeface="Calibri" charset="0"/>
              </a:rPr>
              <a:t>relacionats </a:t>
            </a:r>
            <a:r>
              <a:rPr lang="ca-ES" sz="2800" dirty="0">
                <a:latin typeface="Cambria" charset="0"/>
                <a:cs typeface="Cambria" charset="0"/>
                <a:sym typeface="Calibri" charset="0"/>
              </a:rPr>
              <a:t>amb l’obesitat</a:t>
            </a:r>
          </a:p>
          <a:p>
            <a:pPr marL="1000126" lvl="2" indent="-283846">
              <a:lnSpc>
                <a:spcPct val="150000"/>
              </a:lnSpc>
            </a:pPr>
            <a:r>
              <a:rPr lang="ca-ES" sz="2800" b="1" dirty="0">
                <a:latin typeface="Cambria" charset="0"/>
                <a:ea typeface="ＭＳ Ｐゴシック" charset="0"/>
                <a:cs typeface="ＭＳ Ｐゴシック" charset="0"/>
                <a:sym typeface="Calibri Bold" charset="0"/>
              </a:rPr>
              <a:t>Polimorfismes en gen</a:t>
            </a:r>
            <a:r>
              <a:rPr lang="ca-ES" sz="2800" b="1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 de: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Leptina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 err="1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Adiponectina</a:t>
            </a:r>
            <a:endParaRPr lang="ca-ES" sz="2800" dirty="0"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INSIG2 </a:t>
            </a:r>
            <a:r>
              <a:rPr lang="ca-ES" sz="2800" smtClean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(gen induït per insulina </a:t>
            </a: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2)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Receptor de corticoide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Receptor adrenèrgic β3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TNF alfa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dirty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UCP</a:t>
            </a:r>
          </a:p>
          <a:p>
            <a:pPr marL="1438275" lvl="2" indent="-250825">
              <a:lnSpc>
                <a:spcPct val="130000"/>
              </a:lnSpc>
              <a:buClr>
                <a:srgbClr val="000000"/>
              </a:buClr>
              <a:buSzPct val="100000"/>
              <a:buFont typeface="Lucida Grande"/>
              <a:buChar char="-"/>
            </a:pPr>
            <a:r>
              <a:rPr lang="ca-ES" sz="2800" smtClean="0">
                <a:latin typeface="Cambria" charset="0"/>
                <a:ea typeface="ＭＳ Ｐゴシック" charset="0"/>
                <a:cs typeface="ＭＳ Ｐゴシック" charset="0"/>
                <a:sym typeface="Calibri" charset="0"/>
              </a:rPr>
              <a:t>Altres gens</a:t>
            </a:r>
            <a:endParaRPr lang="ca-ES" sz="2800" dirty="0">
              <a:latin typeface="Cambria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lnSpc>
                <a:spcPct val="140000"/>
              </a:lnSpc>
              <a:buClr>
                <a:srgbClr val="000000"/>
              </a:buClr>
              <a:buSzPct val="100000"/>
            </a:pPr>
            <a:endParaRPr lang="ca-ES" sz="2640" dirty="0"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lnSpc>
                <a:spcPct val="140000"/>
              </a:lnSpc>
              <a:buClr>
                <a:srgbClr val="000000"/>
              </a:buClr>
              <a:buSzPct val="100000"/>
            </a:pPr>
            <a:endParaRPr lang="ca-ES" sz="2640" b="1" dirty="0">
              <a:latin typeface="Calibri" charset="0"/>
              <a:cs typeface="Calibri" charset="0"/>
              <a:sym typeface="Calibri" charset="0"/>
            </a:endParaRPr>
          </a:p>
          <a:p>
            <a:pPr marL="401956" lvl="1" indent="-401956">
              <a:lnSpc>
                <a:spcPct val="140000"/>
              </a:lnSpc>
              <a:buFontTx/>
              <a:buAutoNum type="arabicPeriod"/>
            </a:pPr>
            <a:endParaRPr lang="ca-ES" sz="2640" dirty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7782583" y="2272312"/>
            <a:ext cx="1830746" cy="1743018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5" name="Elipse 4"/>
          <p:cNvSpPr/>
          <p:nvPr/>
        </p:nvSpPr>
        <p:spPr>
          <a:xfrm>
            <a:off x="8525032" y="2062785"/>
            <a:ext cx="1830746" cy="174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6" name="Elipse 5"/>
          <p:cNvSpPr/>
          <p:nvPr/>
        </p:nvSpPr>
        <p:spPr>
          <a:xfrm>
            <a:off x="7765050" y="2934293"/>
            <a:ext cx="1830746" cy="174301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7" name="Elipse 6"/>
          <p:cNvSpPr/>
          <p:nvPr/>
        </p:nvSpPr>
        <p:spPr>
          <a:xfrm>
            <a:off x="8568174" y="3386749"/>
            <a:ext cx="1830746" cy="174301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8" name="Elipse 7"/>
          <p:cNvSpPr/>
          <p:nvPr/>
        </p:nvSpPr>
        <p:spPr>
          <a:xfrm>
            <a:off x="8906519" y="2830078"/>
            <a:ext cx="1830746" cy="17430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9" name="Elipse 8"/>
          <p:cNvSpPr/>
          <p:nvPr/>
        </p:nvSpPr>
        <p:spPr>
          <a:xfrm>
            <a:off x="8112924" y="3469610"/>
            <a:ext cx="1830746" cy="17430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7598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987" y="2730604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 és el tractament adequat?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27084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567" y="112713"/>
            <a:ext cx="11206717" cy="8874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ca-ES" sz="3600" b="1" kern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Tractament de l’obesitat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" y="711848"/>
            <a:ext cx="6043137" cy="33992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5875" r="16789" b="13638"/>
          <a:stretch/>
        </p:blipFill>
        <p:spPr>
          <a:xfrm>
            <a:off x="358077" y="4180244"/>
            <a:ext cx="4894474" cy="26630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7746" r="11942"/>
          <a:stretch/>
        </p:blipFill>
        <p:spPr>
          <a:xfrm>
            <a:off x="6094172" y="840657"/>
            <a:ext cx="5675041" cy="33443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t="10132" r="32744" b="42326"/>
          <a:stretch/>
        </p:blipFill>
        <p:spPr>
          <a:xfrm>
            <a:off x="6123668" y="4704736"/>
            <a:ext cx="4373879" cy="173913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714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58656"/>
            <a:ext cx="12191999" cy="2888531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quadre?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35516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5340350" y="3027774"/>
            <a:ext cx="1968500" cy="1206500"/>
            <a:chOff x="2404" y="1780"/>
            <a:chExt cx="1240" cy="760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auto">
            <a:xfrm>
              <a:off x="2404" y="1780"/>
              <a:ext cx="1240" cy="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ca-E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2486" y="2006"/>
              <a:ext cx="10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914400" eaLnBrk="0" hangingPunct="0"/>
              <a:r>
                <a:rPr lang="ca-ES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OBESITAT</a:t>
              </a:r>
            </a:p>
          </p:txBody>
        </p:sp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21169" y="1011650"/>
            <a:ext cx="3265715" cy="10163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914400" eaLnBrk="0" hangingPunct="0"/>
            <a:r>
              <a:rPr lang="ca-ES" sz="2000" b="1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</a:t>
            </a:r>
            <a:r>
              <a:rPr lang="ca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MECÀNIQUES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hèrnia discal</a:t>
            </a:r>
          </a:p>
          <a:p>
            <a:pPr defTabSz="914400" eaLnBrk="0" hangingPunct="0"/>
            <a:r>
              <a:rPr lang="ca-E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artrosi </a:t>
            </a:r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maluc</a:t>
            </a:r>
            <a:r>
              <a:rPr lang="ca-E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genoll</a:t>
            </a:r>
            <a:endParaRPr lang="ca-E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845176" y="865600"/>
            <a:ext cx="2895023" cy="13240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ca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METABÒLIQUES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IR/HI, TAG, DM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Dislipèmia</a:t>
            </a:r>
          </a:p>
          <a:p>
            <a:pPr defTabSz="914400" eaLnBrk="0" hangingPunct="0"/>
            <a:r>
              <a:rPr lang="ca-ES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Hiperuricèmia</a:t>
            </a:r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gota</a:t>
            </a:r>
            <a:endParaRPr lang="ca-E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58001" y="4516850"/>
            <a:ext cx="2800447" cy="19396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ca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CARDIOVASCULARS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HTA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  <a:p>
            <a:pPr defTabSz="914400" eaLnBrk="0" hangingPunct="0"/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Ateroesclerosi</a:t>
            </a:r>
            <a:endParaRPr lang="ca-E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hangingPunct="0"/>
            <a:r>
              <a:rPr lang="ca-ES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</a:t>
            </a:r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venosa</a:t>
            </a:r>
          </a:p>
          <a:p>
            <a:pPr defTabSz="914400" eaLnBrk="0" hangingPunct="0"/>
            <a:r>
              <a:rPr lang="ca-ES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Tromboembolisme</a:t>
            </a:r>
            <a:endParaRPr lang="ca-E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346326" y="2478500"/>
            <a:ext cx="2164054" cy="10163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ca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RESPIRATORIS</a:t>
            </a:r>
          </a:p>
          <a:p>
            <a:pPr defTabSz="914400" eaLnBrk="0" hangingPunct="0"/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Insuf. </a:t>
            </a:r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respiratòria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SHAI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95526" y="4288250"/>
            <a:ext cx="2579232" cy="10163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ca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PSICOLÒGICS</a:t>
            </a:r>
          </a:p>
          <a:p>
            <a:pPr defTabSz="914400" eaLnBrk="0" hangingPunct="0"/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Problemes familiars, </a:t>
            </a:r>
          </a:p>
          <a:p>
            <a:pPr defTabSz="914400" eaLnBrk="0" hangingPunct="0"/>
            <a:r>
              <a:rPr lang="ca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 i </a:t>
            </a:r>
            <a:r>
              <a:rPr lang="ca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568575" y="5847175"/>
            <a:ext cx="3718967" cy="708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s-ES" sz="2000" b="1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RISCOS</a:t>
            </a:r>
            <a:endParaRPr lang="es-ES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hangingPunct="0"/>
            <a:r>
              <a:rPr lang="es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Hèrnies</a:t>
            </a:r>
            <a:r>
              <a:rPr lang="es-ES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colelitiasi</a:t>
            </a:r>
            <a:r>
              <a:rPr lang="es-E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kern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càncer</a:t>
            </a:r>
            <a:r>
              <a:rPr lang="es-ES_tradnl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s-E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6705600" y="2488024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162800" y="4012024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8229600" y="2259424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 flipV="1">
            <a:off x="5257800" y="2107024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5105400" y="4164424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5410200" y="4240624"/>
            <a:ext cx="6858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 flipV="1">
            <a:off x="4800600" y="3021424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defTabSz="914400"/>
            <a:endParaRPr lang="es-ES" sz="18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46567" y="112713"/>
            <a:ext cx="11206717" cy="8874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ca-ES" sz="3600" b="1" kern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 i complicacions de l’obesitat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B5495-5BF3-4ACA-87F1-A0D80A1DF965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27599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257263" y="2252491"/>
            <a:ext cx="311495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Apnea del son</a:t>
            </a: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</a:rPr>
              <a:t>Dolors articulars</a:t>
            </a: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  <a:sym typeface="Wingdings" charset="0"/>
              </a:rPr>
              <a:t>Mobilitat </a:t>
            </a: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  <a:sym typeface="Wingdings" charset="0"/>
              </a:rPr>
              <a:t>Depressió</a:t>
            </a:r>
            <a:endParaRPr lang="ca-ES" sz="2400" dirty="0">
              <a:latin typeface="Cambria" charset="0"/>
              <a:ea typeface="Cambria" charset="0"/>
              <a:cs typeface="Cambria" charset="0"/>
            </a:endParaRP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</a:rPr>
              <a:t>Ansietat</a:t>
            </a: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</a:rPr>
              <a:t>Fertilitat </a:t>
            </a:r>
            <a:r>
              <a:rPr lang="ca-ES" sz="2400" dirty="0">
                <a:latin typeface="Cambria" charset="0"/>
                <a:ea typeface="Cambria" charset="0"/>
                <a:cs typeface="Cambria" charset="0"/>
                <a:sym typeface="Wingdings" charset="0"/>
              </a:rPr>
              <a:t></a:t>
            </a:r>
            <a:endParaRPr lang="ca-ES" sz="2400" dirty="0">
              <a:latin typeface="Cambria" charset="0"/>
              <a:ea typeface="Cambria" charset="0"/>
              <a:cs typeface="Cambria" charset="0"/>
            </a:endParaRPr>
          </a:p>
          <a:p>
            <a:pPr>
              <a:lnSpc>
                <a:spcPct val="150000"/>
              </a:lnSpc>
            </a:pPr>
            <a:r>
              <a:rPr lang="ca-ES" sz="2400" dirty="0">
                <a:latin typeface="Cambria" charset="0"/>
                <a:ea typeface="Cambria" charset="0"/>
                <a:cs typeface="Cambria" charset="0"/>
              </a:rPr>
              <a:t>Incontinència urinària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36436" y="1675143"/>
            <a:ext cx="4500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Pèrdua de qualitat de vida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226840" y="1675143"/>
            <a:ext cx="4055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Escurçament de la vida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76478" y="2253477"/>
            <a:ext cx="491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dirty="0">
                <a:latin typeface="Cambria" charset="0"/>
                <a:ea typeface="Cambria" charset="0"/>
                <a:cs typeface="Cambria" charset="0"/>
              </a:rPr>
              <a:t>Malaltia cardiovascular</a:t>
            </a:r>
          </a:p>
          <a:p>
            <a:pPr>
              <a:lnSpc>
                <a:spcPct val="150000"/>
              </a:lnSpc>
            </a:pPr>
            <a:r>
              <a:rPr lang="ca-ES" dirty="0">
                <a:latin typeface="Cambria" charset="0"/>
                <a:ea typeface="Cambria" charset="0"/>
                <a:cs typeface="Cambria" charset="0"/>
              </a:rPr>
              <a:t>Insuficiència cardíaca o respiratòria</a:t>
            </a:r>
          </a:p>
          <a:p>
            <a:pPr>
              <a:lnSpc>
                <a:spcPct val="150000"/>
              </a:lnSpc>
            </a:pPr>
            <a:r>
              <a:rPr lang="ca-ES" dirty="0">
                <a:latin typeface="Cambria" charset="0"/>
                <a:ea typeface="Cambria" charset="0"/>
                <a:cs typeface="Cambria" charset="0"/>
              </a:rPr>
              <a:t>Diabetis </a:t>
            </a:r>
            <a:r>
              <a:rPr lang="ca-ES" i="1" dirty="0" err="1">
                <a:latin typeface="Cambria" charset="0"/>
                <a:ea typeface="Cambria" charset="0"/>
                <a:cs typeface="Cambria" charset="0"/>
              </a:rPr>
              <a:t>mellitus</a:t>
            </a:r>
            <a:endParaRPr lang="ca-ES" i="1" dirty="0">
              <a:latin typeface="Cambria" charset="0"/>
              <a:ea typeface="Cambria" charset="0"/>
              <a:cs typeface="Cambria" charset="0"/>
            </a:endParaRPr>
          </a:p>
          <a:p>
            <a:pPr>
              <a:lnSpc>
                <a:spcPct val="150000"/>
              </a:lnSpc>
            </a:pPr>
            <a:r>
              <a:rPr lang="ca-ES" dirty="0">
                <a:latin typeface="Cambria" charset="0"/>
                <a:ea typeface="Cambria" charset="0"/>
                <a:cs typeface="Cambria" charset="0"/>
              </a:rPr>
              <a:t>Càncer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92982" y="313548"/>
            <a:ext cx="4569531" cy="577348"/>
          </a:xfrm>
          <a:prstGeom prst="rect">
            <a:avLst/>
          </a:prstGeom>
          <a:noFill/>
          <a:ln>
            <a:noFill/>
          </a:ln>
        </p:spPr>
        <p:txBody>
          <a:bodyPr wrap="none" lIns="29850" tIns="29850" rIns="29850" bIns="29850">
            <a:spAutoFit/>
          </a:bodyPr>
          <a:lstStyle>
            <a:defPPr>
              <a:defRPr lang="es-ES"/>
            </a:defPPr>
            <a:lvl1pPr>
              <a:defRPr sz="3360" b="1" i="1" ker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FBFBF"/>
                </a:solidFill>
                <a:latin typeface="Cambria"/>
                <a:ea typeface="ヒラギノ明朝 ProN W3"/>
                <a:cs typeface="Cambria"/>
              </a:defRPr>
            </a:lvl1pPr>
          </a:lstStyle>
          <a:p>
            <a:r>
              <a:rPr lang="ca-ES" dirty="0">
                <a:solidFill>
                  <a:schemeClr val="bg1">
                    <a:lumMod val="75000"/>
                  </a:schemeClr>
                </a:solidFill>
              </a:rPr>
              <a:t>Problemes de l’obesitat</a:t>
            </a:r>
          </a:p>
        </p:txBody>
      </p:sp>
      <p:cxnSp>
        <p:nvCxnSpPr>
          <p:cNvPr id="5" name="Conector angular 4"/>
          <p:cNvCxnSpPr>
            <a:stCxn id="3" idx="2"/>
            <a:endCxn id="12" idx="0"/>
          </p:cNvCxnSpPr>
          <p:nvPr/>
        </p:nvCxnSpPr>
        <p:spPr>
          <a:xfrm rot="16200000" flipH="1">
            <a:off x="6574038" y="-5395"/>
            <a:ext cx="784247" cy="2576827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3" idx="2"/>
            <a:endCxn id="22" idx="0"/>
          </p:cNvCxnSpPr>
          <p:nvPr/>
        </p:nvCxnSpPr>
        <p:spPr>
          <a:xfrm rot="5400000">
            <a:off x="3990165" y="-12441"/>
            <a:ext cx="784247" cy="259092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571" y="4261323"/>
            <a:ext cx="3780541" cy="1984784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913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675" y="1661525"/>
            <a:ext cx="5220437" cy="3110499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smtClean="0"/>
              <a:t>Informació de l’</a:t>
            </a:r>
            <a:r>
              <a:rPr lang="ca-ES" sz="2000" b="1" noProof="0" smtClean="0">
                <a:solidFill>
                  <a:srgbClr val="FF0000"/>
                </a:solidFill>
              </a:rPr>
              <a:t>anamnesi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No </a:t>
            </a:r>
            <a:r>
              <a:rPr lang="ca-ES" sz="1800" noProof="0" smtClean="0"/>
              <a:t>segueix la </a:t>
            </a:r>
            <a:r>
              <a:rPr lang="ca-ES" sz="1800" noProof="0" dirty="0"/>
              <a:t>dieta correctament  </a:t>
            </a:r>
          </a:p>
          <a:p>
            <a:pPr marL="473075" lvl="1" indent="0">
              <a:lnSpc>
                <a:spcPct val="80000"/>
              </a:lnSpc>
              <a:buNone/>
            </a:pPr>
            <a:r>
              <a:rPr lang="ca-ES" sz="1800" noProof="0" dirty="0"/>
              <a:t>    (“li falta força de </a:t>
            </a:r>
            <a:r>
              <a:rPr lang="ca-ES" sz="1800" noProof="0"/>
              <a:t>voluntat</a:t>
            </a:r>
            <a:r>
              <a:rPr lang="ca-ES" sz="1800" noProof="0" smtClean="0"/>
              <a:t>”).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No </a:t>
            </a:r>
            <a:r>
              <a:rPr lang="ca-ES" sz="1800" noProof="0" smtClean="0"/>
              <a:t>fa </a:t>
            </a:r>
            <a:r>
              <a:rPr lang="ca-ES" sz="1800" noProof="0" dirty="0"/>
              <a:t>exercici de </a:t>
            </a:r>
            <a:r>
              <a:rPr lang="ca-ES" sz="1800" noProof="0"/>
              <a:t>forma </a:t>
            </a:r>
            <a:r>
              <a:rPr lang="ca-ES" sz="1800" noProof="0" smtClean="0"/>
              <a:t>regular.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Ha </a:t>
            </a:r>
            <a:r>
              <a:rPr lang="ca-ES" sz="1800" noProof="0"/>
              <a:t>seguit </a:t>
            </a:r>
            <a:r>
              <a:rPr lang="ca-ES" sz="1800" noProof="0" smtClean="0"/>
              <a:t>unes quantes dietes</a:t>
            </a:r>
            <a:r>
              <a:rPr lang="ca-ES" sz="1800" noProof="0"/>
              <a:t>. </a:t>
            </a:r>
            <a:r>
              <a:rPr lang="ca-ES" sz="1800" noProof="0" smtClean="0"/>
              <a:t>Van </a:t>
            </a:r>
            <a:r>
              <a:rPr lang="ca-ES" sz="1800" noProof="0" dirty="0"/>
              <a:t>ser efectives, </a:t>
            </a:r>
            <a:r>
              <a:rPr lang="ca-ES" sz="1800" noProof="0"/>
              <a:t>però </a:t>
            </a:r>
            <a:r>
              <a:rPr lang="ca-ES" sz="1800" noProof="0" smtClean="0"/>
              <a:t>en abandonar-les hi hagué recuperació </a:t>
            </a:r>
            <a:r>
              <a:rPr lang="ca-ES" sz="1800" noProof="0"/>
              <a:t>de </a:t>
            </a:r>
            <a:r>
              <a:rPr lang="ca-ES" sz="1800" noProof="0" smtClean="0"/>
              <a:t>pes.</a:t>
            </a:r>
            <a:endParaRPr lang="ca-ES" sz="20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84991" y="1656675"/>
            <a:ext cx="5495734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dirty="0">
                <a:solidFill>
                  <a:srgbClr val="FF0000"/>
                </a:solidFill>
              </a:rPr>
              <a:t>Exploració 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Pes: </a:t>
            </a:r>
            <a:r>
              <a:rPr lang="ca-ES" sz="1800" kern="0" dirty="0"/>
              <a:t>95,1 kg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Alçada: </a:t>
            </a:r>
            <a:r>
              <a:rPr lang="ca-ES" sz="1800" kern="0" dirty="0"/>
              <a:t>1,68 m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IMC: </a:t>
            </a:r>
            <a:r>
              <a:rPr lang="ca-ES" sz="1800" kern="0" dirty="0"/>
              <a:t>33,7 kg/m</a:t>
            </a:r>
            <a:r>
              <a:rPr lang="ca-ES" sz="1800" kern="0" baseline="30000" dirty="0"/>
              <a:t>2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Perímetre </a:t>
            </a:r>
            <a:r>
              <a:rPr lang="ca-ES" sz="1800" kern="0" smtClean="0"/>
              <a:t>abdominal: </a:t>
            </a:r>
            <a:r>
              <a:rPr lang="ca-ES" sz="1800" kern="0" dirty="0"/>
              <a:t>116 cm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PA: </a:t>
            </a:r>
            <a:r>
              <a:rPr lang="ca-ES" sz="1800" kern="0" dirty="0"/>
              <a:t>149/87 </a:t>
            </a:r>
            <a:r>
              <a:rPr lang="ca-ES" sz="1800" kern="0" dirty="0" err="1"/>
              <a:t>mmHg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Exploració per aparells sense troballes</a:t>
            </a:r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marL="473075" lvl="1" indent="0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717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EXPLORACIONS COMPLEMENTÀRIES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6079" y="1513842"/>
            <a:ext cx="4291289" cy="465098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000" b="1" noProof="0" smtClean="0">
                <a:solidFill>
                  <a:srgbClr val="FF0000"/>
                </a:solidFill>
              </a:rPr>
              <a:t>Anàlisis</a:t>
            </a:r>
            <a:endParaRPr lang="ca-ES" sz="2000" b="1" noProof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endParaRPr lang="ca-ES" sz="2000" b="1" noProof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Glucosa: 109 </a:t>
            </a:r>
            <a:r>
              <a:rPr lang="ca-ES" sz="1600" noProof="0" dirty="0"/>
              <a:t>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HbA1c: </a:t>
            </a:r>
            <a:r>
              <a:rPr lang="ca-ES" sz="1600" noProof="0" dirty="0"/>
              <a:t>5,8%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Urea: </a:t>
            </a:r>
            <a:r>
              <a:rPr lang="ca-ES" sz="1600" noProof="0" dirty="0"/>
              <a:t>43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Cr: 1,1 </a:t>
            </a:r>
            <a:r>
              <a:rPr lang="ca-ES" sz="1600" noProof="0" dirty="0"/>
              <a:t>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/>
              <a:t>Filtrat </a:t>
            </a:r>
            <a:r>
              <a:rPr lang="ca-ES" sz="1600" noProof="0" smtClean="0"/>
              <a:t>glomerular: </a:t>
            </a:r>
            <a:r>
              <a:rPr lang="ca-ES" sz="1600" noProof="0" dirty="0"/>
              <a:t>76,2 (</a:t>
            </a:r>
            <a:r>
              <a:rPr lang="ca-ES" sz="1600" noProof="0" dirty="0" err="1"/>
              <a:t>mL</a:t>
            </a:r>
            <a:r>
              <a:rPr lang="ca-ES" sz="1600" noProof="0" dirty="0"/>
              <a:t>/min/1,73 m</a:t>
            </a:r>
            <a:r>
              <a:rPr lang="ca-ES" sz="1600" baseline="30000" noProof="0" dirty="0"/>
              <a:t>2</a:t>
            </a:r>
            <a:r>
              <a:rPr lang="ca-ES" sz="1600" noProof="0" dirty="0"/>
              <a:t>) 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CT: 211 </a:t>
            </a:r>
            <a:r>
              <a:rPr lang="ca-ES" sz="1600" noProof="0" dirty="0"/>
              <a:t>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C-HDL</a:t>
            </a:r>
            <a:r>
              <a:rPr lang="ca-ES" sz="1600" noProof="0" smtClean="0"/>
              <a:t>: 36 </a:t>
            </a:r>
            <a:r>
              <a:rPr lang="ca-ES" sz="1600" noProof="0" dirty="0"/>
              <a:t>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C-LDL</a:t>
            </a:r>
            <a:r>
              <a:rPr lang="ca-ES" sz="1600" noProof="0" smtClean="0"/>
              <a:t>: </a:t>
            </a:r>
            <a:r>
              <a:rPr lang="ca-ES" sz="1600" noProof="0" dirty="0"/>
              <a:t>124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C-no-HDL</a:t>
            </a:r>
            <a:r>
              <a:rPr lang="ca-ES" sz="1600" noProof="0" smtClean="0"/>
              <a:t>: </a:t>
            </a:r>
            <a:r>
              <a:rPr lang="ca-ES" sz="1600" noProof="0" dirty="0"/>
              <a:t>175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TG: </a:t>
            </a:r>
            <a:r>
              <a:rPr lang="ca-ES" sz="1600" noProof="0" dirty="0"/>
              <a:t>253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noProof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GOT: </a:t>
            </a:r>
            <a:r>
              <a:rPr lang="ca-ES" sz="1600" noProof="0" dirty="0"/>
              <a:t>62 U/L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GPT: </a:t>
            </a:r>
            <a:r>
              <a:rPr lang="ca-ES" sz="1600" noProof="0" dirty="0"/>
              <a:t>58 U/L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GGT: </a:t>
            </a:r>
            <a:r>
              <a:rPr lang="ca-ES" sz="1600" noProof="0" dirty="0"/>
              <a:t>174 U/L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EBA5-538C-447A-BB87-951AB905D29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63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420888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Quins </a:t>
            </a:r>
            <a:r>
              <a:rPr lang="ca-ES" sz="3600" b="1" noProof="0">
                <a:solidFill>
                  <a:srgbClr val="364F74"/>
                </a:solidFill>
              </a:rPr>
              <a:t>diagnòstics </a:t>
            </a:r>
            <a:r>
              <a:rPr lang="ca-ES" sz="3600" b="1" noProof="0" smtClean="0">
                <a:solidFill>
                  <a:srgbClr val="364F74"/>
                </a:solidFill>
              </a:rPr>
              <a:t>té </a:t>
            </a:r>
            <a:r>
              <a:rPr lang="ca-ES" sz="3600" b="1" noProof="0" dirty="0">
                <a:solidFill>
                  <a:srgbClr val="364F74"/>
                </a:solidFill>
              </a:rPr>
              <a:t>el pacient?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7411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1565482"/>
            <a:ext cx="12191999" cy="3434222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l’etiologia del quadre?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59708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987" y="2730604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 és el tractament adequat?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41483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58656"/>
            <a:ext cx="12191999" cy="2888531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quadre?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0768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66"/>
            <a:ext cx="12191999" cy="2888531"/>
          </a:xfrm>
        </p:spPr>
        <p:txBody>
          <a:bodyPr/>
          <a:lstStyle/>
          <a:p>
            <a:pPr algn="ctr"/>
            <a:r>
              <a:rPr lang="ca-ES" sz="5400" b="1" noProof="0" dirty="0">
                <a:solidFill>
                  <a:srgbClr val="FF0000"/>
                </a:solidFill>
              </a:rPr>
              <a:t>RESOLUCIÓ DEL 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A6AE7-BCF6-4E2A-8036-3DED6C3928D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55032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1167</Words>
  <Application>Microsoft Office PowerPoint</Application>
  <PresentationFormat>Personalització</PresentationFormat>
  <Paragraphs>292</Paragraphs>
  <Slides>28</Slides>
  <Notes>17</Notes>
  <HiddenSlides>10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28</vt:i4>
      </vt:variant>
    </vt:vector>
  </HeadingPairs>
  <TitlesOfParts>
    <vt:vector size="30" baseType="lpstr">
      <vt:lpstr>Tema de Office</vt:lpstr>
      <vt:lpstr>Diseño predeterminado</vt:lpstr>
      <vt:lpstr>TEMA 7. OBESITAT</vt:lpstr>
      <vt:lpstr>CAS CLÍNIC</vt:lpstr>
      <vt:lpstr>CAS CLÍNIC</vt:lpstr>
      <vt:lpstr>EXPLORACIONS COMPLEMENTÀRIES</vt:lpstr>
      <vt:lpstr>Quins diagnòstics té el pacient?</vt:lpstr>
      <vt:lpstr>Quina és l’etiologia del quadre?</vt:lpstr>
      <vt:lpstr>Quin és el tractament adequat?</vt:lpstr>
      <vt:lpstr>Quina és la gravetat del quadre?  </vt:lpstr>
      <vt:lpstr>RESOLUCIÓ DEL CAS</vt:lpstr>
      <vt:lpstr>Diapositiva 10</vt:lpstr>
      <vt:lpstr>Diapositiva 11</vt:lpstr>
      <vt:lpstr>Diapositiva 12</vt:lpstr>
      <vt:lpstr>Quina és l’etiologia del quadre?</vt:lpstr>
      <vt:lpstr>Causes d’obesitat </vt:lpstr>
      <vt:lpstr>¿Quines causes o factors modifiquen el balanç energètic  (Ingesta – Despesa)?</vt:lpstr>
      <vt:lpstr> Factor genètic</vt:lpstr>
      <vt:lpstr>Diapositiva 17</vt:lpstr>
      <vt:lpstr>Factors ambientals</vt:lpstr>
      <vt:lpstr>Diapositiva 19</vt:lpstr>
      <vt:lpstr>Diapositiva 20</vt:lpstr>
      <vt:lpstr>Diapositiva 21</vt:lpstr>
      <vt:lpstr>Diapositiva 22</vt:lpstr>
      <vt:lpstr>Diapositiva 23</vt:lpstr>
      <vt:lpstr>Quin és el tractament adequat?</vt:lpstr>
      <vt:lpstr>Diapositiva 25</vt:lpstr>
      <vt:lpstr>Quina és la gravetat del quadre?  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 COMPLICACIONES AGUDAS DE LA DIABETES</dc:title>
  <dc:creator>SERGIO</dc:creator>
  <cp:lastModifiedBy>Rafel</cp:lastModifiedBy>
  <cp:revision>99</cp:revision>
  <dcterms:created xsi:type="dcterms:W3CDTF">2022-01-16T11:27:34Z</dcterms:created>
  <dcterms:modified xsi:type="dcterms:W3CDTF">2023-05-07T18:35:02Z</dcterms:modified>
</cp:coreProperties>
</file>