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  <p:sldMasterId id="2147484092" r:id="rId2"/>
  </p:sldMasterIdLst>
  <p:notesMasterIdLst>
    <p:notesMasterId r:id="rId10"/>
  </p:notesMasterIdLst>
  <p:handoutMasterIdLst>
    <p:handoutMasterId r:id="rId11"/>
  </p:handoutMasterIdLst>
  <p:sldIdLst>
    <p:sldId id="1114" r:id="rId3"/>
    <p:sldId id="1214" r:id="rId4"/>
    <p:sldId id="1193" r:id="rId5"/>
    <p:sldId id="1194" r:id="rId6"/>
    <p:sldId id="1215" r:id="rId7"/>
    <p:sldId id="1195" r:id="rId8"/>
    <p:sldId id="1192" r:id="rId9"/>
  </p:sldIdLst>
  <p:sldSz cx="12192000" cy="6858000"/>
  <p:notesSz cx="7099300" cy="102346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480" userDrawn="1">
          <p15:clr>
            <a:srgbClr val="A4A3A4"/>
          </p15:clr>
        </p15:guide>
        <p15:guide id="2" pos="1179" userDrawn="1">
          <p15:clr>
            <a:srgbClr val="A4A3A4"/>
          </p15:clr>
        </p15:guide>
        <p15:guide id="3" pos="6864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4F74"/>
    <a:srgbClr val="6A7A9B"/>
    <a:srgbClr val="A6B3BD"/>
    <a:srgbClr val="E4EBE9"/>
    <a:srgbClr val="FF9966"/>
    <a:srgbClr val="003366"/>
    <a:srgbClr val="3366CC"/>
    <a:srgbClr val="0066CC"/>
    <a:srgbClr val="0000FF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8474" autoAdjust="0"/>
    <p:restoredTop sz="92857" autoAdjust="0"/>
  </p:normalViewPr>
  <p:slideViewPr>
    <p:cSldViewPr>
      <p:cViewPr>
        <p:scale>
          <a:sx n="125" d="100"/>
          <a:sy n="125" d="100"/>
        </p:scale>
        <p:origin x="300" y="708"/>
      </p:cViewPr>
      <p:guideLst>
        <p:guide orient="horz" pos="1480"/>
        <p:guide pos="1179"/>
        <p:guide pos="68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-4272" y="-882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91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0725" y="0"/>
            <a:ext cx="307691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243"/>
            <a:ext cx="307691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0725" y="9721243"/>
            <a:ext cx="307691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BB18C050-4EB3-4190-848B-8E8E5AC79C6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91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020725" y="0"/>
            <a:ext cx="307691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27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243"/>
            <a:ext cx="307691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0725" y="9721243"/>
            <a:ext cx="307691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85AFFCF4-8795-44A7-9AB5-31EE60FC726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AFFCF4-8795-44A7-9AB5-31EE60FC7267}" type="slidenum">
              <a:rPr lang="es-ES" smtClean="0"/>
              <a:pPr>
                <a:defRPr/>
              </a:pPr>
              <a:t>1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021287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7E54-21BE-4551-980E-881CEAF21798}" type="datetime1">
              <a:rPr lang="es-ES" smtClean="0"/>
              <a:pPr/>
              <a:t>07/05/2023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1426486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E5AB-9726-432B-BDE0-C5C3A4E3632B}" type="datetime1">
              <a:rPr lang="es-ES" smtClean="0"/>
              <a:pPr/>
              <a:t>07/05/2023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423630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97EFB-C496-49A0-B21A-A759219808C5}" type="datetime1">
              <a:rPr lang="es-ES" smtClean="0"/>
              <a:pPr/>
              <a:t>07/05/2023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1734062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94DA-C039-49E1-A70D-6DFB93323810}" type="datetime1">
              <a:rPr lang="es-ES" smtClean="0"/>
              <a:pPr/>
              <a:t>07/05/2023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390266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AA31-81AE-463E-A396-B477A05E8000}" type="datetime1">
              <a:rPr lang="es-ES" smtClean="0"/>
              <a:pPr/>
              <a:t>07/05/2023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861277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6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40808-1EBC-4B96-9019-5B9CC8AC79F8}" type="datetime1">
              <a:rPr lang="es-ES" smtClean="0"/>
              <a:pPr/>
              <a:t>07/05/2023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5615220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333500"/>
            <a:ext cx="5384800" cy="3771900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0" y="1333500"/>
            <a:ext cx="5384800" cy="3771900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AB4E8-3C26-49D4-9CCA-6A7A94566087}" type="datetime1">
              <a:rPr lang="es-ES" smtClean="0"/>
              <a:pPr/>
              <a:t>07/05/2023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629076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535115"/>
            <a:ext cx="5386917" cy="639762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93372" y="1535115"/>
            <a:ext cx="5389033" cy="639762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A99AC-3D8C-431B-9151-6614AF2A99D8}" type="datetime1">
              <a:rPr lang="es-ES" smtClean="0"/>
              <a:pPr/>
              <a:t>07/05/2023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9438011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69EF-A170-4ECD-8ABE-CEA25871EB2A}" type="datetime1">
              <a:rPr lang="es-ES" smtClean="0"/>
              <a:pPr/>
              <a:t>07/05/2023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8830524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B836F-47DE-4E14-BD4B-4458E74B6BEF}" type="datetime1">
              <a:rPr lang="es-ES" smtClean="0"/>
              <a:pPr/>
              <a:t>07/05/2023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7349486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5" y="273052"/>
            <a:ext cx="4011084" cy="116205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09605" y="1435102"/>
            <a:ext cx="4011084" cy="4691063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6399B-AC2D-41EB-AF4F-EE43027FAA7F}" type="datetime1">
              <a:rPr lang="es-ES" smtClean="0"/>
              <a:pPr/>
              <a:t>07/05/2023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827056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903-7B40-4423-A29C-3B96F191AAC3}" type="datetime1">
              <a:rPr lang="es-ES" smtClean="0"/>
              <a:pPr/>
              <a:t>07/05/2023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618253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065A-E084-4B2C-8C34-132B3684404F}" type="datetime1">
              <a:rPr lang="es-ES" smtClean="0"/>
              <a:pPr/>
              <a:t>07/05/2023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6153845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98981-AA18-4739-BD76-44EFD0D78A2C}" type="datetime1">
              <a:rPr lang="es-ES" smtClean="0"/>
              <a:pPr/>
              <a:t>07/05/2023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3167886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4876800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4876800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EC9DE-8F72-41B0-89AC-CDA068C26F47}" type="datetime1">
              <a:rPr lang="es-ES" smtClean="0"/>
              <a:pPr/>
              <a:t>07/05/2023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113879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9909-534E-4E7E-BE62-A04487F93AF7}" type="datetime1">
              <a:rPr lang="es-ES" smtClean="0"/>
              <a:pPr/>
              <a:t>07/05/2023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2074872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75891-94FB-41CD-9AEE-39A4C33D8D4B}" type="datetime1">
              <a:rPr lang="es-ES" smtClean="0"/>
              <a:pPr/>
              <a:t>07/05/2023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3818288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611C-B81A-4405-A4B4-F85738468787}" type="datetime1">
              <a:rPr lang="es-ES" smtClean="0"/>
              <a:pPr/>
              <a:t>07/05/2023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731160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7A86-B4B0-4232-BA25-B41CFFF2B8F7}" type="datetime1">
              <a:rPr lang="es-ES" smtClean="0"/>
              <a:pPr/>
              <a:t>07/05/2023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1768859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483B5-D3EE-411E-9777-A926B8B5843F}" type="datetime1">
              <a:rPr lang="es-ES" smtClean="0"/>
              <a:pPr/>
              <a:t>07/05/2023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1143768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25F1-E1EA-4068-BF06-930AC7E3EA08}" type="datetime1">
              <a:rPr lang="es-ES" smtClean="0"/>
              <a:pPr/>
              <a:t>07/05/2023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3789300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0572-0A14-44A2-B2EE-6DFF91D908B4}" type="datetime1">
              <a:rPr lang="es-ES" smtClean="0"/>
              <a:pPr/>
              <a:t>07/05/2023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2847273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BA941-BDD1-4465-943C-DEC49E0777A1}" type="datetime1">
              <a:rPr lang="es-ES" smtClean="0"/>
              <a:pPr/>
              <a:t>07/05/2023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B068E-C5CC-5C48-B054-2218005225C0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560987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FCADA-5897-470F-9FBB-8C33AB270F11}" type="datetime1">
              <a:rPr lang="es-ES" smtClean="0"/>
              <a:pPr/>
              <a:t>07/05/2023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2E72C-499B-A842-BA05-5D6444ABF76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142658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hf sldNum="0" hdr="0" ftr="0" dt="0"/>
  <p:txStyles>
    <p:titleStyle>
      <a:lvl1pPr algn="ctr" defTabSz="548640" rtl="0" eaLnBrk="1" latinLnBrk="0" hangingPunct="1"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548640" rtl="0" eaLnBrk="1" latinLnBrk="0" hangingPunct="1">
        <a:spcBef>
          <a:spcPct val="20000"/>
        </a:spcBef>
        <a:buFont typeface="Arial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1pPr>
      <a:lvl2pPr marL="891540" indent="-342900" algn="l" defTabSz="548640" rtl="0" eaLnBrk="1" latinLnBrk="0" hangingPunct="1">
        <a:spcBef>
          <a:spcPct val="20000"/>
        </a:spcBef>
        <a:buFont typeface="Arial"/>
        <a:buChar char="–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548640" rtl="0" eaLnBrk="1" latinLnBrk="0" hangingPunct="1">
        <a:spcBef>
          <a:spcPct val="20000"/>
        </a:spcBef>
        <a:buFont typeface="Arial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54864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54864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0007" y="980728"/>
            <a:ext cx="11953328" cy="1080120"/>
          </a:xfrm>
        </p:spPr>
        <p:txBody>
          <a:bodyPr>
            <a:noAutofit/>
          </a:bodyPr>
          <a:lstStyle/>
          <a:p>
            <a:pPr algn="ctr"/>
            <a:r>
              <a:rPr lang="es-ES" sz="4900" b="1" dirty="0">
                <a:solidFill>
                  <a:srgbClr val="364F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NUTRICIÓ PARENTERAL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3983" y="2708920"/>
            <a:ext cx="4905375" cy="34575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96389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1384" y="328737"/>
            <a:ext cx="11521280" cy="796007"/>
          </a:xfrm>
        </p:spPr>
        <p:txBody>
          <a:bodyPr>
            <a:normAutofit/>
          </a:bodyPr>
          <a:lstStyle/>
          <a:p>
            <a:pPr algn="ctr"/>
            <a:r>
              <a:rPr lang="es-ES_tradnl" sz="3200" b="1" dirty="0">
                <a:solidFill>
                  <a:srgbClr val="364F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NUTRICIÓ PARENTERAL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767408" y="1619250"/>
            <a:ext cx="10801200" cy="483393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411480" indent="-411480" algn="l" defTabSz="548640" rtl="0" eaLnBrk="1" latinLnBrk="0" hangingPunct="1">
              <a:spcBef>
                <a:spcPct val="20000"/>
              </a:spcBef>
              <a:buFont typeface="Arial"/>
              <a:buChar char="•"/>
              <a:defRPr sz="3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91540" indent="-342900" algn="l" defTabSz="548640" rtl="0" eaLnBrk="1" latinLnBrk="0" hangingPunct="1">
              <a:spcBef>
                <a:spcPct val="20000"/>
              </a:spcBef>
              <a:buFont typeface="Arial"/>
              <a:buChar char="–"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274320" algn="l" defTabSz="548640" rtl="0" eaLnBrk="1" latinLnBrk="0" hangingPunct="1">
              <a:spcBef>
                <a:spcPct val="20000"/>
              </a:spcBef>
              <a:buFont typeface="Arial"/>
              <a:buChar char="•"/>
              <a:defRPr sz="28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-274320" algn="l" defTabSz="54864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68880" indent="-274320" algn="l" defTabSz="548640" rtl="0" eaLnBrk="1" latinLnBrk="0" hangingPunct="1">
              <a:spcBef>
                <a:spcPct val="20000"/>
              </a:spcBef>
              <a:buFont typeface="Arial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17520" indent="-274320" algn="l" defTabSz="54864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54864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54864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54864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just">
              <a:lnSpc>
                <a:spcPct val="130000"/>
              </a:lnSpc>
              <a:spcBef>
                <a:spcPct val="0"/>
              </a:spcBef>
              <a:buNone/>
            </a:pPr>
            <a:r>
              <a:rPr lang="ca-ES" altLang="x-none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sym typeface="Calibri Bold" charset="0"/>
              </a:rPr>
              <a:t>CONCEPTE</a:t>
            </a:r>
            <a:endParaRPr lang="ca-ES" altLang="x-none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sym typeface="Calibri" charset="0"/>
            </a:endParaRPr>
          </a:p>
          <a:p>
            <a:pPr marL="0" algn="just">
              <a:lnSpc>
                <a:spcPct val="130000"/>
              </a:lnSpc>
              <a:spcBef>
                <a:spcPct val="0"/>
              </a:spcBef>
              <a:buNone/>
            </a:pPr>
            <a:r>
              <a:rPr lang="ca-ES" altLang="x-none" sz="2800" dirty="0">
                <a:latin typeface="Arial" panose="020B0604020202020204" pitchFamily="34" charset="0"/>
                <a:sym typeface="Calibri" charset="0"/>
              </a:rPr>
              <a:t>Aportació de nutrients per via </a:t>
            </a:r>
            <a:r>
              <a:rPr lang="ca-ES" altLang="x-none" sz="2800">
                <a:latin typeface="Arial" panose="020B0604020202020204" pitchFamily="34" charset="0"/>
                <a:sym typeface="Calibri" charset="0"/>
              </a:rPr>
              <a:t>endovenosa </a:t>
            </a:r>
            <a:r>
              <a:rPr lang="ca-ES" altLang="x-none" sz="2800" smtClean="0">
                <a:latin typeface="Arial" panose="020B0604020202020204" pitchFamily="34" charset="0"/>
                <a:sym typeface="Calibri" charset="0"/>
              </a:rPr>
              <a:t>a fi de mantenir </a:t>
            </a:r>
            <a:r>
              <a:rPr lang="ca-ES" altLang="x-none" sz="2800">
                <a:latin typeface="Arial" panose="020B0604020202020204" pitchFamily="34" charset="0"/>
                <a:sym typeface="Calibri" charset="0"/>
              </a:rPr>
              <a:t>un </a:t>
            </a:r>
            <a:r>
              <a:rPr lang="ca-ES" altLang="x-none" sz="2800" smtClean="0">
                <a:latin typeface="Arial" panose="020B0604020202020204" pitchFamily="34" charset="0"/>
                <a:sym typeface="Calibri" charset="0"/>
              </a:rPr>
              <a:t>estat nutritiu adequat, </a:t>
            </a:r>
            <a:r>
              <a:rPr lang="ca-ES" altLang="x-none" sz="2800" dirty="0">
                <a:latin typeface="Arial" panose="020B0604020202020204" pitchFamily="34" charset="0"/>
                <a:sym typeface="Calibri" charset="0"/>
              </a:rPr>
              <a:t>permetre el repòs de l'aparell digestiu </a:t>
            </a:r>
            <a:r>
              <a:rPr lang="ca-ES" altLang="x-none" sz="2800">
                <a:latin typeface="Arial" panose="020B0604020202020204" pitchFamily="34" charset="0"/>
                <a:sym typeface="Calibri" charset="0"/>
              </a:rPr>
              <a:t>i </a:t>
            </a:r>
            <a:r>
              <a:rPr lang="ca-ES" altLang="x-none" sz="2800" smtClean="0">
                <a:latin typeface="Arial" panose="020B0604020202020204" pitchFamily="34" charset="0"/>
                <a:sym typeface="Calibri" charset="0"/>
              </a:rPr>
              <a:t>evitar </a:t>
            </a:r>
            <a:r>
              <a:rPr lang="ca-ES" altLang="x-none" sz="2800" dirty="0">
                <a:latin typeface="Arial" panose="020B0604020202020204" pitchFamily="34" charset="0"/>
                <a:sym typeface="Calibri" charset="0"/>
              </a:rPr>
              <a:t>el filtre hepàtic.</a:t>
            </a:r>
          </a:p>
          <a:p>
            <a:pPr marL="0" algn="just">
              <a:lnSpc>
                <a:spcPct val="130000"/>
              </a:lnSpc>
              <a:spcBef>
                <a:spcPct val="0"/>
              </a:spcBef>
              <a:buNone/>
            </a:pPr>
            <a:r>
              <a:rPr lang="ca-ES" altLang="x-none" sz="2800" smtClean="0">
                <a:latin typeface="Arial" panose="020B0604020202020204" pitchFamily="34" charset="0"/>
                <a:sym typeface="Calibri" charset="0"/>
              </a:rPr>
              <a:t>L’NP ha </a:t>
            </a:r>
            <a:r>
              <a:rPr lang="ca-ES" altLang="x-none" sz="2800" dirty="0">
                <a:latin typeface="Arial" panose="020B0604020202020204" pitchFamily="34" charset="0"/>
                <a:sym typeface="Calibri" charset="0"/>
              </a:rPr>
              <a:t>d'aportar tots els nutrients essencials: HC, proteïnes i greixos (forma elemental: AA, glucosa i </a:t>
            </a:r>
            <a:r>
              <a:rPr lang="ca-ES" altLang="x-none" sz="2800">
                <a:latin typeface="Arial" panose="020B0604020202020204" pitchFamily="34" charset="0"/>
                <a:sym typeface="Calibri" charset="0"/>
              </a:rPr>
              <a:t>lípids</a:t>
            </a:r>
            <a:r>
              <a:rPr lang="ca-ES" altLang="x-none" sz="2800" smtClean="0">
                <a:latin typeface="Arial" panose="020B0604020202020204" pitchFamily="34" charset="0"/>
                <a:sym typeface="Calibri" charset="0"/>
              </a:rPr>
              <a:t>), </a:t>
            </a:r>
            <a:r>
              <a:rPr lang="ca-ES" altLang="x-none" sz="2800" dirty="0">
                <a:latin typeface="Arial" panose="020B0604020202020204" pitchFamily="34" charset="0"/>
                <a:sym typeface="Calibri" charset="0"/>
              </a:rPr>
              <a:t>aigua</a:t>
            </a:r>
            <a:r>
              <a:rPr lang="ca-ES" altLang="x-none" sz="2800">
                <a:latin typeface="Arial" panose="020B0604020202020204" pitchFamily="34" charset="0"/>
                <a:sym typeface="Calibri" charset="0"/>
              </a:rPr>
              <a:t>, </a:t>
            </a:r>
            <a:r>
              <a:rPr lang="ca-ES" altLang="x-none" sz="2800" smtClean="0">
                <a:latin typeface="Arial" panose="020B0604020202020204" pitchFamily="34" charset="0"/>
                <a:sym typeface="Calibri" charset="0"/>
              </a:rPr>
              <a:t>minerals i </a:t>
            </a:r>
            <a:r>
              <a:rPr lang="ca-ES" altLang="x-none" sz="2800" dirty="0">
                <a:latin typeface="Arial" panose="020B0604020202020204" pitchFamily="34" charset="0"/>
                <a:sym typeface="Calibri" charset="0"/>
              </a:rPr>
              <a:t>vitamines.</a:t>
            </a:r>
          </a:p>
          <a:p>
            <a:pPr marL="0" algn="just">
              <a:lnSpc>
                <a:spcPct val="130000"/>
              </a:lnSpc>
              <a:spcBef>
                <a:spcPct val="0"/>
              </a:spcBef>
              <a:buNone/>
            </a:pPr>
            <a:r>
              <a:rPr lang="ca-ES" altLang="x-none" sz="2800" dirty="0">
                <a:latin typeface="Arial" panose="020B0604020202020204" pitchFamily="34" charset="0"/>
                <a:sym typeface="Calibri" charset="0"/>
              </a:rPr>
              <a:t>Es preparen en farmàcia de forma estèril en campanes de </a:t>
            </a:r>
            <a:r>
              <a:rPr lang="ca-ES" altLang="x-none" sz="2800">
                <a:latin typeface="Arial" panose="020B0604020202020204" pitchFamily="34" charset="0"/>
                <a:sym typeface="Calibri" charset="0"/>
              </a:rPr>
              <a:t>flux </a:t>
            </a:r>
            <a:r>
              <a:rPr lang="ca-ES" altLang="x-none" sz="2800" smtClean="0">
                <a:latin typeface="Arial" panose="020B0604020202020204" pitchFamily="34" charset="0"/>
                <a:sym typeface="Calibri" charset="0"/>
              </a:rPr>
              <a:t>laminar.</a:t>
            </a:r>
            <a:endParaRPr lang="ca-ES" altLang="x-none" sz="2800" dirty="0">
              <a:latin typeface="Arial" panose="020B0604020202020204" pitchFamily="34" charset="0"/>
              <a:sym typeface="Calibri" charset="0"/>
            </a:endParaRPr>
          </a:p>
          <a:p>
            <a:pPr marL="0" algn="just">
              <a:lnSpc>
                <a:spcPct val="130000"/>
              </a:lnSpc>
              <a:spcBef>
                <a:spcPct val="0"/>
              </a:spcBef>
              <a:buNone/>
            </a:pPr>
            <a:endParaRPr lang="ca-ES" altLang="x-none" sz="2800" dirty="0">
              <a:latin typeface="Arial" panose="020B0604020202020204" pitchFamily="34" charset="0"/>
              <a:sym typeface="Calibri" charset="0"/>
            </a:endParaRPr>
          </a:p>
          <a:p>
            <a:pPr marL="0" algn="just">
              <a:lnSpc>
                <a:spcPct val="130000"/>
              </a:lnSpc>
              <a:spcBef>
                <a:spcPct val="0"/>
              </a:spcBef>
              <a:buNone/>
            </a:pPr>
            <a:r>
              <a:rPr lang="ca-ES" altLang="x-none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sym typeface="Calibri" charset="0"/>
              </a:rPr>
              <a:t>INDICACIÓ</a:t>
            </a:r>
          </a:p>
          <a:p>
            <a:pPr marL="0" algn="just">
              <a:lnSpc>
                <a:spcPct val="130000"/>
              </a:lnSpc>
              <a:spcBef>
                <a:spcPct val="0"/>
              </a:spcBef>
              <a:buNone/>
            </a:pPr>
            <a:r>
              <a:rPr lang="ca-ES" altLang="x-none" sz="2800" dirty="0">
                <a:latin typeface="Arial" panose="020B0604020202020204" pitchFamily="34" charset="0"/>
                <a:sym typeface="Calibri" charset="0"/>
              </a:rPr>
              <a:t>Pacients que no poden alimentar-se de manera </a:t>
            </a:r>
            <a:r>
              <a:rPr lang="ca-ES" altLang="x-none" sz="2800">
                <a:latin typeface="Arial" panose="020B0604020202020204" pitchFamily="34" charset="0"/>
                <a:sym typeface="Calibri" charset="0"/>
              </a:rPr>
              <a:t>convencional </a:t>
            </a:r>
            <a:r>
              <a:rPr lang="ca-ES" altLang="x-none" sz="2800" smtClean="0">
                <a:latin typeface="Arial" panose="020B0604020202020204" pitchFamily="34" charset="0"/>
                <a:sym typeface="Calibri" charset="0"/>
              </a:rPr>
              <a:t>ni tampoc amb cap de les formes de nutrició enteral.</a:t>
            </a:r>
            <a:endParaRPr lang="ca-ES" altLang="x-none" sz="2800" dirty="0">
              <a:latin typeface="Arial" panose="020B0604020202020204" pitchFamily="34" charset="0"/>
              <a:sym typeface="Calibri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2023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 noProof="0" dirty="0"/>
              <a:t>Indicacions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779B221-7B6F-494E-A7D7-584A916F46D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81026" y="2071678"/>
            <a:ext cx="8786874" cy="3286148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1200"/>
              </a:spcBef>
              <a:buClr>
                <a:srgbClr val="0BD0D9"/>
              </a:buClr>
              <a:buSzPct val="95000"/>
              <a:buFont typeface="Wingdings" pitchFamily="2" charset="2"/>
              <a:buChar char="ü"/>
              <a:defRPr/>
            </a:pPr>
            <a:r>
              <a:rPr lang="ca-ES" altLang="es-ES" sz="2400" dirty="0">
                <a:ea typeface="ＭＳ Ｐゴシック" panose="020B0600070205080204" pitchFamily="34" charset="-128"/>
              </a:rPr>
              <a:t>Tracte </a:t>
            </a:r>
            <a:r>
              <a:rPr lang="ca-ES" altLang="es-ES" sz="2400">
                <a:ea typeface="ＭＳ Ｐゴシック" panose="020B0600070205080204" pitchFamily="34" charset="-128"/>
              </a:rPr>
              <a:t>gastrointestinal </a:t>
            </a:r>
            <a:r>
              <a:rPr lang="ca-ES" altLang="es-ES" sz="2400" smtClean="0">
                <a:ea typeface="ＭＳ Ｐゴシック" panose="020B0600070205080204" pitchFamily="34" charset="-128"/>
              </a:rPr>
              <a:t>que no funciona.</a:t>
            </a:r>
            <a:endParaRPr lang="ca-ES" altLang="es-ES" sz="2400" dirty="0">
              <a:ea typeface="ＭＳ Ｐゴシック" panose="020B0600070205080204" pitchFamily="34" charset="-128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buClr>
                <a:srgbClr val="0BD0D9"/>
              </a:buClr>
              <a:buSzPct val="95000"/>
              <a:buFont typeface="Wingdings" pitchFamily="2" charset="2"/>
              <a:buChar char="ü"/>
              <a:defRPr/>
            </a:pPr>
            <a:r>
              <a:rPr lang="ca-ES" altLang="es-ES" sz="2400" dirty="0">
                <a:ea typeface="ＭＳ Ｐゴシック" panose="020B0600070205080204" pitchFamily="34" charset="-128"/>
              </a:rPr>
              <a:t>Tracte gastrointestinal </a:t>
            </a:r>
            <a:r>
              <a:rPr lang="ca-ES" altLang="es-ES" sz="2400">
                <a:ea typeface="ＭＳ Ｐゴシック" panose="020B0600070205080204" pitchFamily="34" charset="-128"/>
              </a:rPr>
              <a:t>no </a:t>
            </a:r>
            <a:r>
              <a:rPr lang="ca-ES" altLang="es-ES" sz="2400" smtClean="0">
                <a:ea typeface="ＭＳ Ｐゴシック" panose="020B0600070205080204" pitchFamily="34" charset="-128"/>
              </a:rPr>
              <a:t>accessible.</a:t>
            </a:r>
            <a:endParaRPr lang="ca-ES" altLang="es-ES" sz="2400" dirty="0">
              <a:ea typeface="ＭＳ Ｐゴシック" panose="020B0600070205080204" pitchFamily="34" charset="-128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buClr>
                <a:srgbClr val="0BD0D9"/>
              </a:buClr>
              <a:buSzPct val="95000"/>
              <a:buFont typeface="Wingdings" pitchFamily="2" charset="2"/>
              <a:buChar char="ü"/>
              <a:defRPr/>
            </a:pPr>
            <a:r>
              <a:rPr lang="ca-ES" altLang="es-ES" sz="2400" dirty="0">
                <a:ea typeface="ＭＳ Ｐゴシック" panose="020B0600070205080204" pitchFamily="34" charset="-128"/>
              </a:rPr>
              <a:t>No es cobreix el 60</a:t>
            </a:r>
            <a:r>
              <a:rPr lang="ca-ES" altLang="es-ES" sz="2400">
                <a:ea typeface="ＭＳ Ｐゴシック" panose="020B0600070205080204" pitchFamily="34" charset="-128"/>
              </a:rPr>
              <a:t>% </a:t>
            </a:r>
            <a:r>
              <a:rPr lang="ca-ES" altLang="es-ES" sz="2400" smtClean="0">
                <a:ea typeface="ＭＳ Ｐゴシック" panose="020B0600070205080204" pitchFamily="34" charset="-128"/>
              </a:rPr>
              <a:t>de les necessitats nutricionals </a:t>
            </a:r>
            <a:r>
              <a:rPr lang="ca-ES" altLang="es-ES" sz="2400" dirty="0">
                <a:ea typeface="ＭＳ Ｐゴシック" panose="020B0600070205080204" pitchFamily="34" charset="-128"/>
              </a:rPr>
              <a:t>per via oral/enteral (</a:t>
            </a:r>
            <a:r>
              <a:rPr lang="ca-ES" altLang="es-ES" sz="2400">
                <a:ea typeface="ＭＳ Ｐゴシック" panose="020B0600070205080204" pitchFamily="34" charset="-128"/>
              </a:rPr>
              <a:t>B</a:t>
            </a:r>
            <a:r>
              <a:rPr lang="ca-ES" altLang="es-ES" sz="2400" smtClean="0">
                <a:ea typeface="ＭＳ Ｐゴシック" panose="020B0600070205080204" pitchFamily="34" charset="-128"/>
              </a:rPr>
              <a:t>).</a:t>
            </a:r>
            <a:endParaRPr lang="ca-ES" altLang="es-ES" sz="2400" dirty="0">
              <a:ea typeface="ＭＳ Ｐゴシック" panose="020B0600070205080204" pitchFamily="34" charset="-128"/>
            </a:endParaRPr>
          </a:p>
          <a:p>
            <a:pPr>
              <a:spcBef>
                <a:spcPts val="1200"/>
              </a:spcBef>
              <a:buClr>
                <a:srgbClr val="0BD0D9"/>
              </a:buClr>
              <a:buSzPct val="95000"/>
              <a:buFont typeface="Wingdings" pitchFamily="2" charset="2"/>
              <a:buChar char="ü"/>
              <a:defRPr/>
            </a:pPr>
            <a:r>
              <a:rPr lang="ca-ES" altLang="es-ES" sz="2400" dirty="0">
                <a:solidFill>
                  <a:srgbClr val="231F20"/>
                </a:solidFill>
                <a:ea typeface="ＭＳ Ｐゴシック" panose="020B0600070205080204" pitchFamily="34" charset="-128"/>
              </a:rPr>
              <a:t>La indicació </a:t>
            </a:r>
            <a:r>
              <a:rPr lang="ca-ES" altLang="es-ES" sz="2400">
                <a:solidFill>
                  <a:srgbClr val="231F20"/>
                </a:solidFill>
                <a:ea typeface="ＭＳ Ｐゴシック" panose="020B0600070205080204" pitchFamily="34" charset="-128"/>
              </a:rPr>
              <a:t>s’ha </a:t>
            </a:r>
            <a:r>
              <a:rPr lang="ca-ES" altLang="es-ES" sz="2400" smtClean="0">
                <a:solidFill>
                  <a:srgbClr val="231F20"/>
                </a:solidFill>
                <a:ea typeface="ＭＳ Ｐゴシック" panose="020B0600070205080204" pitchFamily="34" charset="-128"/>
              </a:rPr>
              <a:t>d’anar avaluant </a:t>
            </a:r>
            <a:r>
              <a:rPr lang="ca-ES" altLang="es-ES" sz="2400" dirty="0">
                <a:solidFill>
                  <a:srgbClr val="231F20"/>
                </a:solidFill>
                <a:ea typeface="ＭＳ Ｐゴシック" panose="020B0600070205080204" pitchFamily="34" charset="-128"/>
              </a:rPr>
              <a:t>al llarg </a:t>
            </a:r>
            <a:r>
              <a:rPr lang="ca-ES" altLang="es-ES" sz="2400">
                <a:solidFill>
                  <a:srgbClr val="231F20"/>
                </a:solidFill>
                <a:ea typeface="ＭＳ Ｐゴシック" panose="020B0600070205080204" pitchFamily="34" charset="-128"/>
              </a:rPr>
              <a:t>del </a:t>
            </a:r>
            <a:r>
              <a:rPr lang="ca-ES" altLang="es-ES" sz="2400" smtClean="0">
                <a:solidFill>
                  <a:srgbClr val="231F20"/>
                </a:solidFill>
                <a:ea typeface="ＭＳ Ｐゴシック" panose="020B0600070205080204" pitchFamily="34" charset="-128"/>
              </a:rPr>
              <a:t>temps, segons </a:t>
            </a:r>
            <a:r>
              <a:rPr lang="ca-ES" altLang="es-ES" sz="2400">
                <a:solidFill>
                  <a:srgbClr val="231F20"/>
                </a:solidFill>
                <a:ea typeface="ＭＳ Ｐゴシック" panose="020B0600070205080204" pitchFamily="34" charset="-128"/>
              </a:rPr>
              <a:t/>
            </a:r>
            <a:br>
              <a:rPr lang="ca-ES" altLang="es-ES" sz="2400">
                <a:solidFill>
                  <a:srgbClr val="231F20"/>
                </a:solidFill>
                <a:ea typeface="ＭＳ Ｐゴシック" panose="020B0600070205080204" pitchFamily="34" charset="-128"/>
              </a:rPr>
            </a:br>
            <a:r>
              <a:rPr lang="ca-ES" altLang="es-ES" sz="2400" smtClean="0">
                <a:solidFill>
                  <a:srgbClr val="231F20"/>
                </a:solidFill>
                <a:ea typeface="ＭＳ Ｐゴシック" panose="020B0600070205080204" pitchFamily="34" charset="-128"/>
              </a:rPr>
              <a:t>el </a:t>
            </a:r>
            <a:r>
              <a:rPr lang="ca-ES" altLang="es-ES" sz="2400" dirty="0">
                <a:solidFill>
                  <a:srgbClr val="231F20"/>
                </a:solidFill>
                <a:ea typeface="ＭＳ Ｐゴシック" panose="020B0600070205080204" pitchFamily="34" charset="-128"/>
              </a:rPr>
              <a:t>tractament </a:t>
            </a:r>
            <a:r>
              <a:rPr lang="ca-ES" altLang="es-ES" sz="2400">
                <a:solidFill>
                  <a:srgbClr val="231F20"/>
                </a:solidFill>
                <a:ea typeface="ＭＳ Ｐゴシック" panose="020B0600070205080204" pitchFamily="34" charset="-128"/>
              </a:rPr>
              <a:t>i </a:t>
            </a:r>
            <a:r>
              <a:rPr lang="ca-ES" altLang="es-ES" sz="2400" smtClean="0">
                <a:solidFill>
                  <a:srgbClr val="231F20"/>
                </a:solidFill>
                <a:ea typeface="ＭＳ Ｐゴシック" panose="020B0600070205080204" pitchFamily="34" charset="-128"/>
              </a:rPr>
              <a:t>l’evolució </a:t>
            </a:r>
            <a:r>
              <a:rPr lang="ca-ES" altLang="es-ES" sz="2400" dirty="0">
                <a:solidFill>
                  <a:srgbClr val="231F20"/>
                </a:solidFill>
                <a:ea typeface="ＭＳ Ｐゴシック" panose="020B0600070205080204" pitchFamily="34" charset="-128"/>
              </a:rPr>
              <a:t>de les malalties que la indiquen (</a:t>
            </a:r>
            <a:r>
              <a:rPr lang="ca-ES" altLang="es-ES" sz="2400">
                <a:solidFill>
                  <a:srgbClr val="231F20"/>
                </a:solidFill>
                <a:ea typeface="ＭＳ Ｐゴシック" panose="020B0600070205080204" pitchFamily="34" charset="-128"/>
              </a:rPr>
              <a:t>C</a:t>
            </a:r>
            <a:r>
              <a:rPr lang="ca-ES" altLang="es-ES" sz="2400" smtClean="0">
                <a:solidFill>
                  <a:srgbClr val="231F20"/>
                </a:solidFill>
                <a:ea typeface="ＭＳ Ｐゴシック" panose="020B0600070205080204" pitchFamily="34" charset="-128"/>
              </a:rPr>
              <a:t>).</a:t>
            </a:r>
            <a:endParaRPr lang="ca-ES" altLang="es-ES" noProof="0" dirty="0">
              <a:ea typeface="ＭＳ Ｐゴシック" panose="020B0600070205080204" pitchFamily="34" charset="-128"/>
            </a:endParaRPr>
          </a:p>
        </p:txBody>
      </p:sp>
      <p:pic>
        <p:nvPicPr>
          <p:cNvPr id="104451" name="Picture 10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7858" y="33712"/>
            <a:ext cx="2354143" cy="3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35874" y="5743301"/>
            <a:ext cx="10720252" cy="56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pPr defTabSz="914364">
              <a:lnSpc>
                <a:spcPct val="110000"/>
              </a:lnSpc>
              <a:spcBef>
                <a:spcPct val="0"/>
              </a:spcBef>
              <a:buClrTx/>
              <a:buSzTx/>
              <a:buNone/>
            </a:pPr>
            <a:r>
              <a:rPr lang="es-ES" altLang="es-ES" sz="1400" dirty="0">
                <a:solidFill>
                  <a:prstClr val="black"/>
                </a:solidFill>
              </a:rPr>
              <a:t>ASPEN </a:t>
            </a:r>
            <a:r>
              <a:rPr lang="es-ES" altLang="es-ES" sz="1400" dirty="0" err="1">
                <a:solidFill>
                  <a:prstClr val="black"/>
                </a:solidFill>
              </a:rPr>
              <a:t>Board</a:t>
            </a:r>
            <a:r>
              <a:rPr lang="es-ES" altLang="es-ES" sz="1400" dirty="0">
                <a:solidFill>
                  <a:prstClr val="black"/>
                </a:solidFill>
              </a:rPr>
              <a:t> of </a:t>
            </a:r>
            <a:r>
              <a:rPr lang="es-ES" altLang="es-ES" sz="1400" dirty="0" err="1">
                <a:solidFill>
                  <a:prstClr val="black"/>
                </a:solidFill>
              </a:rPr>
              <a:t>Directors</a:t>
            </a:r>
            <a:r>
              <a:rPr lang="es-ES" altLang="es-ES" sz="1400" dirty="0">
                <a:solidFill>
                  <a:prstClr val="black"/>
                </a:solidFill>
              </a:rPr>
              <a:t> &amp; </a:t>
            </a:r>
            <a:r>
              <a:rPr lang="es-ES" altLang="es-ES" sz="1400" dirty="0" err="1">
                <a:solidFill>
                  <a:prstClr val="black"/>
                </a:solidFill>
              </a:rPr>
              <a:t>The</a:t>
            </a:r>
            <a:r>
              <a:rPr lang="es-ES" altLang="es-ES" sz="1400" dirty="0">
                <a:solidFill>
                  <a:prstClr val="black"/>
                </a:solidFill>
              </a:rPr>
              <a:t> </a:t>
            </a:r>
            <a:r>
              <a:rPr lang="es-ES" altLang="es-ES" sz="1400" dirty="0" err="1">
                <a:solidFill>
                  <a:prstClr val="black"/>
                </a:solidFill>
              </a:rPr>
              <a:t>Clinical</a:t>
            </a:r>
            <a:r>
              <a:rPr lang="es-ES" altLang="es-ES" sz="1400" dirty="0">
                <a:solidFill>
                  <a:prstClr val="black"/>
                </a:solidFill>
              </a:rPr>
              <a:t> </a:t>
            </a:r>
            <a:r>
              <a:rPr lang="es-ES" altLang="es-ES" sz="1400" dirty="0" err="1">
                <a:solidFill>
                  <a:prstClr val="black"/>
                </a:solidFill>
              </a:rPr>
              <a:t>Guidelines</a:t>
            </a:r>
            <a:r>
              <a:rPr lang="es-ES" altLang="es-ES" sz="1400" dirty="0">
                <a:solidFill>
                  <a:prstClr val="black"/>
                </a:solidFill>
              </a:rPr>
              <a:t> </a:t>
            </a:r>
            <a:r>
              <a:rPr lang="es-ES" altLang="es-ES" sz="1400" dirty="0" err="1">
                <a:solidFill>
                  <a:prstClr val="black"/>
                </a:solidFill>
              </a:rPr>
              <a:t>Task</a:t>
            </a:r>
            <a:r>
              <a:rPr lang="es-ES" altLang="es-ES" sz="1400" dirty="0">
                <a:solidFill>
                  <a:prstClr val="black"/>
                </a:solidFill>
              </a:rPr>
              <a:t> </a:t>
            </a:r>
            <a:r>
              <a:rPr lang="es-ES" altLang="es-ES" sz="1400" dirty="0" err="1">
                <a:solidFill>
                  <a:prstClr val="black"/>
                </a:solidFill>
              </a:rPr>
              <a:t>Force</a:t>
            </a:r>
            <a:r>
              <a:rPr lang="es-ES" altLang="es-ES" sz="1400">
                <a:solidFill>
                  <a:prstClr val="black"/>
                </a:solidFill>
              </a:rPr>
              <a:t>. </a:t>
            </a:r>
            <a:r>
              <a:rPr lang="es-ES" altLang="es-ES" sz="1400" smtClean="0">
                <a:solidFill>
                  <a:prstClr val="black"/>
                </a:solidFill>
              </a:rPr>
              <a:t> “Guidelines </a:t>
            </a:r>
            <a:r>
              <a:rPr lang="es-ES" altLang="es-ES" sz="1400" dirty="0" err="1">
                <a:solidFill>
                  <a:prstClr val="black"/>
                </a:solidFill>
              </a:rPr>
              <a:t>for</a:t>
            </a:r>
            <a:r>
              <a:rPr lang="es-ES" altLang="es-ES" sz="1400" dirty="0">
                <a:solidFill>
                  <a:prstClr val="black"/>
                </a:solidFill>
              </a:rPr>
              <a:t> </a:t>
            </a:r>
            <a:r>
              <a:rPr lang="es-ES" altLang="es-ES" sz="1400" dirty="0" err="1">
                <a:solidFill>
                  <a:prstClr val="black"/>
                </a:solidFill>
              </a:rPr>
              <a:t>the</a:t>
            </a:r>
            <a:r>
              <a:rPr lang="es-ES" altLang="es-ES" sz="1400" dirty="0">
                <a:solidFill>
                  <a:prstClr val="black"/>
                </a:solidFill>
              </a:rPr>
              <a:t> use of parenteral and enteral </a:t>
            </a:r>
            <a:r>
              <a:rPr lang="es-ES" altLang="es-ES" sz="1400" dirty="0" err="1">
                <a:solidFill>
                  <a:prstClr val="black"/>
                </a:solidFill>
              </a:rPr>
              <a:t>nutrition</a:t>
            </a:r>
            <a:r>
              <a:rPr lang="es-ES" altLang="es-ES" sz="1400" dirty="0">
                <a:solidFill>
                  <a:prstClr val="black"/>
                </a:solidFill>
              </a:rPr>
              <a:t> in </a:t>
            </a:r>
            <a:r>
              <a:rPr lang="es-ES" altLang="es-ES" sz="1400" dirty="0" err="1">
                <a:solidFill>
                  <a:prstClr val="black"/>
                </a:solidFill>
              </a:rPr>
              <a:t>adult</a:t>
            </a:r>
            <a:r>
              <a:rPr lang="es-ES" altLang="es-ES" sz="1400" dirty="0">
                <a:solidFill>
                  <a:prstClr val="black"/>
                </a:solidFill>
              </a:rPr>
              <a:t> and </a:t>
            </a:r>
            <a:r>
              <a:rPr lang="es-ES" altLang="es-ES" sz="1400" err="1">
                <a:solidFill>
                  <a:prstClr val="black"/>
                </a:solidFill>
              </a:rPr>
              <a:t>pediatric</a:t>
            </a:r>
            <a:r>
              <a:rPr lang="es-ES" altLang="es-ES" sz="1400">
                <a:solidFill>
                  <a:prstClr val="black"/>
                </a:solidFill>
              </a:rPr>
              <a:t> </a:t>
            </a:r>
            <a:r>
              <a:rPr lang="es-ES" altLang="es-ES" sz="1400" smtClean="0">
                <a:solidFill>
                  <a:prstClr val="black"/>
                </a:solidFill>
              </a:rPr>
              <a:t>patients”. </a:t>
            </a:r>
            <a:r>
              <a:rPr lang="es-ES" altLang="es-ES" sz="1400" i="1" smtClean="0">
                <a:solidFill>
                  <a:prstClr val="black"/>
                </a:solidFill>
              </a:rPr>
              <a:t>J</a:t>
            </a:r>
            <a:r>
              <a:rPr lang="en-US" sz="1400" i="1" smtClean="0"/>
              <a:t>ournal of Parenteral and Enteral Nutrition</a:t>
            </a:r>
            <a:r>
              <a:rPr lang="es-ES" altLang="es-ES" sz="1400" smtClean="0">
                <a:solidFill>
                  <a:prstClr val="black"/>
                </a:solidFill>
              </a:rPr>
              <a:t>. 2002:26 (</a:t>
            </a:r>
            <a:r>
              <a:rPr lang="es-ES" altLang="es-ES" sz="1400">
                <a:solidFill>
                  <a:prstClr val="black"/>
                </a:solidFill>
              </a:rPr>
              <a:t>1 </a:t>
            </a:r>
            <a:r>
              <a:rPr lang="es-ES" altLang="es-ES" sz="1400" smtClean="0">
                <a:solidFill>
                  <a:prstClr val="black"/>
                </a:solidFill>
              </a:rPr>
              <a:t>supl.).</a:t>
            </a:r>
            <a:endParaRPr lang="es-ES" altLang="es-ES" sz="1400" dirty="0">
              <a:solidFill>
                <a:prstClr val="black"/>
              </a:solidFill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2F0C82-8FFF-40DC-96FC-973CCFD4EE1E}" type="slidenum">
              <a:rPr lang="es-ES_tradnl" altLang="es-ES" smtClean="0"/>
              <a:pPr>
                <a:defRPr/>
              </a:pPr>
              <a:t>3</a:t>
            </a:fld>
            <a:endParaRPr lang="es-ES_tradnl" altLang="es-ES"/>
          </a:p>
        </p:txBody>
      </p:sp>
    </p:spTree>
    <p:extLst>
      <p:ext uri="{BB962C8B-B14F-4D97-AF65-F5344CB8AC3E}">
        <p14:creationId xmlns="" xmlns:p14="http://schemas.microsoft.com/office/powerpoint/2010/main" val="1397033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altLang="es-ES" sz="4000" noProof="0"/>
              <a:t>No </a:t>
            </a:r>
            <a:r>
              <a:rPr lang="ca-ES" altLang="es-ES" sz="4000" noProof="0" smtClean="0"/>
              <a:t>proposem NP en els casos següents…</a:t>
            </a:r>
            <a:endParaRPr lang="ca-ES" altLang="es-ES" sz="4000" noProof="0" dirty="0"/>
          </a:p>
        </p:txBody>
      </p:sp>
      <p:sp>
        <p:nvSpPr>
          <p:cNvPr id="105474" name="Content Placeholder 2"/>
          <p:cNvSpPr>
            <a:spLocks noGrp="1"/>
          </p:cNvSpPr>
          <p:nvPr>
            <p:ph sz="quarter" idx="1"/>
          </p:nvPr>
        </p:nvSpPr>
        <p:spPr>
          <a:xfrm>
            <a:off x="724989" y="1622425"/>
            <a:ext cx="11060975" cy="45339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rgbClr val="0BD0D9"/>
              </a:buClr>
              <a:buSzPct val="95000"/>
              <a:buFont typeface="Wingdings" panose="05000000000000000000" pitchFamily="2" charset="2"/>
              <a:buChar char="ü"/>
            </a:pPr>
            <a:r>
              <a:rPr lang="ca-ES" altLang="es-ES" sz="2400" smtClean="0"/>
              <a:t>Quan el tracte </a:t>
            </a:r>
            <a:r>
              <a:rPr lang="ca-ES" altLang="es-ES" sz="2400"/>
              <a:t>gastrointestinal </a:t>
            </a:r>
            <a:r>
              <a:rPr lang="ca-ES" altLang="es-ES" sz="2400" smtClean="0"/>
              <a:t>funciona </a:t>
            </a:r>
            <a:r>
              <a:rPr lang="ca-ES" altLang="es-ES" sz="2400"/>
              <a:t>i </a:t>
            </a:r>
            <a:r>
              <a:rPr lang="ca-ES" altLang="es-ES" sz="2400" smtClean="0"/>
              <a:t>és accessible.</a:t>
            </a:r>
            <a:endParaRPr lang="ca-ES" altLang="es-ES" sz="2400" dirty="0"/>
          </a:p>
          <a:p>
            <a:pPr>
              <a:lnSpc>
                <a:spcPct val="150000"/>
              </a:lnSpc>
              <a:spcBef>
                <a:spcPts val="1200"/>
              </a:spcBef>
              <a:buClr>
                <a:srgbClr val="0BD0D9"/>
              </a:buClr>
              <a:buSzPct val="95000"/>
              <a:buFont typeface="Wingdings" panose="05000000000000000000" pitchFamily="2" charset="2"/>
              <a:buChar char="ü"/>
            </a:pPr>
            <a:r>
              <a:rPr lang="ca-ES" altLang="es-ES" sz="2400" smtClean="0"/>
              <a:t>Quan </a:t>
            </a:r>
            <a:r>
              <a:rPr lang="ca-ES" altLang="es-ES" sz="2400" dirty="0"/>
              <a:t>es preveu </a:t>
            </a:r>
            <a:r>
              <a:rPr lang="ca-ES" altLang="es-ES" sz="2400"/>
              <a:t>cobrir </a:t>
            </a:r>
            <a:r>
              <a:rPr lang="ca-ES" altLang="es-ES" sz="2400" smtClean="0"/>
              <a:t>les necessitats nutricionals del pacient en </a:t>
            </a:r>
            <a:r>
              <a:rPr lang="ca-ES" altLang="es-ES" sz="2400" dirty="0"/>
              <a:t>menys de 3-5 dies (desnodrits) o en menys de 7 dies (</a:t>
            </a:r>
            <a:r>
              <a:rPr lang="ca-ES" altLang="es-ES" sz="2400" err="1"/>
              <a:t>normonodrits</a:t>
            </a:r>
            <a:r>
              <a:rPr lang="ca-ES" altLang="es-ES" sz="2400" smtClean="0"/>
              <a:t>).</a:t>
            </a:r>
            <a:endParaRPr lang="ca-ES" altLang="es-ES" sz="2400" dirty="0"/>
          </a:p>
          <a:p>
            <a:pPr>
              <a:lnSpc>
                <a:spcPct val="150000"/>
              </a:lnSpc>
              <a:spcBef>
                <a:spcPts val="1200"/>
              </a:spcBef>
              <a:buClr>
                <a:srgbClr val="0BD0D9"/>
              </a:buClr>
              <a:buSzPct val="95000"/>
              <a:buFont typeface="Wingdings" panose="05000000000000000000" pitchFamily="2" charset="2"/>
              <a:buChar char="ü"/>
            </a:pPr>
            <a:r>
              <a:rPr lang="ca-ES" altLang="es-ES" sz="2400" smtClean="0"/>
              <a:t>En cas de xoc </a:t>
            </a:r>
            <a:r>
              <a:rPr lang="ca-ES" altLang="es-ES" sz="2400" dirty="0"/>
              <a:t>o </a:t>
            </a:r>
            <a:r>
              <a:rPr lang="ca-ES" altLang="es-ES" sz="2400"/>
              <a:t>inestabilitat </a:t>
            </a:r>
            <a:r>
              <a:rPr lang="ca-ES" altLang="es-ES" sz="2400" smtClean="0"/>
              <a:t>hemodinàmica.</a:t>
            </a:r>
            <a:endParaRPr lang="ca-ES" altLang="es-ES" sz="2400" dirty="0"/>
          </a:p>
          <a:p>
            <a:pPr>
              <a:lnSpc>
                <a:spcPct val="150000"/>
              </a:lnSpc>
              <a:spcBef>
                <a:spcPts val="1200"/>
              </a:spcBef>
              <a:buClr>
                <a:srgbClr val="0BD0D9"/>
              </a:buClr>
              <a:buSzPct val="95000"/>
              <a:buFont typeface="Wingdings" panose="05000000000000000000" pitchFamily="2" charset="2"/>
              <a:buChar char="ü"/>
            </a:pPr>
            <a:r>
              <a:rPr lang="ca-ES" altLang="es-ES" sz="2400" smtClean="0"/>
              <a:t>Si hi ha alteracions </a:t>
            </a:r>
            <a:r>
              <a:rPr lang="ca-ES" altLang="es-ES" sz="2400"/>
              <a:t>metabòliques </a:t>
            </a:r>
            <a:r>
              <a:rPr lang="ca-ES" altLang="es-ES" sz="2400" smtClean="0"/>
              <a:t>greus.</a:t>
            </a:r>
            <a:endParaRPr lang="ca-ES" altLang="es-ES" sz="2400" dirty="0"/>
          </a:p>
          <a:p>
            <a:pPr>
              <a:lnSpc>
                <a:spcPct val="150000"/>
              </a:lnSpc>
              <a:spcBef>
                <a:spcPts val="1200"/>
              </a:spcBef>
              <a:buClr>
                <a:srgbClr val="0BD0D9"/>
              </a:buClr>
              <a:buSzPct val="95000"/>
              <a:buFont typeface="Wingdings" panose="05000000000000000000" pitchFamily="2" charset="2"/>
              <a:buChar char="ü"/>
            </a:pPr>
            <a:r>
              <a:rPr lang="ca-ES" altLang="es-ES" sz="2400" smtClean="0"/>
              <a:t>Quan hi ha poques expectatives </a:t>
            </a:r>
            <a:r>
              <a:rPr lang="ca-ES" altLang="es-ES" sz="2400"/>
              <a:t>de </a:t>
            </a:r>
            <a:r>
              <a:rPr lang="ca-ES" altLang="es-ES" sz="2400" smtClean="0"/>
              <a:t>supervivència. </a:t>
            </a:r>
            <a:endParaRPr lang="ca-ES" altLang="es-ES" sz="2400" dirty="0"/>
          </a:p>
        </p:txBody>
      </p:sp>
      <p:pic>
        <p:nvPicPr>
          <p:cNvPr id="105475" name="Picture 103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3170" y="0"/>
            <a:ext cx="1292225" cy="186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20932" y="6072206"/>
            <a:ext cx="10865032" cy="56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pPr defTabSz="914364">
              <a:lnSpc>
                <a:spcPct val="110000"/>
              </a:lnSpc>
              <a:spcBef>
                <a:spcPct val="0"/>
              </a:spcBef>
              <a:buClrTx/>
              <a:buSzTx/>
              <a:buNone/>
            </a:pPr>
            <a:r>
              <a:rPr lang="es-ES" altLang="es-ES" sz="1400" smtClean="0">
                <a:solidFill>
                  <a:prstClr val="black"/>
                </a:solidFill>
              </a:rPr>
              <a:t>ASPEN Board of Directors &amp; The Clinical Guidelines Task Force.  “Guidelines for the use of parenteral and enteral nutrition in adult and pediatric patients”. </a:t>
            </a:r>
            <a:r>
              <a:rPr lang="en-US" sz="1400" i="1" smtClean="0"/>
              <a:t>Journal of Parenteral and Enteral Nutrition</a:t>
            </a:r>
            <a:r>
              <a:rPr lang="es-ES" altLang="es-ES" sz="1400" smtClean="0">
                <a:solidFill>
                  <a:prstClr val="black"/>
                </a:solidFill>
              </a:rPr>
              <a:t>. 2002:26 (1 supl.).</a:t>
            </a:r>
            <a:endParaRPr lang="es-ES" altLang="es-ES" sz="1400" dirty="0">
              <a:solidFill>
                <a:prstClr val="black"/>
              </a:solidFill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2F0C82-8FFF-40DC-96FC-973CCFD4EE1E}" type="slidenum">
              <a:rPr lang="es-ES_tradnl" altLang="es-ES" smtClean="0"/>
              <a:pPr>
                <a:defRPr/>
              </a:pPr>
              <a:t>4</a:t>
            </a:fld>
            <a:endParaRPr lang="es-ES_tradnl" altLang="es-ES"/>
          </a:p>
        </p:txBody>
      </p:sp>
    </p:spTree>
    <p:extLst>
      <p:ext uri="{BB962C8B-B14F-4D97-AF65-F5344CB8AC3E}">
        <p14:creationId xmlns="" xmlns:p14="http://schemas.microsoft.com/office/powerpoint/2010/main" val="415036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3781957"/>
              </p:ext>
            </p:extLst>
          </p:nvPr>
        </p:nvGraphicFramePr>
        <p:xfrm>
          <a:off x="609601" y="1267969"/>
          <a:ext cx="10972799" cy="4998595"/>
        </p:xfrm>
        <a:graphic>
          <a:graphicData uri="http://schemas.openxmlformats.org/drawingml/2006/table">
            <a:tbl>
              <a:tblPr/>
              <a:tblGrid>
                <a:gridCol w="2736899">
                  <a:extLst>
                    <a:ext uri="{9D8B030D-6E8A-4147-A177-3AD203B41FA5}">
                      <a16:colId xmlns="" xmlns:a16="http://schemas.microsoft.com/office/drawing/2014/main" val="436136476"/>
                    </a:ext>
                  </a:extLst>
                </a:gridCol>
                <a:gridCol w="3637996">
                  <a:extLst>
                    <a:ext uri="{9D8B030D-6E8A-4147-A177-3AD203B41FA5}">
                      <a16:colId xmlns="" xmlns:a16="http://schemas.microsoft.com/office/drawing/2014/main" val="1494557762"/>
                    </a:ext>
                  </a:extLst>
                </a:gridCol>
                <a:gridCol w="4597904">
                  <a:extLst>
                    <a:ext uri="{9D8B030D-6E8A-4147-A177-3AD203B41FA5}">
                      <a16:colId xmlns="" xmlns:a16="http://schemas.microsoft.com/office/drawing/2014/main" val="2035900470"/>
                    </a:ext>
                  </a:extLst>
                </a:gridCol>
              </a:tblGrid>
              <a:tr h="457193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a-ES" altLang="es-ES" sz="20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8" marR="91438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2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NP per via </a:t>
                      </a:r>
                      <a:r>
                        <a:rPr kumimoji="0" lang="ca-ES" altLang="es-ES" sz="2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perifèrica</a:t>
                      </a:r>
                    </a:p>
                  </a:txBody>
                  <a:tcPr marL="91438" marR="91438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2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NP </a:t>
                      </a:r>
                      <a:r>
                        <a:rPr kumimoji="0" lang="ca-ES" altLang="es-ES" sz="2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per via </a:t>
                      </a:r>
                      <a:r>
                        <a:rPr kumimoji="0" lang="ca-ES" altLang="es-ES" sz="2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central</a:t>
                      </a:r>
                    </a:p>
                  </a:txBody>
                  <a:tcPr marL="91438" marR="91438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34189188"/>
                  </a:ext>
                </a:extLst>
              </a:tr>
              <a:tr h="735966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Via d’administració</a:t>
                      </a:r>
                    </a:p>
                  </a:txBody>
                  <a:tcPr marL="91438" marR="91438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6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Perifèrica</a:t>
                      </a:r>
                    </a:p>
                  </a:txBody>
                  <a:tcPr marL="91438" marR="91438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6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Central</a:t>
                      </a:r>
                    </a:p>
                  </a:txBody>
                  <a:tcPr marL="91438" marR="91438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6E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0318712"/>
                  </a:ext>
                </a:extLst>
              </a:tr>
              <a:tr h="426406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Osmolaritat</a:t>
                      </a:r>
                    </a:p>
                  </a:txBody>
                  <a:tcPr marL="91438" marR="91438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&lt; 800-900 </a:t>
                      </a:r>
                      <a:r>
                        <a:rPr kumimoji="0" lang="ca-ES" altLang="es-ES" sz="18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Osm</a:t>
                      </a: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/L</a:t>
                      </a:r>
                    </a:p>
                  </a:txBody>
                  <a:tcPr marL="91438" marR="91438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&gt; 900 </a:t>
                      </a:r>
                      <a:r>
                        <a:rPr kumimoji="0" lang="ca-ES" altLang="es-ES" sz="18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Osm</a:t>
                      </a: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/L</a:t>
                      </a:r>
                    </a:p>
                  </a:txBody>
                  <a:tcPr marL="91438" marR="91438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45155068"/>
                  </a:ext>
                </a:extLst>
              </a:tr>
              <a:tr h="426406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pH</a:t>
                      </a:r>
                    </a:p>
                  </a:txBody>
                  <a:tcPr marL="91438" marR="91438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6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6-7,4</a:t>
                      </a:r>
                    </a:p>
                  </a:txBody>
                  <a:tcPr marL="91438" marR="91438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6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5,3-6,5</a:t>
                      </a:r>
                    </a:p>
                  </a:txBody>
                  <a:tcPr marL="91438" marR="91438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6E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05761886"/>
                  </a:ext>
                </a:extLst>
              </a:tr>
              <a:tr h="881641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Aportació calòrica/proteica</a:t>
                      </a:r>
                    </a:p>
                  </a:txBody>
                  <a:tcPr marL="91438" marR="91438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Limitats</a:t>
                      </a:r>
                    </a:p>
                  </a:txBody>
                  <a:tcPr marL="91438" marR="91438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Complet (sol </a:t>
                      </a:r>
                      <a:r>
                        <a:rPr kumimoji="0" lang="ca-ES" altLang="es-ES" sz="18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cobrir </a:t>
                      </a:r>
                      <a:r>
                        <a:rPr kumimoji="0" lang="ca-ES" altLang="es-ES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les necessitats nutricionals)</a:t>
                      </a:r>
                      <a:endParaRPr kumimoji="0" lang="ca-ES" altLang="es-E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8" marR="91438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85749889"/>
                  </a:ext>
                </a:extLst>
              </a:tr>
              <a:tr h="133501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Avantatges</a:t>
                      </a:r>
                    </a:p>
                  </a:txBody>
                  <a:tcPr marL="91438" marR="91438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6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Menys </a:t>
                      </a: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cost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Menys complicacions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Fàcil </a:t>
                      </a:r>
                      <a:r>
                        <a:rPr kumimoji="0" lang="ca-ES" altLang="es-ES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gestió</a:t>
                      </a:r>
                      <a:endParaRPr kumimoji="0" lang="ca-ES" altLang="es-E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Ràpida disponibilitat d’accés</a:t>
                      </a:r>
                    </a:p>
                  </a:txBody>
                  <a:tcPr marL="91438" marR="91438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6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Cobreix </a:t>
                      </a:r>
                      <a:r>
                        <a:rPr kumimoji="0" lang="ca-ES" altLang="es-ES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les necessitats nutricionals</a:t>
                      </a:r>
                      <a:endParaRPr kumimoji="0" lang="ca-ES" altLang="es-E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Ajust més precís</a:t>
                      </a:r>
                    </a:p>
                  </a:txBody>
                  <a:tcPr marL="91438" marR="91438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6E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509649"/>
                  </a:ext>
                </a:extLst>
              </a:tr>
              <a:tr h="735966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Inconvenients</a:t>
                      </a:r>
                    </a:p>
                  </a:txBody>
                  <a:tcPr marL="91438" marR="91438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Períodes curts de temps</a:t>
                      </a:r>
                      <a:b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</a:br>
                      <a:r>
                        <a:rPr kumimoji="0" lang="ca-ES" altLang="es-ES" sz="18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ca-ES" altLang="es-ES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màxim: </a:t>
                      </a: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7 dies)</a:t>
                      </a:r>
                    </a:p>
                  </a:txBody>
                  <a:tcPr marL="91438" marR="91438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Més complicacions</a:t>
                      </a:r>
                      <a:endParaRPr kumimoji="0" lang="ca-ES" altLang="es-E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8" marR="91438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9832397"/>
                  </a:ext>
                </a:extLst>
              </a:tr>
            </a:tbl>
          </a:graphicData>
        </a:graphic>
      </p:graphicFrame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90A78A-636C-4C4D-854F-F994E7E163E4}" type="slidenum">
              <a:rPr lang="es-ES" altLang="x-none" smtClean="0"/>
              <a:pPr>
                <a:defRPr/>
              </a:pPr>
              <a:t>5</a:t>
            </a:fld>
            <a:endParaRPr lang="es-ES" altLang="x-none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1384" y="328737"/>
            <a:ext cx="11521280" cy="796007"/>
          </a:xfrm>
        </p:spPr>
        <p:txBody>
          <a:bodyPr>
            <a:normAutofit/>
          </a:bodyPr>
          <a:lstStyle/>
          <a:p>
            <a:pPr algn="ctr"/>
            <a:r>
              <a:rPr lang="es-ES_tradnl" sz="3200" b="1" dirty="0">
                <a:solidFill>
                  <a:srgbClr val="364F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D’ADMINISTRACIÓ</a:t>
            </a:r>
          </a:p>
        </p:txBody>
      </p:sp>
    </p:spTree>
    <p:extLst>
      <p:ext uri="{BB962C8B-B14F-4D97-AF65-F5344CB8AC3E}">
        <p14:creationId xmlns="" xmlns:p14="http://schemas.microsoft.com/office/powerpoint/2010/main" val="3536418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a-ES" altLang="es-ES" noProof="0" dirty="0"/>
              <a:t>Indicacions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C88D98BD-6E0B-9A4F-8575-405E9C783589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609601" y="1143000"/>
          <a:ext cx="10794275" cy="5168323"/>
        </p:xfrm>
        <a:graphic>
          <a:graphicData uri="http://schemas.openxmlformats.org/drawingml/2006/table">
            <a:tbl>
              <a:tblPr/>
              <a:tblGrid>
                <a:gridCol w="5719355">
                  <a:extLst>
                    <a:ext uri="{9D8B030D-6E8A-4147-A177-3AD203B41FA5}">
                      <a16:colId xmlns="" xmlns:a16="http://schemas.microsoft.com/office/drawing/2014/main" val="3709102852"/>
                    </a:ext>
                  </a:extLst>
                </a:gridCol>
                <a:gridCol w="5074920">
                  <a:extLst>
                    <a:ext uri="{9D8B030D-6E8A-4147-A177-3AD203B41FA5}">
                      <a16:colId xmlns="" xmlns:a16="http://schemas.microsoft.com/office/drawing/2014/main" val="1390297348"/>
                    </a:ext>
                  </a:extLst>
                </a:gridCol>
              </a:tblGrid>
              <a:tr h="40229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Indicacions </a:t>
                      </a:r>
                      <a:r>
                        <a:rPr kumimoji="0" lang="ca-ES" altLang="es-ES" sz="20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d’NPC</a:t>
                      </a:r>
                      <a:endParaRPr kumimoji="0" lang="ca-ES" altLang="es-ES" sz="20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Indicacions </a:t>
                      </a:r>
                      <a:r>
                        <a:rPr kumimoji="0" lang="ca-ES" altLang="es-ES" sz="20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d’NPP</a:t>
                      </a:r>
                      <a:endParaRPr kumimoji="0" lang="ca-ES" altLang="es-ES" sz="20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55771377"/>
                  </a:ext>
                </a:extLst>
              </a:tr>
              <a:tr h="37137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ABSOLUTES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E3EB"/>
                    </a:solidFill>
                  </a:tcPr>
                </a:tc>
                <a:tc rowSpan="4">
                  <a:txBody>
                    <a:bodyPr/>
                    <a:lstStyle>
                      <a:lvl1pPr marL="285750" indent="-285750"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Ili </a:t>
                      </a:r>
                      <a:r>
                        <a:rPr kumimoji="0" lang="ca-ES" altLang="es-ES" sz="1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no </a:t>
                      </a:r>
                      <a:r>
                        <a:rPr kumimoji="0" lang="ca-ES" altLang="es-ES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quirúrgic.</a:t>
                      </a:r>
                      <a:endParaRPr kumimoji="0" lang="ca-ES" altLang="es-E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Precirurgia</a:t>
                      </a: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 major amb desnutrició </a:t>
                      </a:r>
                      <a:r>
                        <a:rPr kumimoji="0" lang="ca-ES" altLang="es-ES" sz="1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o </a:t>
                      </a:r>
                      <a:r>
                        <a:rPr kumimoji="0" lang="ca-ES" altLang="es-ES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tumors.</a:t>
                      </a:r>
                      <a:endParaRPr kumimoji="0" lang="ca-ES" altLang="es-E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Postcirurgia</a:t>
                      </a: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 (si hi ha previsió </a:t>
                      </a:r>
                      <a:r>
                        <a:rPr kumimoji="0" lang="ca-ES" altLang="es-ES" sz="1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de </a:t>
                      </a:r>
                      <a:r>
                        <a:rPr kumimoji="0" lang="ca-ES" altLang="es-ES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dejuni &lt; </a:t>
                      </a: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7 dies i un grau d’estrès </a:t>
                      </a:r>
                      <a:r>
                        <a:rPr kumimoji="0" lang="ca-ES" altLang="es-ES" sz="1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lleu/moderat</a:t>
                      </a:r>
                      <a:r>
                        <a:rPr kumimoji="0" lang="ca-ES" altLang="es-ES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).</a:t>
                      </a:r>
                      <a:endParaRPr kumimoji="0" lang="ca-ES" altLang="es-E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Quan hi ha problemes </a:t>
                      </a:r>
                      <a:r>
                        <a:rPr kumimoji="0" lang="ca-ES" altLang="es-ES" sz="1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d’accés </a:t>
                      </a:r>
                      <a:r>
                        <a:rPr kumimoji="0" lang="ca-ES" altLang="es-ES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central.</a:t>
                      </a:r>
                      <a:endParaRPr kumimoji="0" lang="ca-ES" altLang="es-E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Com a </a:t>
                      </a:r>
                      <a:r>
                        <a:rPr kumimoji="0" lang="ca-ES" altLang="es-ES" sz="1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nutrició </a:t>
                      </a:r>
                      <a:r>
                        <a:rPr kumimoji="0" lang="ca-ES" altLang="es-ES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complementària.</a:t>
                      </a:r>
                      <a:endParaRPr kumimoji="0" lang="ca-ES" altLang="es-E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Previsió </a:t>
                      </a:r>
                      <a:r>
                        <a:rPr kumimoji="0" lang="ca-ES" altLang="es-ES" sz="1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de </a:t>
                      </a:r>
                      <a:r>
                        <a:rPr kumimoji="0" lang="ca-ES" altLang="es-ES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dejuni entre </a:t>
                      </a: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7-14 dies en cas de durada incerta o pendent d’un diagnòstic definitiu.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2732078"/>
                  </a:ext>
                </a:extLst>
              </a:tr>
              <a:tr h="1737320">
                <a:tc>
                  <a:txBody>
                    <a:bodyPr/>
                    <a:lstStyle>
                      <a:lvl1pPr marL="285750" indent="-285750"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Vòmits persistents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Hemorràgies digestives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Ili paralític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Obstrucció intestinal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Perforació intestinal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Isquèmia intestinal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1462014"/>
                  </a:ext>
                </a:extLst>
              </a:tr>
              <a:tr h="37137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RELATIVES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51529569"/>
                  </a:ext>
                </a:extLst>
              </a:tr>
              <a:tr h="2285960">
                <a:tc>
                  <a:txBody>
                    <a:bodyPr/>
                    <a:lstStyle>
                      <a:lvl1pPr marL="285750" indent="-285750"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Fístules </a:t>
                      </a:r>
                      <a:r>
                        <a:rPr kumimoji="0" lang="ca-ES" altLang="es-ES" sz="1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jejunals </a:t>
                      </a:r>
                      <a:r>
                        <a:rPr kumimoji="0" lang="ca-ES" altLang="es-ES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altes.</a:t>
                      </a:r>
                      <a:endParaRPr kumimoji="0" lang="ca-ES" altLang="es-E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ca-ES" alt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Malaltia inflamatòria intestinal (MII) </a:t>
                      </a:r>
                      <a:r>
                        <a:rPr kumimoji="0" lang="ca-ES" altLang="es-ES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en </a:t>
                      </a:r>
                      <a:r>
                        <a:rPr kumimoji="0" lang="ca-ES" altLang="es-ES" sz="1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fase </a:t>
                      </a:r>
                      <a:r>
                        <a:rPr kumimoji="0" lang="ca-ES" altLang="es-ES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aguda.</a:t>
                      </a:r>
                      <a:endParaRPr kumimoji="0" lang="ca-ES" altLang="es-E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Síndrome d’intestí </a:t>
                      </a:r>
                      <a:r>
                        <a:rPr kumimoji="0" lang="ca-ES" altLang="es-ES" sz="1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curt </a:t>
                      </a:r>
                      <a:r>
                        <a:rPr kumimoji="0" lang="ca-ES" altLang="es-ES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greu (</a:t>
                      </a: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en el postoperatori immediat i crònicament si hi ha fallida </a:t>
                      </a:r>
                      <a:r>
                        <a:rPr kumimoji="0" lang="ca-ES" altLang="es-ES" sz="1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intestinal</a:t>
                      </a:r>
                      <a:r>
                        <a:rPr kumimoji="0" lang="ca-ES" altLang="es-ES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).</a:t>
                      </a:r>
                      <a:endParaRPr kumimoji="0" lang="ca-ES" altLang="es-E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Maldigestió /</a:t>
                      </a:r>
                      <a:r>
                        <a:rPr kumimoji="0" lang="ca-ES" altLang="es-ES" sz="1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malabsorció </a:t>
                      </a:r>
                      <a:r>
                        <a:rPr kumimoji="0" lang="ca-ES" altLang="es-ES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greu.</a:t>
                      </a:r>
                      <a:endParaRPr kumimoji="0" lang="ca-ES" altLang="es-E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Pancreatitis </a:t>
                      </a:r>
                      <a:r>
                        <a:rPr kumimoji="0" lang="ca-ES" altLang="es-ES" sz="1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aguda </a:t>
                      </a:r>
                      <a:r>
                        <a:rPr kumimoji="0" lang="ca-ES" altLang="es-ES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greu.</a:t>
                      </a:r>
                      <a:endParaRPr kumimoji="0" lang="ca-ES" altLang="es-E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Enteritis aguda greu (</a:t>
                      </a:r>
                      <a:r>
                        <a:rPr kumimoji="0" lang="ca-ES" altLang="es-ES" sz="1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radiació/infecció</a:t>
                      </a:r>
                      <a:r>
                        <a:rPr kumimoji="0" lang="ca-ES" altLang="es-ES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).</a:t>
                      </a:r>
                      <a:endParaRPr kumimoji="0" lang="ca-ES" altLang="es-E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7984798"/>
                  </a:ext>
                </a:extLst>
              </a:tr>
            </a:tbl>
          </a:graphicData>
        </a:graphic>
      </p:graphicFrame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2F0C82-8FFF-40DC-96FC-973CCFD4EE1E}" type="slidenum">
              <a:rPr lang="es-ES_tradnl" altLang="es-ES" smtClean="0"/>
              <a:pPr>
                <a:defRPr/>
              </a:pPr>
              <a:t>6</a:t>
            </a:fld>
            <a:endParaRPr lang="es-ES_tradnl" altLang="es-ES"/>
          </a:p>
        </p:txBody>
      </p:sp>
    </p:spTree>
    <p:extLst>
      <p:ext uri="{BB962C8B-B14F-4D97-AF65-F5344CB8AC3E}">
        <p14:creationId xmlns="" xmlns:p14="http://schemas.microsoft.com/office/powerpoint/2010/main" val="3498298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755904" y="1535113"/>
          <a:ext cx="10716767" cy="4451157"/>
        </p:xfrm>
        <a:graphic>
          <a:graphicData uri="http://schemas.openxmlformats.org/drawingml/2006/table">
            <a:tbl>
              <a:tblPr/>
              <a:tblGrid>
                <a:gridCol w="2146307">
                  <a:extLst>
                    <a:ext uri="{9D8B030D-6E8A-4147-A177-3AD203B41FA5}">
                      <a16:colId xmlns="" xmlns:a16="http://schemas.microsoft.com/office/drawing/2014/main" val="500560100"/>
                    </a:ext>
                  </a:extLst>
                </a:gridCol>
                <a:gridCol w="1811563">
                  <a:extLst>
                    <a:ext uri="{9D8B030D-6E8A-4147-A177-3AD203B41FA5}">
                      <a16:colId xmlns="" xmlns:a16="http://schemas.microsoft.com/office/drawing/2014/main" val="4241343308"/>
                    </a:ext>
                  </a:extLst>
                </a:gridCol>
                <a:gridCol w="1872842">
                  <a:extLst>
                    <a:ext uri="{9D8B030D-6E8A-4147-A177-3AD203B41FA5}">
                      <a16:colId xmlns="" xmlns:a16="http://schemas.microsoft.com/office/drawing/2014/main" val="2030139374"/>
                    </a:ext>
                  </a:extLst>
                </a:gridCol>
                <a:gridCol w="2722520">
                  <a:extLst>
                    <a:ext uri="{9D8B030D-6E8A-4147-A177-3AD203B41FA5}">
                      <a16:colId xmlns="" xmlns:a16="http://schemas.microsoft.com/office/drawing/2014/main" val="887740500"/>
                    </a:ext>
                  </a:extLst>
                </a:gridCol>
                <a:gridCol w="2163535">
                  <a:extLst>
                    <a:ext uri="{9D8B030D-6E8A-4147-A177-3AD203B41FA5}">
                      <a16:colId xmlns="" xmlns:a16="http://schemas.microsoft.com/office/drawing/2014/main" val="110533863"/>
                    </a:ext>
                  </a:extLst>
                </a:gridCol>
              </a:tblGrid>
              <a:tr h="69240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Accés</a:t>
                      </a: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Tipus</a:t>
                      </a:r>
                    </a:p>
                  </a:txBody>
                  <a:tcPr marL="91444" marR="91444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Vena d’inserció</a:t>
                      </a:r>
                    </a:p>
                  </a:txBody>
                  <a:tcPr marL="91444" marR="91444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Indicació</a:t>
                      </a:r>
                    </a:p>
                  </a:txBody>
                  <a:tcPr marL="91444" marR="91444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Inserció (personal)</a:t>
                      </a:r>
                    </a:p>
                  </a:txBody>
                  <a:tcPr marL="91444" marR="91444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40606257"/>
                  </a:ext>
                </a:extLst>
              </a:tr>
              <a:tr h="69240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Perifèrica</a:t>
                      </a: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Perifèrica</a:t>
                      </a:r>
                    </a:p>
                  </a:txBody>
                  <a:tcPr marL="91444" marR="91444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Basílica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Cefàlica</a:t>
                      </a:r>
                    </a:p>
                  </a:txBody>
                  <a:tcPr marL="91444" marR="91444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NP &lt; 7 dies</a:t>
                      </a:r>
                    </a:p>
                  </a:txBody>
                  <a:tcPr marL="91444" marR="91444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Infermeria</a:t>
                      </a:r>
                    </a:p>
                  </a:txBody>
                  <a:tcPr marL="91444" marR="91444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15623417"/>
                  </a:ext>
                </a:extLst>
              </a:tr>
              <a:tr h="69240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Drum</a:t>
                      </a:r>
                      <a:r>
                        <a:rPr kumimoji="0" lang="ca-ES" altLang="es-ES" sz="1800" b="0" i="0" u="none" strike="noStrike" cap="none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®</a:t>
                      </a: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 o </a:t>
                      </a:r>
                      <a:r>
                        <a:rPr kumimoji="0" lang="ca-ES" altLang="es-ES" sz="18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PICC</a:t>
                      </a:r>
                      <a:endParaRPr kumimoji="0" lang="ca-ES" altLang="es-E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Central</a:t>
                      </a:r>
                    </a:p>
                  </a:txBody>
                  <a:tcPr marL="91444" marR="91444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Basílica</a:t>
                      </a:r>
                    </a:p>
                  </a:txBody>
                  <a:tcPr marL="91444" marR="91444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NP &lt; 30 dies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hospitalitzat</a:t>
                      </a:r>
                    </a:p>
                  </a:txBody>
                  <a:tcPr marL="91444" marR="91444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Infermeria</a:t>
                      </a:r>
                    </a:p>
                  </a:txBody>
                  <a:tcPr marL="91444" marR="91444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91673977"/>
                  </a:ext>
                </a:extLst>
              </a:tr>
              <a:tr h="98914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Percutani</a:t>
                      </a: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Inserció perifèrica (</a:t>
                      </a:r>
                      <a:r>
                        <a:rPr kumimoji="0" lang="ca-ES" altLang="es-ES" sz="18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PICC</a:t>
                      </a: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)</a:t>
                      </a:r>
                    </a:p>
                  </a:txBody>
                  <a:tcPr marL="91444" marR="91444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Subclàvia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Jugular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Femoral</a:t>
                      </a:r>
                    </a:p>
                  </a:txBody>
                  <a:tcPr marL="91444" marR="91444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NP &lt; 30 dies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hospitalitzat</a:t>
                      </a:r>
                    </a:p>
                  </a:txBody>
                  <a:tcPr marL="91444" marR="91444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Metge</a:t>
                      </a:r>
                    </a:p>
                  </a:txBody>
                  <a:tcPr marL="91444" marR="91444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48607914"/>
                  </a:ext>
                </a:extLst>
              </a:tr>
              <a:tr h="69240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Tunelitzat</a:t>
                      </a:r>
                      <a:endParaRPr kumimoji="0" lang="ca-ES" altLang="es-E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Central</a:t>
                      </a:r>
                    </a:p>
                  </a:txBody>
                  <a:tcPr marL="91444" marR="91444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Subclàvia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Jugular</a:t>
                      </a:r>
                    </a:p>
                  </a:txBody>
                  <a:tcPr marL="91444" marR="91444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NP &gt; 30 dies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NP domiciliària</a:t>
                      </a:r>
                    </a:p>
                  </a:txBody>
                  <a:tcPr marL="91444" marR="91444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Metge</a:t>
                      </a:r>
                    </a:p>
                  </a:txBody>
                  <a:tcPr marL="91444" marR="91444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13718869"/>
                  </a:ext>
                </a:extLst>
              </a:tr>
              <a:tr h="69240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Reservori</a:t>
                      </a: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Central</a:t>
                      </a:r>
                    </a:p>
                  </a:txBody>
                  <a:tcPr marL="91444" marR="91444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Subclàvia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Jugular</a:t>
                      </a:r>
                    </a:p>
                  </a:txBody>
                  <a:tcPr marL="91444" marR="91444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NP &gt; 30 dies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NP domiciliària</a:t>
                      </a:r>
                    </a:p>
                  </a:txBody>
                  <a:tcPr marL="91444" marR="91444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2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2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es-E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Metge</a:t>
                      </a:r>
                    </a:p>
                  </a:txBody>
                  <a:tcPr marL="91444" marR="91444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56230827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2476912" y="354288"/>
            <a:ext cx="76031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366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/>
                <a:ea typeface="+mn-ea"/>
                <a:cs typeface="Cambria"/>
              </a:rPr>
              <a:t>Principals accessos vasculars en adults</a:t>
            </a:r>
          </a:p>
        </p:txBody>
      </p:sp>
      <p:sp>
        <p:nvSpPr>
          <p:cNvPr id="6" name="Marcador de número de diapositiva 1"/>
          <p:cNvSpPr>
            <a:spLocks noGrp="1"/>
          </p:cNvSpPr>
          <p:nvPr>
            <p:ph type="sldNum" sz="quarter" idx="12"/>
          </p:nvPr>
        </p:nvSpPr>
        <p:spPr bwMode="auto">
          <a:xfrm>
            <a:off x="573025" y="6286520"/>
            <a:ext cx="5111750" cy="40428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4267"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990590" indent="-380996">
              <a:spcBef>
                <a:spcPct val="20000"/>
              </a:spcBef>
              <a:buFont typeface="Arial" charset="0"/>
              <a:buChar char="–"/>
              <a:defRPr sz="3733"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523984" indent="-304796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2133578" indent="-304796">
              <a:spcBef>
                <a:spcPct val="20000"/>
              </a:spcBef>
              <a:buFont typeface="Arial" charset="0"/>
              <a:buChar char="–"/>
              <a:defRPr sz="2666"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743172" indent="-304796">
              <a:spcBef>
                <a:spcPct val="20000"/>
              </a:spcBef>
              <a:buFont typeface="Arial" charset="0"/>
              <a:buChar char="»"/>
              <a:defRPr sz="2666"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3352766" indent="-304796" defTabSz="609594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666"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3962360" indent="-304796" defTabSz="609594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666"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4571954" indent="-304796" defTabSz="609594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666"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5181548" indent="-304796" defTabSz="609594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666"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ca-ES" altLang="x-none" sz="2134" smtClean="0"/>
              <a:t>PICC: </a:t>
            </a:r>
            <a:r>
              <a:rPr lang="ca-ES" altLang="x-none" sz="2134" dirty="0"/>
              <a:t>catèter central </a:t>
            </a:r>
            <a:r>
              <a:rPr lang="ca-ES" altLang="x-none" sz="2134"/>
              <a:t>d'inserció </a:t>
            </a:r>
            <a:r>
              <a:rPr lang="ca-ES" altLang="x-none" sz="2134" smtClean="0"/>
              <a:t>perifèrica.</a:t>
            </a:r>
            <a:endParaRPr lang="ca-ES" altLang="x-none" sz="2134" dirty="0"/>
          </a:p>
        </p:txBody>
      </p:sp>
    </p:spTree>
    <p:extLst>
      <p:ext uri="{BB962C8B-B14F-4D97-AF65-F5344CB8AC3E}">
        <p14:creationId xmlns="" xmlns:p14="http://schemas.microsoft.com/office/powerpoint/2010/main" val="20635609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11863</TotalTime>
  <Words>544</Words>
  <Application>Microsoft Office PowerPoint</Application>
  <PresentationFormat>Personalització</PresentationFormat>
  <Paragraphs>116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Títols de les diapositives</vt:lpstr>
      </vt:variant>
      <vt:variant>
        <vt:i4>7</vt:i4>
      </vt:variant>
    </vt:vector>
  </HeadingPairs>
  <TitlesOfParts>
    <vt:vector size="9" baseType="lpstr">
      <vt:lpstr>Tema de Office</vt:lpstr>
      <vt:lpstr>1_Tema de Office</vt:lpstr>
      <vt:lpstr>NUTRICIÓ PARENTERAL</vt:lpstr>
      <vt:lpstr>NUTRICIÓ PARENTERAL</vt:lpstr>
      <vt:lpstr>Indicacions</vt:lpstr>
      <vt:lpstr>No proposem NP en els casos següents…</vt:lpstr>
      <vt:lpstr>VIA D’ADMINISTRACIÓ</vt:lpstr>
      <vt:lpstr>Indicacions</vt:lpstr>
      <vt:lpstr>Diapositiva 7</vt:lpstr>
    </vt:vector>
  </TitlesOfParts>
  <Company>The houze!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PORTATIL28</dc:creator>
  <cp:lastModifiedBy>Rafel</cp:lastModifiedBy>
  <cp:revision>887</cp:revision>
  <dcterms:created xsi:type="dcterms:W3CDTF">2009-09-18T17:25:31Z</dcterms:created>
  <dcterms:modified xsi:type="dcterms:W3CDTF">2023-05-07T19:46:02Z</dcterms:modified>
</cp:coreProperties>
</file>