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0" r:id="rId4"/>
  </p:sldMasterIdLst>
  <p:notesMasterIdLst>
    <p:notesMasterId r:id="rId32"/>
  </p:notesMasterIdLst>
  <p:sldIdLst>
    <p:sldId id="256" r:id="rId5"/>
    <p:sldId id="259" r:id="rId6"/>
    <p:sldId id="258" r:id="rId7"/>
    <p:sldId id="261" r:id="rId8"/>
    <p:sldId id="262" r:id="rId9"/>
    <p:sldId id="267" r:id="rId10"/>
    <p:sldId id="272" r:id="rId11"/>
    <p:sldId id="271" r:id="rId12"/>
    <p:sldId id="273" r:id="rId13"/>
    <p:sldId id="275" r:id="rId14"/>
    <p:sldId id="274" r:id="rId15"/>
    <p:sldId id="283" r:id="rId16"/>
    <p:sldId id="290" r:id="rId17"/>
    <p:sldId id="298" r:id="rId18"/>
    <p:sldId id="295" r:id="rId19"/>
    <p:sldId id="292" r:id="rId20"/>
    <p:sldId id="293" r:id="rId21"/>
    <p:sldId id="264" r:id="rId22"/>
    <p:sldId id="263" r:id="rId23"/>
    <p:sldId id="297" r:id="rId24"/>
    <p:sldId id="270" r:id="rId25"/>
    <p:sldId id="287" r:id="rId26"/>
    <p:sldId id="296" r:id="rId27"/>
    <p:sldId id="265" r:id="rId28"/>
    <p:sldId id="266" r:id="rId29"/>
    <p:sldId id="289" r:id="rId30"/>
    <p:sldId id="282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F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8952" autoAdjust="0"/>
  </p:normalViewPr>
  <p:slideViewPr>
    <p:cSldViewPr snapToGrid="0">
      <p:cViewPr>
        <p:scale>
          <a:sx n="125" d="100"/>
          <a:sy n="125" d="100"/>
        </p:scale>
        <p:origin x="108" y="12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91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64667-A435-40B9-92BD-D67AADC2F69A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0E0D6-FC09-4981-8817-93117D1A5BC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9951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987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399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295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708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115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  <p:sp>
        <p:nvSpPr>
          <p:cNvPr id="1228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D156A-91E3-4EAC-AF6C-579BD62D657A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340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045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110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703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32735-0CC4-492D-881E-1077C95E2C64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330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32735-0CC4-492D-881E-1077C95E2C64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95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321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8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68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505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136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35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42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81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4D26-1C7F-489E-AEAD-DD60DC956306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4934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4D26-1C7F-489E-AEAD-DD60DC956306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0436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4D26-1C7F-489E-AEAD-DD60DC956306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4417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6AE7-BCF6-4E2A-8036-3DED6C3928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585165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EBA5-538C-447A-BB87-951AB905D2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648350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09AA-6863-4F1F-A397-60E24523BE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681952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344F-EF74-400C-BC91-1277CC4865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987084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691E-8792-4C86-B1B8-0CE1EBEA2C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500334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0D0E-00D1-41FA-A1CF-3216E2630B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6941986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5495-5BF3-4ACA-87F1-A0D80A1DF9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26632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429C-7B98-4EC5-AE32-81FB0579FF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481495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4D26-1C7F-489E-AEAD-DD60DC956306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32067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EC90-6AAA-48F9-A280-D587F275D1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9167223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702F-51B6-4A84-8A96-E822A52258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963897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534400" y="-76200"/>
            <a:ext cx="2743200" cy="5562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-76200"/>
            <a:ext cx="8026400" cy="55626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4F76-5E3D-48C1-B1AF-6AB62A1310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636155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304800" y="-76200"/>
            <a:ext cx="10972800" cy="5562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11F1-A8EB-441A-B1D7-CECC2B2F90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9798187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371600"/>
            <a:ext cx="103632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C4B9D-7A42-4EA8-B34D-10765DCD43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1650887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103632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400" y="3505200"/>
            <a:ext cx="103632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E415-6BB2-4651-899E-24C9375CC08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9962714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7DB7A-45CA-46CC-85B4-70BB93499F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8628521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371600"/>
            <a:ext cx="50800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410D-3129-4BB1-B18E-29182C4B82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8816611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9E89-5668-4CCB-9B5F-A9989E87F930}" type="datetimeFigureOut">
              <a:rPr lang="es-ES"/>
              <a:pPr>
                <a:defRPr/>
              </a:pPr>
              <a:t>07/05/2023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996C-3BD6-4AFC-B5F2-2371C2630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4964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0181-99CC-49BC-9B85-6A0E108A04EB}" type="datetimeFigureOut">
              <a:rPr lang="es-ES"/>
              <a:pPr>
                <a:defRPr/>
              </a:pPr>
              <a:t>07/05/2023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274E-6225-4C4C-95FC-288E0591D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172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4D26-1C7F-489E-AEAD-DD60DC956306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13053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B662-10E8-4653-9090-2CFAD65AE399}" type="datetimeFigureOut">
              <a:rPr lang="es-ES"/>
              <a:pPr>
                <a:defRPr/>
              </a:pPr>
              <a:t>07/05/2023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770E-CC77-4784-A554-C63EB1328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1568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5A07-D9B1-41CB-A80D-97810C4424B4}" type="datetimeFigureOut">
              <a:rPr lang="es-ES"/>
              <a:pPr>
                <a:defRPr/>
              </a:pPr>
              <a:t>07/05/2023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85C5E-AB2D-46E1-B0D3-BC1920AB1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4870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02256-C61B-4F7A-ABE2-8891498752A5}" type="datetimeFigureOut">
              <a:rPr lang="es-ES"/>
              <a:pPr>
                <a:defRPr/>
              </a:pPr>
              <a:t>07/05/2023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200F-0D03-41C0-AAE1-FA9F70FA8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1357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C71C-CDBB-4813-8709-6A2292BED9E5}" type="datetimeFigureOut">
              <a:rPr lang="es-ES"/>
              <a:pPr>
                <a:defRPr/>
              </a:pPr>
              <a:t>07/05/2023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65F6-3BA4-4B8B-838A-914E5CE95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0783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63EAE-6C49-4930-8844-E901F854FFAA}" type="datetimeFigureOut">
              <a:rPr lang="es-ES"/>
              <a:pPr>
                <a:defRPr/>
              </a:pPr>
              <a:t>07/05/2023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8ABC-4E66-4A2C-88FA-27969A964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333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D48B-1FD6-4317-808F-CF8ED3454B3A}" type="datetimeFigureOut">
              <a:rPr lang="es-ES"/>
              <a:pPr>
                <a:defRPr/>
              </a:pPr>
              <a:t>07/05/2023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78EF-BCAA-41AE-BB27-E3312E0A7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81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24A8-60EB-4231-A30A-B2656D7B1206}" type="datetimeFigureOut">
              <a:rPr lang="es-ES"/>
              <a:pPr>
                <a:defRPr/>
              </a:pPr>
              <a:t>07/05/2023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3EC0-0F9F-43E4-937B-D306DE051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561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38C9-02B9-420C-9E16-1E81FC1D5EDF}" type="datetimeFigureOut">
              <a:rPr lang="es-ES"/>
              <a:pPr>
                <a:defRPr/>
              </a:pPr>
              <a:t>07/05/2023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95FD-A92C-46B2-9875-063BDCB9C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6209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A7417-6838-419F-9338-0FA8C8051E70}" type="datetimeFigureOut">
              <a:rPr lang="es-ES"/>
              <a:pPr>
                <a:defRPr/>
              </a:pPr>
              <a:t>07/05/2023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A37F-D55D-45D4-9666-94BF2DF15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2985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57200"/>
            <a:ext cx="10871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0" y="1447800"/>
            <a:ext cx="10871200" cy="4876800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</p:spTree>
    <p:extLst>
      <p:ext uri="{BB962C8B-B14F-4D97-AF65-F5344CB8AC3E}">
        <p14:creationId xmlns="" xmlns:p14="http://schemas.microsoft.com/office/powerpoint/2010/main" val="40429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4D26-1C7F-489E-AEAD-DD60DC956306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62978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4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58207" indent="0" algn="ctr">
              <a:buNone/>
              <a:defRPr/>
            </a:lvl2pPr>
            <a:lvl3pPr marL="716414" indent="0" algn="ctr">
              <a:buNone/>
              <a:defRPr/>
            </a:lvl3pPr>
            <a:lvl4pPr marL="1074622" indent="0" algn="ctr">
              <a:buNone/>
              <a:defRPr/>
            </a:lvl4pPr>
            <a:lvl5pPr marL="1432829" indent="0" algn="ctr">
              <a:buNone/>
              <a:defRPr/>
            </a:lvl5pPr>
            <a:lvl6pPr marL="1791035" indent="0" algn="ctr">
              <a:buNone/>
              <a:defRPr/>
            </a:lvl6pPr>
            <a:lvl7pPr marL="2149242" indent="0" algn="ctr">
              <a:buNone/>
              <a:defRPr/>
            </a:lvl7pPr>
            <a:lvl8pPr marL="2507449" indent="0" algn="ctr">
              <a:buNone/>
              <a:defRPr/>
            </a:lvl8pPr>
            <a:lvl9pPr marL="2865656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6B740-C910-254E-8581-8078F9CA47B7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="" xmlns:p14="http://schemas.microsoft.com/office/powerpoint/2010/main" val="284482559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C2003-B3CC-8F4D-B0FB-407E57888142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="" xmlns:p14="http://schemas.microsoft.com/office/powerpoint/2010/main" val="280471432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19" y="4406801"/>
            <a:ext cx="10362901" cy="1361777"/>
          </a:xfrm>
        </p:spPr>
        <p:txBody>
          <a:bodyPr anchor="t"/>
          <a:lstStyle>
            <a:lvl1pPr algn="l">
              <a:defRPr sz="312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919" y="2906614"/>
            <a:ext cx="10362901" cy="1500187"/>
          </a:xfrm>
        </p:spPr>
        <p:txBody>
          <a:bodyPr anchor="b"/>
          <a:lstStyle>
            <a:lvl1pPr marL="0" indent="0">
              <a:buNone/>
              <a:defRPr sz="1560"/>
            </a:lvl1pPr>
            <a:lvl2pPr marL="358207" indent="0">
              <a:buNone/>
              <a:defRPr sz="1440"/>
            </a:lvl2pPr>
            <a:lvl3pPr marL="716414" indent="0">
              <a:buNone/>
              <a:defRPr sz="1200"/>
            </a:lvl3pPr>
            <a:lvl4pPr marL="1074622" indent="0">
              <a:buNone/>
              <a:defRPr sz="1080"/>
            </a:lvl4pPr>
            <a:lvl5pPr marL="1432829" indent="0">
              <a:buNone/>
              <a:defRPr sz="1080"/>
            </a:lvl5pPr>
            <a:lvl6pPr marL="1791035" indent="0">
              <a:buNone/>
              <a:defRPr sz="1080"/>
            </a:lvl6pPr>
            <a:lvl7pPr marL="2149242" indent="0">
              <a:buNone/>
              <a:defRPr sz="1080"/>
            </a:lvl7pPr>
            <a:lvl8pPr marL="2507449" indent="0">
              <a:buNone/>
              <a:defRPr sz="1080"/>
            </a:lvl8pPr>
            <a:lvl9pPr marL="2865656" indent="0">
              <a:buNone/>
              <a:defRPr sz="108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E2A2-02DB-3B48-9520-4A4E69AD7D31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="" xmlns:p14="http://schemas.microsoft.com/office/powerpoint/2010/main" val="32504244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6782" y="1982390"/>
            <a:ext cx="5107781" cy="4875610"/>
          </a:xfrm>
        </p:spPr>
        <p:txBody>
          <a:bodyPr/>
          <a:lstStyle>
            <a:lvl1pPr>
              <a:defRPr sz="2160"/>
            </a:lvl1pPr>
            <a:lvl2pPr>
              <a:defRPr sz="1920"/>
            </a:lvl2pPr>
            <a:lvl3pPr>
              <a:defRPr sz="156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67438" y="1982390"/>
            <a:ext cx="5107781" cy="4875610"/>
          </a:xfrm>
        </p:spPr>
        <p:txBody>
          <a:bodyPr/>
          <a:lstStyle>
            <a:lvl1pPr>
              <a:defRPr sz="2160"/>
            </a:lvl1pPr>
            <a:lvl2pPr>
              <a:defRPr sz="1920"/>
            </a:lvl2pPr>
            <a:lvl3pPr>
              <a:defRPr sz="156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13D6-FD74-8746-A27D-59A147A099F8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="" xmlns:p14="http://schemas.microsoft.com/office/powerpoint/2010/main" val="24572516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0196" y="1534792"/>
            <a:ext cx="5386091" cy="639588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58207" indent="0">
              <a:buNone/>
              <a:defRPr sz="1560" b="1"/>
            </a:lvl2pPr>
            <a:lvl3pPr marL="716414" indent="0">
              <a:buNone/>
              <a:defRPr sz="1440" b="1"/>
            </a:lvl3pPr>
            <a:lvl4pPr marL="1074622" indent="0">
              <a:buNone/>
              <a:defRPr sz="1200" b="1"/>
            </a:lvl4pPr>
            <a:lvl5pPr marL="1432829" indent="0">
              <a:buNone/>
              <a:defRPr sz="1200" b="1"/>
            </a:lvl5pPr>
            <a:lvl6pPr marL="1791035" indent="0">
              <a:buNone/>
              <a:defRPr sz="1200" b="1"/>
            </a:lvl6pPr>
            <a:lvl7pPr marL="2149242" indent="0">
              <a:buNone/>
              <a:defRPr sz="1200" b="1"/>
            </a:lvl7pPr>
            <a:lvl8pPr marL="2507449" indent="0">
              <a:buNone/>
              <a:defRPr sz="1200" b="1"/>
            </a:lvl8pPr>
            <a:lvl9pPr marL="2865656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6"/>
          </a:xfrm>
        </p:spPr>
        <p:txBody>
          <a:bodyPr/>
          <a:lstStyle>
            <a:lvl1pPr>
              <a:defRPr sz="1920"/>
            </a:lvl1pPr>
            <a:lvl2pPr>
              <a:defRPr sz="156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2741" y="1534792"/>
            <a:ext cx="5389065" cy="639588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58207" indent="0">
              <a:buNone/>
              <a:defRPr sz="1560" b="1"/>
            </a:lvl2pPr>
            <a:lvl3pPr marL="716414" indent="0">
              <a:buNone/>
              <a:defRPr sz="1440" b="1"/>
            </a:lvl3pPr>
            <a:lvl4pPr marL="1074622" indent="0">
              <a:buNone/>
              <a:defRPr sz="1200" b="1"/>
            </a:lvl4pPr>
            <a:lvl5pPr marL="1432829" indent="0">
              <a:buNone/>
              <a:defRPr sz="1200" b="1"/>
            </a:lvl5pPr>
            <a:lvl6pPr marL="1791035" indent="0">
              <a:buNone/>
              <a:defRPr sz="1200" b="1"/>
            </a:lvl6pPr>
            <a:lvl7pPr marL="2149242" indent="0">
              <a:buNone/>
              <a:defRPr sz="1200" b="1"/>
            </a:lvl7pPr>
            <a:lvl8pPr marL="2507449" indent="0">
              <a:buNone/>
              <a:defRPr sz="1200" b="1"/>
            </a:lvl8pPr>
            <a:lvl9pPr marL="2865656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6"/>
          </a:xfrm>
        </p:spPr>
        <p:txBody>
          <a:bodyPr/>
          <a:lstStyle>
            <a:lvl1pPr>
              <a:defRPr sz="1920"/>
            </a:lvl1pPr>
            <a:lvl2pPr>
              <a:defRPr sz="156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79788-BD3B-F348-ABEF-ECC5B11B204A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="" xmlns:p14="http://schemas.microsoft.com/office/powerpoint/2010/main" val="209290666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DD23-46BA-3D46-9C45-493493D78502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="" xmlns:p14="http://schemas.microsoft.com/office/powerpoint/2010/main" val="69606745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7F2F5-5DA8-E945-AE67-F219D8813CC0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="" xmlns:p14="http://schemas.microsoft.com/office/powerpoint/2010/main" val="96857803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9" cy="1161976"/>
          </a:xfrm>
        </p:spPr>
        <p:txBody>
          <a:bodyPr anchor="b"/>
          <a:lstStyle>
            <a:lvl1pPr algn="l">
              <a:defRPr sz="156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965" y="273474"/>
            <a:ext cx="6814840" cy="585229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92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9" cy="4690319"/>
          </a:xfrm>
        </p:spPr>
        <p:txBody>
          <a:bodyPr/>
          <a:lstStyle>
            <a:lvl1pPr marL="0" indent="0">
              <a:buNone/>
              <a:defRPr sz="1080"/>
            </a:lvl1pPr>
            <a:lvl2pPr marL="358207" indent="0">
              <a:buNone/>
              <a:defRPr sz="960"/>
            </a:lvl2pPr>
            <a:lvl3pPr marL="716414" indent="0">
              <a:buNone/>
              <a:defRPr sz="840"/>
            </a:lvl3pPr>
            <a:lvl4pPr marL="1074622" indent="0">
              <a:buNone/>
              <a:defRPr sz="720"/>
            </a:lvl4pPr>
            <a:lvl5pPr marL="1432829" indent="0">
              <a:buNone/>
              <a:defRPr sz="720"/>
            </a:lvl5pPr>
            <a:lvl6pPr marL="1791035" indent="0">
              <a:buNone/>
              <a:defRPr sz="720"/>
            </a:lvl6pPr>
            <a:lvl7pPr marL="2149242" indent="0">
              <a:buNone/>
              <a:defRPr sz="720"/>
            </a:lvl7pPr>
            <a:lvl8pPr marL="2507449" indent="0">
              <a:buNone/>
              <a:defRPr sz="720"/>
            </a:lvl8pPr>
            <a:lvl9pPr marL="2865656" indent="0">
              <a:buNone/>
              <a:defRPr sz="72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B6FB7-E6A9-0F43-88A0-42A012F66E76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="" xmlns:p14="http://schemas.microsoft.com/office/powerpoint/2010/main" val="264497737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5"/>
          </a:xfrm>
        </p:spPr>
        <p:txBody>
          <a:bodyPr anchor="b"/>
          <a:lstStyle>
            <a:lvl1pPr algn="l">
              <a:defRPr sz="156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90181" y="612800"/>
            <a:ext cx="7314903" cy="4114354"/>
          </a:xfrm>
        </p:spPr>
        <p:txBody>
          <a:bodyPr/>
          <a:lstStyle>
            <a:lvl1pPr marL="0" indent="0">
              <a:buNone/>
              <a:defRPr sz="2520"/>
            </a:lvl1pPr>
            <a:lvl2pPr marL="358207" indent="0">
              <a:buNone/>
              <a:defRPr sz="2160"/>
            </a:lvl2pPr>
            <a:lvl3pPr marL="716414" indent="0">
              <a:buNone/>
              <a:defRPr sz="1920"/>
            </a:lvl3pPr>
            <a:lvl4pPr marL="1074622" indent="0">
              <a:buNone/>
              <a:defRPr sz="1560"/>
            </a:lvl4pPr>
            <a:lvl5pPr marL="1432829" indent="0">
              <a:buNone/>
              <a:defRPr sz="1560"/>
            </a:lvl5pPr>
            <a:lvl6pPr marL="1791035" indent="0">
              <a:buNone/>
              <a:defRPr sz="1560"/>
            </a:lvl6pPr>
            <a:lvl7pPr marL="2149242" indent="0">
              <a:buNone/>
              <a:defRPr sz="1560"/>
            </a:lvl7pPr>
            <a:lvl8pPr marL="2507449" indent="0">
              <a:buNone/>
              <a:defRPr sz="1560"/>
            </a:lvl8pPr>
            <a:lvl9pPr marL="2865656" indent="0">
              <a:buNone/>
              <a:defRPr sz="1560"/>
            </a:lvl9pPr>
          </a:lstStyle>
          <a:p>
            <a:pPr lvl="0"/>
            <a:endParaRPr lang="es-ES" noProof="0">
              <a:sym typeface="Times New Roman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7"/>
          </a:xfrm>
        </p:spPr>
        <p:txBody>
          <a:bodyPr/>
          <a:lstStyle>
            <a:lvl1pPr marL="0" indent="0">
              <a:buNone/>
              <a:defRPr sz="1080"/>
            </a:lvl1pPr>
            <a:lvl2pPr marL="358207" indent="0">
              <a:buNone/>
              <a:defRPr sz="960"/>
            </a:lvl2pPr>
            <a:lvl3pPr marL="716414" indent="0">
              <a:buNone/>
              <a:defRPr sz="840"/>
            </a:lvl3pPr>
            <a:lvl4pPr marL="1074622" indent="0">
              <a:buNone/>
              <a:defRPr sz="720"/>
            </a:lvl4pPr>
            <a:lvl5pPr marL="1432829" indent="0">
              <a:buNone/>
              <a:defRPr sz="720"/>
            </a:lvl5pPr>
            <a:lvl6pPr marL="1791035" indent="0">
              <a:buNone/>
              <a:defRPr sz="720"/>
            </a:lvl6pPr>
            <a:lvl7pPr marL="2149242" indent="0">
              <a:buNone/>
              <a:defRPr sz="720"/>
            </a:lvl7pPr>
            <a:lvl8pPr marL="2507449" indent="0">
              <a:buNone/>
              <a:defRPr sz="720"/>
            </a:lvl8pPr>
            <a:lvl9pPr marL="2865656" indent="0">
              <a:buNone/>
              <a:defRPr sz="72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DCF4A-102B-644D-9541-3EA24905C3D1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="" xmlns:p14="http://schemas.microsoft.com/office/powerpoint/2010/main" val="321811528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F62A5-AE62-A649-A87B-3DD84C2C7CD8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="" xmlns:p14="http://schemas.microsoft.com/office/powerpoint/2010/main" val="13083592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4D26-1C7F-489E-AEAD-DD60DC956306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6792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5610" y="383976"/>
            <a:ext cx="2589609" cy="647402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6782" y="383976"/>
            <a:ext cx="7625953" cy="647402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1193-70D1-5746-9FE5-8AA03818EE2D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="" xmlns:p14="http://schemas.microsoft.com/office/powerpoint/2010/main" val="40827927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4D26-1C7F-489E-AEAD-DD60DC956306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7927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4D26-1C7F-489E-AEAD-DD60DC956306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34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4D26-1C7F-489E-AEAD-DD60DC956306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4345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4D26-1C7F-489E-AEAD-DD60DC956306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2511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34D26-1C7F-489E-AEAD-DD60DC956306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F98A9-6E7E-4566-B34A-A29855E8CA1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0118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barra-superio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barra"/>
          <p:cNvPicPr>
            <a:picLocks noChangeAspect="1" noChangeArrowheads="1"/>
          </p:cNvPicPr>
          <p:nvPr/>
        </p:nvPicPr>
        <p:blipFill>
          <a:blip r:embed="rId19" cstate="print"/>
          <a:srcRect l="2458" b="32521"/>
          <a:stretch>
            <a:fillRect/>
          </a:stretch>
        </p:blipFill>
        <p:spPr bwMode="auto">
          <a:xfrm>
            <a:off x="0" y="57150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911600" y="6505575"/>
            <a:ext cx="452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A0AE55B3-9FF9-4E0B-8F91-D3660F501A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7620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9347200" y="6248400"/>
            <a:ext cx="2540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 sz="2400"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15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9pPr>
    </p:titleStyle>
    <p:bodyStyle>
      <a:lvl1pPr marL="193675" indent="-193675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5882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779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8365A86-557E-4A20-A761-A8696E2B28EB}" type="datetimeFigureOut">
              <a:rPr lang="es-ES"/>
              <a:pPr>
                <a:defRPr/>
              </a:pPr>
              <a:t>07/05/2023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A685A53-B491-4723-8244-71FCBF33F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26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5988" y="384175"/>
            <a:ext cx="1036002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875" tIns="24875" rIns="24875" bIns="248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>
                <a:sym typeface="Times New Roman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1982788"/>
            <a:ext cx="10360025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4875" tIns="24875" rIns="24875" bIns="24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>
                <a:sym typeface="Times New Roman" charset="0"/>
              </a:rPr>
              <a:t>Click to edit Master text styles</a:t>
            </a:r>
          </a:p>
          <a:p>
            <a:pPr lvl="1"/>
            <a:r>
              <a:rPr lang="en-US" altLang="es-ES_tradnl">
                <a:sym typeface="Times New Roman" charset="0"/>
              </a:rPr>
              <a:t>Second level</a:t>
            </a:r>
          </a:p>
          <a:p>
            <a:pPr lvl="2"/>
            <a:r>
              <a:rPr lang="en-US" altLang="es-ES_tradnl">
                <a:sym typeface="Times New Roman" charset="0"/>
              </a:rPr>
              <a:t>Third level</a:t>
            </a:r>
          </a:p>
          <a:p>
            <a:pPr lvl="3"/>
            <a:r>
              <a:rPr lang="en-US" altLang="es-ES_tradnl">
                <a:sym typeface="Times New Roman" charset="0"/>
              </a:rPr>
              <a:t>Fourth level</a:t>
            </a:r>
          </a:p>
          <a:p>
            <a:pPr lvl="4"/>
            <a:r>
              <a:rPr lang="en-US" altLang="es-ES_tradnl">
                <a:sym typeface="Times New Roman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977563" y="6473825"/>
            <a:ext cx="2984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59701" tIns="29851" rIns="59701" bIns="298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40">
                <a:solidFill>
                  <a:schemeClr val="tx1"/>
                </a:solidFill>
                <a:latin typeface="Times New Roman" charset="0"/>
                <a:ea typeface="ＭＳ Ｐゴシック" charset="-128"/>
                <a:sym typeface="Times New Roman" charset="0"/>
              </a:defRPr>
            </a:lvl1pPr>
          </a:lstStyle>
          <a:p>
            <a:pPr>
              <a:defRPr/>
            </a:pPr>
            <a:fld id="{97696E73-D192-564E-A549-6B1170CDF431}" type="slidenum">
              <a:rPr lang="en-US" altLang="es-ES_tradnl"/>
              <a:pPr>
                <a:defRPr/>
              </a:pPr>
              <a:t>‹#›</a:t>
            </a:fld>
            <a:endParaRPr lang="en-US" altLang="es-ES_tradnl"/>
          </a:p>
        </p:txBody>
      </p:sp>
    </p:spTree>
    <p:extLst>
      <p:ext uri="{BB962C8B-B14F-4D97-AF65-F5344CB8AC3E}">
        <p14:creationId xmlns="" xmlns:p14="http://schemas.microsoft.com/office/powerpoint/2010/main" val="157461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5pPr>
      <a:lvl6pPr marL="358207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71641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074622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432829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268288" indent="-268288" algn="l" rtl="0" eaLnBrk="0" fontAlgn="base" hangingPunct="0"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1pPr>
      <a:lvl2pPr marL="549275" indent="-222250" algn="l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3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2pPr>
      <a:lvl3pPr marL="863600" indent="-177800" algn="l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3pPr>
      <a:lvl4pPr marL="1222375" indent="-177800" algn="l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4pPr>
      <a:lvl5pPr marL="1581150" indent="-177800" algn="l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5pPr>
      <a:lvl6pPr marL="1940288" indent="-179104" algn="l" rtl="0" fontAlgn="base">
        <a:spcBef>
          <a:spcPts val="54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16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6pPr>
      <a:lvl7pPr marL="2298496" indent="-179104" algn="l" rtl="0" fontAlgn="base">
        <a:spcBef>
          <a:spcPts val="54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16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7pPr>
      <a:lvl8pPr marL="2656703" indent="-179104" algn="l" rtl="0" fontAlgn="base">
        <a:spcBef>
          <a:spcPts val="54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16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8pPr>
      <a:lvl9pPr marL="3014909" indent="-179104" algn="l" rtl="0" fontAlgn="base">
        <a:spcBef>
          <a:spcPts val="54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16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s-ES"/>
      </a:defPPr>
      <a:lvl1pPr marL="0" algn="l" defTabSz="3582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58207" algn="l" defTabSz="3582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16414" algn="l" defTabSz="3582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74622" algn="l" defTabSz="3582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32829" algn="l" defTabSz="3582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791035" algn="l" defTabSz="3582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49242" algn="l" defTabSz="3582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07449" algn="l" defTabSz="3582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865656" algn="l" defTabSz="3582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universitat de valencia facultad de medicin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0" y="239577"/>
            <a:ext cx="2557639" cy="8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515095" y="5279250"/>
            <a:ext cx="4847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15990">
              <a:defRPr/>
            </a:pPr>
            <a:r>
              <a:rPr lang="ca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Unitat Docent d’Endocrinologia i Nutrició </a:t>
            </a:r>
          </a:p>
          <a:p>
            <a:pPr algn="ctr" defTabSz="1015990">
              <a:defRPr/>
            </a:pPr>
            <a:r>
              <a:rPr lang="ca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Curs 2022-2023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0" y="1878206"/>
            <a:ext cx="2938463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3286194" y="2140633"/>
            <a:ext cx="8735230" cy="1509607"/>
          </a:xfrm>
        </p:spPr>
        <p:txBody>
          <a:bodyPr>
            <a:noAutofit/>
          </a:bodyPr>
          <a:lstStyle/>
          <a:p>
            <a:pPr algn="ctr"/>
            <a:r>
              <a:rPr lang="ca-ES" sz="4800" b="1" noProof="0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5. COMPLICACIONS AGUDES DE </a:t>
            </a:r>
            <a:r>
              <a:rPr lang="ca-ES" sz="4800" b="1" noProof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DIABETIS</a:t>
            </a:r>
            <a:endParaRPr lang="ca-ES" sz="4800" b="1" noProof="0" dirty="0">
              <a:solidFill>
                <a:srgbClr val="364F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91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7987" y="2730604"/>
            <a:ext cx="12191999" cy="1470025"/>
          </a:xfrm>
        </p:spPr>
        <p:txBody>
          <a:bodyPr/>
          <a:lstStyle/>
          <a:p>
            <a:pPr algn="ctr"/>
            <a:r>
              <a:rPr lang="ca-ES" sz="3600" b="1" noProof="0" smtClean="0">
                <a:solidFill>
                  <a:srgbClr val="364F74"/>
                </a:solidFill>
              </a:rPr>
              <a:t>Cal afegir-hi potassi</a:t>
            </a:r>
            <a:r>
              <a:rPr lang="ca-ES" sz="3600" b="1" noProof="0" dirty="0">
                <a:solidFill>
                  <a:srgbClr val="364F74"/>
                </a:solidFill>
              </a:rPr>
              <a:t>?</a:t>
            </a:r>
            <a:br>
              <a:rPr lang="ca-ES" sz="3600" b="1" noProof="0" dirty="0">
                <a:solidFill>
                  <a:srgbClr val="364F74"/>
                </a:solidFill>
              </a:rPr>
            </a:br>
            <a:r>
              <a:rPr lang="ca-ES" sz="3600" b="1" noProof="0" dirty="0">
                <a:solidFill>
                  <a:srgbClr val="364F74"/>
                </a:solidFill>
              </a:rPr>
              <a:t/>
            </a:r>
            <a:br>
              <a:rPr lang="ca-ES" sz="3600" b="1" noProof="0" dirty="0">
                <a:solidFill>
                  <a:srgbClr val="364F74"/>
                </a:solidFill>
              </a:rPr>
            </a:br>
            <a:r>
              <a:rPr lang="ca-ES" sz="3600" b="1" noProof="0" dirty="0">
                <a:solidFill>
                  <a:srgbClr val="364F74"/>
                </a:solidFill>
              </a:rPr>
              <a:t>I bicarbonat?</a:t>
            </a:r>
          </a:p>
        </p:txBody>
      </p:sp>
    </p:spTree>
    <p:extLst>
      <p:ext uri="{BB962C8B-B14F-4D97-AF65-F5344CB8AC3E}">
        <p14:creationId xmlns="" xmlns:p14="http://schemas.microsoft.com/office/powerpoint/2010/main" val="11254093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258656"/>
            <a:ext cx="12191999" cy="2888531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Quina és la gravetat del </a:t>
            </a:r>
            <a:r>
              <a:rPr lang="ca-ES" sz="3600" b="1" dirty="0">
                <a:solidFill>
                  <a:srgbClr val="364F74"/>
                </a:solidFill>
              </a:rPr>
              <a:t>q</a:t>
            </a:r>
            <a:r>
              <a:rPr lang="ca-ES" sz="3600" b="1" noProof="0" dirty="0" err="1">
                <a:solidFill>
                  <a:srgbClr val="364F74"/>
                </a:solidFill>
              </a:rPr>
              <a:t>uadre</a:t>
            </a:r>
            <a:r>
              <a:rPr lang="ca-ES" sz="3600" b="1" noProof="0" dirty="0">
                <a:solidFill>
                  <a:srgbClr val="364F74"/>
                </a:solidFill>
              </a:rPr>
              <a:t>?</a:t>
            </a:r>
            <a:br>
              <a:rPr lang="ca-ES" sz="3600" b="1" noProof="0" dirty="0">
                <a:solidFill>
                  <a:srgbClr val="364F74"/>
                </a:solidFill>
              </a:rPr>
            </a:br>
            <a:r>
              <a:rPr lang="ca-ES" sz="3600" b="1" noProof="0" dirty="0">
                <a:solidFill>
                  <a:srgbClr val="364F74"/>
                </a:solidFill>
              </a:rPr>
              <a:t/>
            </a:r>
            <a:br>
              <a:rPr lang="ca-ES" sz="3600" b="1" noProof="0" dirty="0">
                <a:solidFill>
                  <a:srgbClr val="364F74"/>
                </a:solidFill>
              </a:rPr>
            </a:br>
            <a:endParaRPr lang="ca-ES" sz="3600" b="1" noProof="0" dirty="0">
              <a:solidFill>
                <a:srgbClr val="364F7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7685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341366"/>
            <a:ext cx="12191999" cy="2888531"/>
          </a:xfrm>
        </p:spPr>
        <p:txBody>
          <a:bodyPr/>
          <a:lstStyle/>
          <a:p>
            <a:pPr algn="ctr"/>
            <a:r>
              <a:rPr lang="ca-ES" sz="5400" b="1" noProof="0" dirty="0">
                <a:solidFill>
                  <a:srgbClr val="FF0000"/>
                </a:solidFill>
              </a:rPr>
              <a:t>RESOLUCIÓ DEL CAS</a:t>
            </a:r>
          </a:p>
        </p:txBody>
      </p:sp>
    </p:spTree>
    <p:extLst>
      <p:ext uri="{BB962C8B-B14F-4D97-AF65-F5344CB8AC3E}">
        <p14:creationId xmlns="" xmlns:p14="http://schemas.microsoft.com/office/powerpoint/2010/main" val="41255032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418" y="3687097"/>
            <a:ext cx="4855507" cy="383458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2400" b="1" noProof="0" dirty="0">
                <a:solidFill>
                  <a:srgbClr val="FF0000"/>
                </a:solidFill>
              </a:rPr>
              <a:t>CETOACIDOSI DIABÈTICA</a:t>
            </a:r>
          </a:p>
          <a:p>
            <a:pPr>
              <a:lnSpc>
                <a:spcPct val="80000"/>
              </a:lnSpc>
            </a:pPr>
            <a:endParaRPr lang="ca-ES" sz="1600" noProof="0" dirty="0"/>
          </a:p>
          <a:p>
            <a:pPr marL="473075" lvl="1" indent="0">
              <a:lnSpc>
                <a:spcPct val="80000"/>
              </a:lnSpc>
              <a:buNone/>
            </a:pPr>
            <a:endParaRPr lang="ca-ES" sz="14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5156380" y="3328972"/>
            <a:ext cx="4230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Glucèmia elevada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Cossos cetònics +++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 &lt; 7,3 i bicarbonat &lt; 15 </a:t>
            </a:r>
            <a:r>
              <a:rPr kumimoji="0" lang="ca-ES" sz="2000" b="0" i="0" u="none" strike="noStrike" kern="0" cap="none" spc="0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mEq</a:t>
            </a: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/L</a:t>
            </a:r>
          </a:p>
        </p:txBody>
      </p:sp>
      <p:sp>
        <p:nvSpPr>
          <p:cNvPr id="11" name="Abrir llave 10"/>
          <p:cNvSpPr/>
          <p:nvPr/>
        </p:nvSpPr>
        <p:spPr>
          <a:xfrm>
            <a:off x="4940848" y="3161816"/>
            <a:ext cx="236947" cy="134997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77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0" y="2154"/>
            <a:ext cx="12191999" cy="118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3600" b="1" dirty="0">
                <a:solidFill>
                  <a:srgbClr val="364F74"/>
                </a:solidFill>
              </a:rPr>
              <a:t>Quin és el diagnòstic de sospita més probable?</a:t>
            </a:r>
            <a:endParaRPr lang="es-ES" sz="3600" b="1" kern="0" dirty="0">
              <a:solidFill>
                <a:srgbClr val="364F7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2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822" y="25709"/>
            <a:ext cx="3282891" cy="9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s-ES" sz="3600" b="1" kern="0" dirty="0">
                <a:solidFill>
                  <a:srgbClr val="364F74"/>
                </a:solidFill>
              </a:rPr>
              <a:t>CLÍNICA CAD</a:t>
            </a: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695325" y="1190786"/>
            <a:ext cx="4846638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29850" tIns="29850" rIns="29850" bIns="29850"/>
          <a:lstStyle>
            <a:lvl1pPr marL="219075" indent="-219075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219075" marR="0" lvl="0" indent="-219075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000" b="1" i="0" u="none" strike="noStrike" kern="0" cap="none" spc="0" normalizeH="0" baseline="0" noProof="0" smtClean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Símptomes</a:t>
            </a:r>
            <a:endParaRPr kumimoji="0" lang="ca-ES" altLang="es-ES_tradnl" sz="2000" b="0" i="0" u="none" strike="noStrike" kern="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Helvetica" charset="0"/>
            </a:endParaRPr>
          </a:p>
          <a:p>
            <a:pPr marL="219075" marR="0" lvl="0" indent="-219075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charset="0"/>
              <a:buChar char="-"/>
              <a:tabLst/>
              <a:defRPr/>
            </a:pP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Augment dels símptomes hiperglucídics: set, poliúria</a:t>
            </a:r>
            <a:r>
              <a:rPr kumimoji="0" lang="ca-ES" altLang="es-ES_tradnl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, </a:t>
            </a:r>
            <a:r>
              <a:rPr kumimoji="0" lang="ca-ES" altLang="es-ES_tradnl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fatiga, </a:t>
            </a: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pèrdua </a:t>
            </a:r>
            <a:r>
              <a:rPr kumimoji="0" lang="ca-ES" altLang="es-ES_tradnl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de </a:t>
            </a:r>
            <a:r>
              <a:rPr kumimoji="0" lang="ca-ES" altLang="es-ES_tradnl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pes.  </a:t>
            </a:r>
            <a:endParaRPr kumimoji="0" lang="ca-ES" altLang="es-ES_trad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Helvetica" charset="0"/>
            </a:endParaRPr>
          </a:p>
          <a:p>
            <a:pPr marL="219075" marR="0" lvl="0" indent="-219075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charset="0"/>
              <a:buChar char="-"/>
              <a:tabLst/>
              <a:defRPr/>
            </a:pP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Anorèxia, nàusees </a:t>
            </a:r>
            <a:r>
              <a:rPr kumimoji="0" lang="ca-ES" altLang="es-ES_tradnl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i </a:t>
            </a:r>
            <a:r>
              <a:rPr kumimoji="0" lang="ca-ES" altLang="es-ES_tradnl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vòmits.</a:t>
            </a:r>
            <a:endParaRPr kumimoji="0" lang="ca-ES" altLang="es-ES_trad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Helvetica" charset="0"/>
            </a:endParaRPr>
          </a:p>
          <a:p>
            <a:pPr marL="219075" marR="0" lvl="0" indent="-219075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charset="0"/>
              <a:buChar char="-"/>
              <a:tabLst/>
              <a:defRPr/>
            </a:pPr>
            <a:r>
              <a:rPr kumimoji="0" lang="ca-ES" altLang="es-ES_tradnl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Dolor </a:t>
            </a:r>
            <a:r>
              <a:rPr kumimoji="0" lang="ca-ES" altLang="es-ES_tradnl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abdominal.</a:t>
            </a:r>
            <a:endParaRPr kumimoji="0" lang="ca-ES" altLang="es-ES_trad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Helvetica" charset="0"/>
            </a:endParaRPr>
          </a:p>
          <a:p>
            <a:pPr marL="219075" marR="0" lvl="0" indent="-219075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charset="0"/>
              <a:buChar char="-"/>
              <a:tabLst/>
              <a:defRPr/>
            </a:pP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Dolor, rigidesa i contractures </a:t>
            </a:r>
            <a:r>
              <a:rPr kumimoji="0" lang="ca-ES" altLang="es-ES_tradnl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(</a:t>
            </a:r>
            <a:r>
              <a:rPr kumimoji="0" lang="ca-ES" altLang="es-ES_tradnl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rampes) musculars. </a:t>
            </a:r>
            <a:endParaRPr kumimoji="0" lang="ca-ES" altLang="es-ES_trad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Helvetica" charset="0"/>
            </a:endParaRPr>
          </a:p>
          <a:p>
            <a:pPr marL="219075" marR="0" lvl="0" indent="-219075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charset="0"/>
              <a:buChar char="-"/>
              <a:tabLst/>
              <a:defRPr/>
            </a:pP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Dificultat en </a:t>
            </a:r>
            <a:r>
              <a:rPr kumimoji="0" lang="ca-ES" altLang="es-ES_tradnl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la </a:t>
            </a:r>
            <a:r>
              <a:rPr kumimoji="0" lang="ca-ES" altLang="es-ES_tradnl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respiració.</a:t>
            </a:r>
            <a:endParaRPr kumimoji="0" lang="ca-ES" altLang="es-ES_trad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Helvetica" charset="0"/>
            </a:endParaRPr>
          </a:p>
          <a:p>
            <a:pPr marL="219075" marR="0" lvl="0" indent="-219075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charset="0"/>
              <a:buChar char="-"/>
              <a:tabLst/>
              <a:defRPr/>
            </a:pP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Sequedat en mucoses (</a:t>
            </a:r>
            <a:r>
              <a:rPr kumimoji="0" lang="ca-ES" altLang="es-ES_tradnl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boca</a:t>
            </a:r>
            <a:r>
              <a:rPr kumimoji="0" lang="ca-ES" altLang="es-ES_tradnl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).</a:t>
            </a:r>
            <a:endParaRPr kumimoji="0" lang="ca-ES" altLang="es-ES_trad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Helvetica" charset="0"/>
            </a:endParaRPr>
          </a:p>
          <a:p>
            <a:pPr marL="219075" marR="0" lvl="0" indent="-219075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es-ES_trad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12" name="Rectángulo 1"/>
          <p:cNvSpPr>
            <a:spLocks noChangeArrowheads="1"/>
          </p:cNvSpPr>
          <p:nvPr/>
        </p:nvSpPr>
        <p:spPr bwMode="auto">
          <a:xfrm>
            <a:off x="3472271" y="37461"/>
            <a:ext cx="7948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9075" indent="-219075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219075" marR="0" lvl="0" indent="-219075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Helvetica" charset="0"/>
              </a:rPr>
              <a:t>Inici gradual, hores o dies (mínim en 12 a 18 hores)</a:t>
            </a: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5713413" y="1190786"/>
            <a:ext cx="6078537" cy="419494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29850" tIns="29850" rIns="29850" bIns="29850"/>
          <a:lstStyle>
            <a:lvl1pPr marL="219075" indent="-219075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219075" marR="0" lvl="0" indent="-219075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 Bold" charset="0"/>
              </a:rPr>
              <a:t>Signes</a:t>
            </a:r>
            <a:r>
              <a:rPr kumimoji="0" lang="ca-ES" altLang="es-ES_tradnl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 </a:t>
            </a:r>
          </a:p>
          <a:p>
            <a:pPr marL="219075" marR="0" lvl="0" indent="-219075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charset="0"/>
              <a:buChar char="-"/>
              <a:tabLst/>
              <a:defRPr/>
            </a:pP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Hiperventilació (</a:t>
            </a:r>
            <a:r>
              <a:rPr kumimoji="0" lang="ca-ES" altLang="es-ES_tradnl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Kussmaul</a:t>
            </a: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). Respiració ràpida </a:t>
            </a:r>
            <a:r>
              <a:rPr kumimoji="0" lang="ca-ES" altLang="es-ES_tradnl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i </a:t>
            </a:r>
            <a:r>
              <a:rPr kumimoji="0" lang="ca-ES" altLang="es-ES_tradnl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profunda.</a:t>
            </a:r>
            <a:endParaRPr kumimoji="0" lang="ca-ES" altLang="es-ES_trad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Calibri" charset="0"/>
            </a:endParaRPr>
          </a:p>
          <a:p>
            <a:pPr marL="219075" marR="0" lvl="0" indent="-219075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charset="0"/>
              <a:buChar char="-"/>
              <a:tabLst/>
              <a:defRPr/>
            </a:pP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Deshidratació</a:t>
            </a:r>
          </a:p>
          <a:p>
            <a:pPr marL="219075" marR="0" lvl="0" indent="-219075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charset="0"/>
              <a:buChar char="-"/>
              <a:tabLst/>
              <a:defRPr/>
            </a:pP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Taquicàrdia </a:t>
            </a:r>
          </a:p>
          <a:p>
            <a:pPr marL="219075" marR="0" lvl="0" indent="-219075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charset="0"/>
              <a:buChar char="-"/>
              <a:tabLst/>
              <a:defRPr/>
            </a:pP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Hipotensió </a:t>
            </a:r>
          </a:p>
          <a:p>
            <a:pPr marL="219075" marR="0" lvl="0" indent="-219075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charset="0"/>
              <a:buChar char="-"/>
              <a:tabLst/>
              <a:defRPr/>
            </a:pP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Pell seca i calenta. Enrogiment de </a:t>
            </a:r>
            <a:r>
              <a:rPr kumimoji="0" lang="ca-ES" altLang="es-ES_tradnl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la </a:t>
            </a:r>
            <a:r>
              <a:rPr kumimoji="0" lang="ca-ES" altLang="es-ES_tradnl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pell.</a:t>
            </a:r>
            <a:endParaRPr kumimoji="0" lang="ca-ES" altLang="es-ES_trad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Calibri" charset="0"/>
            </a:endParaRPr>
          </a:p>
          <a:p>
            <a:pPr marL="219075" marR="0" lvl="0" indent="-219075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charset="0"/>
              <a:buChar char="-"/>
              <a:tabLst/>
              <a:defRPr/>
            </a:pP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Olor cetònic (alè amb olor </a:t>
            </a:r>
            <a:r>
              <a:rPr kumimoji="0" lang="ca-ES" altLang="es-ES_tradnl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de </a:t>
            </a:r>
            <a:r>
              <a:rPr kumimoji="0" lang="ca-ES" altLang="es-ES_tradnl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fruita </a:t>
            </a: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o poma </a:t>
            </a:r>
            <a:r>
              <a:rPr kumimoji="0" lang="ca-ES" altLang="es-ES_tradnl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àcida</a:t>
            </a:r>
            <a:r>
              <a:rPr kumimoji="0" lang="ca-ES" altLang="es-ES_tradnl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).</a:t>
            </a:r>
            <a:endParaRPr kumimoji="0" lang="ca-ES" altLang="es-ES_trad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Calibri" charset="0"/>
            </a:endParaRPr>
          </a:p>
          <a:p>
            <a:pPr marL="219075" marR="0" lvl="0" indent="-219075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ucida Grande" charset="0"/>
              <a:buChar char="-"/>
              <a:tabLst/>
              <a:defRPr/>
            </a:pP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Alteració de la consciència o coma </a:t>
            </a:r>
            <a:r>
              <a:rPr kumimoji="0" lang="ca-ES" altLang="es-ES_tradnl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(</a:t>
            </a:r>
            <a:r>
              <a:rPr kumimoji="0" lang="ca-ES" altLang="es-ES_tradnl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letargia</a:t>
            </a:r>
            <a:r>
              <a:rPr kumimoji="0" lang="ca-ES" altLang="es-ES_tradnl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, estupor o </a:t>
            </a:r>
            <a:r>
              <a:rPr kumimoji="0" lang="ca-ES" altLang="es-ES_tradnl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coma</a:t>
            </a:r>
            <a:r>
              <a:rPr kumimoji="0" lang="ca-ES" altLang="es-ES_tradnl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).</a:t>
            </a:r>
            <a:endParaRPr kumimoji="0" lang="ca-ES" altLang="es-ES_tradnl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590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1213" y="1033464"/>
            <a:ext cx="10972800" cy="4394214"/>
          </a:xfrm>
        </p:spPr>
        <p:txBody>
          <a:bodyPr/>
          <a:lstStyle/>
          <a:p>
            <a:pPr marL="431800" indent="-431800" algn="just" eaLnBrk="1" hangingPunct="1">
              <a:lnSpc>
                <a:spcPct val="120000"/>
              </a:lnSpc>
              <a:spcBef>
                <a:spcPct val="0"/>
              </a:spcBef>
              <a:buFont typeface="Lucida Grande" charset="0"/>
              <a:buChar char="-"/>
            </a:pP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Glucèmia</a:t>
            </a: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 elevada (&gt; 300 </a:t>
            </a:r>
            <a:r>
              <a:rPr lang="ca-ES" altLang="es-ES_tradnl" sz="2000" noProof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mg/dl</a:t>
            </a:r>
            <a:r>
              <a:rPr lang="ca-ES" altLang="es-ES_tradnl" sz="2000" noProof="0" smtClean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).</a:t>
            </a:r>
            <a:endParaRPr lang="ca-ES" altLang="es-ES_tradnl" sz="2000" noProof="0" dirty="0">
              <a:latin typeface="Arial" panose="020B0604020202020204" pitchFamily="34" charset="0"/>
              <a:ea typeface="ヒラギノ角ゴ ProN W3" charset="-128"/>
              <a:cs typeface="Arial" panose="020B0604020202020204" pitchFamily="34" charset="0"/>
              <a:sym typeface="Calibri" charset="0"/>
            </a:endParaRPr>
          </a:p>
          <a:p>
            <a:pPr marL="431800" indent="-431800" algn="just" eaLnBrk="1" hangingPunct="1">
              <a:lnSpc>
                <a:spcPct val="120000"/>
              </a:lnSpc>
              <a:spcBef>
                <a:spcPts val="550"/>
              </a:spcBef>
              <a:buFont typeface="Lucida Grande" charset="0"/>
              <a:buChar char="-"/>
            </a:pPr>
            <a:r>
              <a:rPr lang="ca-ES" altLang="es-ES_tradnl" sz="2000" noProof="0" dirty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  <a:sym typeface="Calibri" charset="0"/>
              </a:rPr>
              <a:t>C. </a:t>
            </a:r>
            <a:r>
              <a:rPr lang="ca-ES" altLang="es-ES_tradnl" sz="2000" noProof="0" dirty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  <a:sym typeface="Calibri Bold" charset="0"/>
              </a:rPr>
              <a:t>cetònics</a:t>
            </a:r>
            <a:r>
              <a:rPr lang="ca-ES" altLang="es-ES_tradnl" sz="2000" noProof="0" dirty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  <a:sym typeface="Calibri" charset="0"/>
              </a:rPr>
              <a:t> </a:t>
            </a:r>
            <a:r>
              <a:rPr lang="ca-ES" altLang="es-ES_tradnl" sz="2000" noProof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  <a:sym typeface="Calibri" charset="0"/>
              </a:rPr>
              <a:t>plasma </a:t>
            </a:r>
            <a:r>
              <a:rPr lang="ca-ES" altLang="es-ES_tradnl" sz="2000" noProof="0" smtClean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  <a:sym typeface="Calibri" charset="0"/>
              </a:rPr>
              <a:t>elevats.</a:t>
            </a:r>
            <a:endParaRPr lang="ca-ES" altLang="es-ES_tradnl" sz="2000" noProof="0" dirty="0">
              <a:latin typeface="Arial" panose="020B0604020202020204" pitchFamily="34" charset="0"/>
              <a:ea typeface="ヒラギノ角ゴ ProN W3" charset="-128"/>
              <a:cs typeface="Arial" panose="020B0604020202020204" pitchFamily="34" charset="0"/>
              <a:sym typeface="Calibri" charset="0"/>
            </a:endParaRPr>
          </a:p>
          <a:p>
            <a:pPr marL="431800" indent="-431800" algn="just" eaLnBrk="1" hangingPunct="1">
              <a:lnSpc>
                <a:spcPct val="120000"/>
              </a:lnSpc>
              <a:spcBef>
                <a:spcPts val="550"/>
              </a:spcBef>
              <a:buFont typeface="Lucida Grande" charset="0"/>
              <a:buChar char="-"/>
            </a:pP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Glucosúria +++ i cetonúria +++</a:t>
            </a:r>
            <a:endParaRPr lang="ca-ES" altLang="es-ES_tradnl" sz="2000" noProof="0" dirty="0">
              <a:latin typeface="Arial" panose="020B0604020202020204" pitchFamily="34" charset="0"/>
              <a:ea typeface="ヒラギノ角ゴ ProN W3" charset="-128"/>
              <a:cs typeface="Arial" panose="020B0604020202020204" pitchFamily="34" charset="0"/>
              <a:sym typeface="Calibri" charset="0"/>
            </a:endParaRPr>
          </a:p>
          <a:p>
            <a:pPr marL="431800" indent="-431800" algn="just" eaLnBrk="1" hangingPunct="1">
              <a:lnSpc>
                <a:spcPct val="120000"/>
              </a:lnSpc>
              <a:spcBef>
                <a:spcPts val="550"/>
              </a:spcBef>
              <a:buFont typeface="Lucida Grande" charset="0"/>
              <a:buChar char="-"/>
            </a:pPr>
            <a:r>
              <a:rPr lang="ca-ES" altLang="es-ES_tradnl" sz="2000" noProof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Disminució </a:t>
            </a:r>
            <a:r>
              <a:rPr lang="ca-ES" altLang="es-ES_tradnl" sz="2000" noProof="0" smtClean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del </a:t>
            </a:r>
            <a:r>
              <a:rPr lang="ca-ES" altLang="es-ES_tradnl" sz="2000" noProof="0" smtClean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pH</a:t>
            </a:r>
            <a:r>
              <a:rPr lang="ca-ES" altLang="es-ES_tradnl" sz="2000" noProof="0" smtClean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 </a:t>
            </a: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(&lt;7,30), pCO</a:t>
            </a:r>
            <a:r>
              <a:rPr lang="ca-ES" altLang="es-ES_tradnl" sz="2000" baseline="-20000" noProof="0" dirty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2</a:t>
            </a: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 (&lt;40 </a:t>
            </a:r>
            <a:r>
              <a:rPr lang="ca-ES" altLang="es-ES_tradnl" sz="2000" noProof="0" dirty="0" err="1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mmHg</a:t>
            </a: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) i </a:t>
            </a: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bicarbonat</a:t>
            </a: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 (&lt;15 </a:t>
            </a:r>
            <a:r>
              <a:rPr lang="ca-ES" altLang="es-ES_tradnl" sz="2000" noProof="0" err="1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mEq</a:t>
            </a:r>
            <a:r>
              <a:rPr lang="ca-ES" altLang="es-ES_tradnl" sz="2000" noProof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/L</a:t>
            </a:r>
            <a:r>
              <a:rPr lang="ca-ES" altLang="es-ES_tradnl" sz="2000" noProof="0" smtClean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).</a:t>
            </a:r>
            <a:endParaRPr lang="ca-ES" altLang="es-ES_tradnl" sz="2000" noProof="0" dirty="0">
              <a:latin typeface="Arial" panose="020B0604020202020204" pitchFamily="34" charset="0"/>
              <a:ea typeface="ヒラギノ角ゴ ProN W3" charset="-128"/>
              <a:cs typeface="Arial" panose="020B0604020202020204" pitchFamily="34" charset="0"/>
              <a:sym typeface="Calibri" charset="0"/>
            </a:endParaRPr>
          </a:p>
          <a:p>
            <a:pPr marL="431800" indent="-431800" algn="just" eaLnBrk="1" hangingPunct="1">
              <a:lnSpc>
                <a:spcPct val="120000"/>
              </a:lnSpc>
              <a:spcBef>
                <a:spcPts val="550"/>
              </a:spcBef>
              <a:buFont typeface="Lucida Grande" charset="0"/>
              <a:buChar char="-"/>
            </a:pPr>
            <a:r>
              <a:rPr lang="ca-ES" altLang="es-ES_tradnl" sz="2000" noProof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Disminució </a:t>
            </a:r>
            <a:r>
              <a:rPr lang="ca-ES" altLang="es-ES_tradnl" sz="2000" noProof="0" smtClean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del </a:t>
            </a:r>
            <a:r>
              <a:rPr lang="ca-ES" altLang="es-ES_tradnl" sz="2000" noProof="0" smtClean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sodi</a:t>
            </a:r>
            <a:r>
              <a:rPr lang="ca-ES" altLang="es-ES_tradnl" sz="2000" noProof="0" smtClean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 </a:t>
            </a: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(120-140 </a:t>
            </a:r>
            <a:r>
              <a:rPr lang="ca-ES" altLang="es-ES_tradnl" sz="2000" noProof="0" dirty="0" err="1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mEq</a:t>
            </a: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/l) i </a:t>
            </a: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potassi</a:t>
            </a: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 elevat, normal </a:t>
            </a:r>
            <a:r>
              <a:rPr lang="ca-ES" altLang="es-ES_tradnl" sz="2000" noProof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o </a:t>
            </a:r>
            <a:r>
              <a:rPr lang="ca-ES" altLang="es-ES_tradnl" sz="2000" noProof="0" smtClean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baix.</a:t>
            </a:r>
            <a:endParaRPr lang="ca-ES" altLang="es-ES_tradnl" sz="2000" noProof="0" dirty="0">
              <a:latin typeface="Arial" panose="020B0604020202020204" pitchFamily="34" charset="0"/>
              <a:cs typeface="Arial" panose="020B0604020202020204" pitchFamily="34" charset="0"/>
              <a:sym typeface="Calibri" charset="0"/>
            </a:endParaRPr>
          </a:p>
          <a:p>
            <a:pPr marL="431800" indent="-431800" algn="just" eaLnBrk="1" hangingPunct="1">
              <a:lnSpc>
                <a:spcPct val="120000"/>
              </a:lnSpc>
              <a:spcBef>
                <a:spcPts val="550"/>
              </a:spcBef>
              <a:buFont typeface="Lucida Grande" charset="0"/>
              <a:buChar char="-"/>
            </a:pP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Leucocitosi</a:t>
            </a: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 amb </a:t>
            </a:r>
            <a:r>
              <a:rPr lang="ca-ES" altLang="es-ES_tradnl" sz="2000" noProof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desviació </a:t>
            </a:r>
            <a:r>
              <a:rPr lang="ca-ES" altLang="es-ES_tradnl" sz="2000" noProof="0" smtClean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esquerra.</a:t>
            </a:r>
            <a:endParaRPr lang="ca-ES" altLang="es-ES_tradnl" sz="2000" noProof="0" dirty="0">
              <a:latin typeface="Arial" panose="020B0604020202020204" pitchFamily="34" charset="0"/>
              <a:ea typeface="ヒラギノ角ゴ ProN W3" charset="-128"/>
              <a:cs typeface="Arial" panose="020B0604020202020204" pitchFamily="34" charset="0"/>
              <a:sym typeface="Calibri" charset="0"/>
            </a:endParaRPr>
          </a:p>
          <a:p>
            <a:pPr marL="431800" indent="-431800" algn="just" eaLnBrk="1" hangingPunct="1">
              <a:lnSpc>
                <a:spcPct val="120000"/>
              </a:lnSpc>
              <a:spcBef>
                <a:spcPts val="550"/>
              </a:spcBef>
              <a:buFont typeface="Lucida Grande" charset="0"/>
              <a:buChar char="-"/>
            </a:pP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Urea</a:t>
            </a: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 i </a:t>
            </a:r>
            <a:r>
              <a:rPr lang="ca-ES" altLang="es-ES_tradnl" sz="2000" noProof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creatinina</a:t>
            </a:r>
            <a:r>
              <a:rPr lang="ca-ES" altLang="es-ES_tradnl" sz="2000" noProof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 </a:t>
            </a:r>
            <a:r>
              <a:rPr lang="ca-ES" altLang="es-ES_tradnl" sz="2000" noProof="0" smtClean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augmentades.</a:t>
            </a:r>
            <a:endParaRPr lang="ca-ES" altLang="es-ES_tradnl" sz="2000" noProof="0" dirty="0">
              <a:latin typeface="Arial" panose="020B0604020202020204" pitchFamily="34" charset="0"/>
              <a:ea typeface="ヒラギノ角ゴ ProN W3" charset="-128"/>
              <a:cs typeface="Arial" panose="020B0604020202020204" pitchFamily="34" charset="0"/>
              <a:sym typeface="Calibri" charset="0"/>
            </a:endParaRPr>
          </a:p>
          <a:p>
            <a:pPr marL="431800" indent="-431800" algn="just" eaLnBrk="1" hangingPunct="1">
              <a:lnSpc>
                <a:spcPct val="120000"/>
              </a:lnSpc>
              <a:spcBef>
                <a:spcPts val="550"/>
              </a:spcBef>
              <a:buFont typeface="Lucida Grande" charset="0"/>
              <a:buChar char="-"/>
            </a:pP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CPK</a:t>
            </a:r>
            <a:r>
              <a:rPr lang="ca-ES" altLang="es-ES_tradnl" sz="2000" noProof="0" dirty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 i </a:t>
            </a:r>
            <a:r>
              <a:rPr lang="ca-ES" altLang="es-ES_tradnl" sz="2000" noProof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amilasa</a:t>
            </a:r>
            <a:r>
              <a:rPr lang="ca-ES" altLang="es-ES_tradnl" sz="2000" noProof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 </a:t>
            </a:r>
            <a:r>
              <a:rPr lang="ca-ES" altLang="es-ES_tradnl" sz="2000" noProof="0" smtClean="0"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augmentades.</a:t>
            </a:r>
            <a:endParaRPr lang="ca-ES" altLang="es-ES_tradnl" sz="2000" noProof="0" dirty="0">
              <a:latin typeface="Arial" panose="020B0604020202020204" pitchFamily="34" charset="0"/>
              <a:ea typeface="ヒラギノ角ゴ ProN W3" charset="-128"/>
              <a:cs typeface="Arial" panose="020B0604020202020204" pitchFamily="34" charset="0"/>
              <a:sym typeface="Calibri" charset="0"/>
            </a:endParaRPr>
          </a:p>
          <a:p>
            <a:pPr marL="431800" indent="-431800" algn="just" eaLnBrk="1" hangingPunct="1">
              <a:lnSpc>
                <a:spcPct val="120000"/>
              </a:lnSpc>
              <a:spcBef>
                <a:spcPts val="550"/>
              </a:spcBef>
              <a:buFont typeface="Lucida Grande" charset="0"/>
              <a:buChar char="-"/>
            </a:pPr>
            <a:r>
              <a:rPr lang="ca-ES" altLang="es-ES_tradnl" sz="2000" noProof="0" smtClean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Hiperlipèmia.</a:t>
            </a:r>
            <a:endParaRPr lang="ca-ES" altLang="es-ES_tradnl" sz="2000" noProof="0" dirty="0">
              <a:latin typeface="Arial" panose="020B0604020202020204" pitchFamily="34" charset="0"/>
              <a:ea typeface="ヒラギノ角ゴ ProN W6" charset="-128"/>
              <a:cs typeface="Arial" panose="020B0604020202020204" pitchFamily="34" charset="0"/>
              <a:sym typeface="Calibri Bold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4822" y="25709"/>
            <a:ext cx="3820558" cy="9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s-ES" sz="3600" b="1" kern="0" dirty="0">
                <a:solidFill>
                  <a:srgbClr val="364F74"/>
                </a:solidFill>
              </a:rPr>
              <a:t>LABORATORI</a:t>
            </a:r>
          </a:p>
        </p:txBody>
      </p:sp>
    </p:spTree>
    <p:extLst>
      <p:ext uri="{BB962C8B-B14F-4D97-AF65-F5344CB8AC3E}">
        <p14:creationId xmlns="" xmlns:p14="http://schemas.microsoft.com/office/powerpoint/2010/main" val="6011830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/>
          </p:cNvSpPr>
          <p:nvPr/>
        </p:nvSpPr>
        <p:spPr bwMode="auto">
          <a:xfrm>
            <a:off x="4627563" y="455613"/>
            <a:ext cx="21971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ヒラギノ角ゴ ProN W3" charset="-128"/>
                <a:sym typeface="Wingdings" charset="2"/>
              </a:rPr>
              <a:t></a:t>
            </a: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 insulina</a:t>
            </a: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523875" y="1674813"/>
            <a:ext cx="3756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ヒラギノ角ゴ ProN W3" charset="-128"/>
                <a:sym typeface="Wingdings" charset="2"/>
              </a:rPr>
              <a:t> </a:t>
            </a: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aclariment glucosa</a:t>
            </a:r>
          </a:p>
        </p:txBody>
      </p:sp>
      <p:sp>
        <p:nvSpPr>
          <p:cNvPr id="62468" name="Rectangle 4"/>
          <p:cNvSpPr>
            <a:spLocks/>
          </p:cNvSpPr>
          <p:nvPr/>
        </p:nvSpPr>
        <p:spPr bwMode="auto">
          <a:xfrm>
            <a:off x="4386263" y="1666875"/>
            <a:ext cx="2697162" cy="94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88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ヒラギノ角ゴ ProN W3" charset="-128"/>
                <a:sym typeface="Wingdings" charset="2"/>
              </a:rPr>
              <a:t></a:t>
            </a:r>
            <a:r>
              <a:rPr kumimoji="0" lang="ca-ES" altLang="es-ES_tradnl" sz="264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glucogenòlisi</a:t>
            </a:r>
            <a:endParaRPr kumimoji="0" lang="ca-ES" altLang="es-ES_tradnl" sz="26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ＭＳ Ｐゴシック" charset="-128"/>
              <a:sym typeface="Calibri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88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ヒラギノ角ゴ ProN W3" charset="-128"/>
                <a:sym typeface="Wingdings" charset="2"/>
              </a:rPr>
              <a:t></a:t>
            </a: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 neoglucogènesi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3028950" y="3114675"/>
            <a:ext cx="21320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hiperglucèmia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2725738" y="4295775"/>
            <a:ext cx="2859087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88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ヒラギノ角ゴ ProN W3" charset="-128"/>
                <a:sym typeface="Wingdings" charset="2"/>
              </a:rPr>
              <a:t></a:t>
            </a: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 diüresi osmòtica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3725863" y="5783263"/>
            <a:ext cx="22050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deshidratació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923925" y="5632450"/>
            <a:ext cx="2552700" cy="87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Pèrdues 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Na  Cl  PO</a:t>
            </a:r>
            <a:r>
              <a:rPr kumimoji="0" lang="ca-ES" altLang="es-ES_tradnl" sz="2640" b="0" i="0" u="none" strike="noStrike" kern="0" cap="none" spc="0" normalizeH="0" baseline="-17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4</a:t>
            </a:r>
            <a:r>
              <a:rPr kumimoji="0" lang="ca-ES" altLang="es-ES_tradnl" sz="2640" b="0" i="0" u="none" strike="noStrike" kern="0" cap="none" spc="0" normalizeH="0" baseline="31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=</a:t>
            </a: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  Mg</a:t>
            </a:r>
          </a:p>
        </p:txBody>
      </p:sp>
      <p:sp>
        <p:nvSpPr>
          <p:cNvPr id="62473" name="Rectangle 9"/>
          <p:cNvSpPr>
            <a:spLocks/>
          </p:cNvSpPr>
          <p:nvPr/>
        </p:nvSpPr>
        <p:spPr bwMode="auto">
          <a:xfrm>
            <a:off x="7980363" y="1674813"/>
            <a:ext cx="1443675" cy="503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88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ヒラギノ角ゴ ProN W3" charset="-128"/>
                <a:sym typeface="Wingdings" charset="2"/>
              </a:rPr>
              <a:t></a:t>
            </a: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 </a:t>
            </a:r>
            <a:r>
              <a:rPr kumimoji="0" lang="ca-ES" altLang="es-ES_tradnl" sz="264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lipòlisi</a:t>
            </a:r>
            <a:endParaRPr kumimoji="0" lang="ca-ES" altLang="es-ES_tradnl" sz="26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ＭＳ Ｐゴシック" charset="-128"/>
              <a:sym typeface="Calibri" charset="0"/>
            </a:endParaRPr>
          </a:p>
        </p:txBody>
      </p:sp>
      <p:sp>
        <p:nvSpPr>
          <p:cNvPr id="62474" name="Rectangle 10"/>
          <p:cNvSpPr>
            <a:spLocks/>
          </p:cNvSpPr>
          <p:nvPr/>
        </p:nvSpPr>
        <p:spPr bwMode="auto">
          <a:xfrm>
            <a:off x="6826250" y="2897188"/>
            <a:ext cx="14414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glicerol</a:t>
            </a:r>
          </a:p>
        </p:txBody>
      </p:sp>
      <p:sp>
        <p:nvSpPr>
          <p:cNvPr id="62475" name="Rectangle 11"/>
          <p:cNvSpPr>
            <a:spLocks/>
          </p:cNvSpPr>
          <p:nvPr/>
        </p:nvSpPr>
        <p:spPr bwMode="auto">
          <a:xfrm>
            <a:off x="9121775" y="2822575"/>
            <a:ext cx="12588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AGL</a:t>
            </a:r>
          </a:p>
        </p:txBody>
      </p:sp>
      <p:sp>
        <p:nvSpPr>
          <p:cNvPr id="62476" name="Rectangle 12"/>
          <p:cNvSpPr>
            <a:spLocks/>
          </p:cNvSpPr>
          <p:nvPr/>
        </p:nvSpPr>
        <p:spPr bwMode="auto">
          <a:xfrm>
            <a:off x="7372350" y="3754438"/>
            <a:ext cx="15922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cetogènesi</a:t>
            </a:r>
          </a:p>
        </p:txBody>
      </p:sp>
      <p:sp>
        <p:nvSpPr>
          <p:cNvPr id="62477" name="Rectangle 13"/>
          <p:cNvSpPr>
            <a:spLocks/>
          </p:cNvSpPr>
          <p:nvPr/>
        </p:nvSpPr>
        <p:spPr bwMode="auto">
          <a:xfrm>
            <a:off x="9380538" y="3754438"/>
            <a:ext cx="2132012" cy="452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9850" tIns="29850" rIns="29850" bIns="29850"/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hiperlipèmia</a:t>
            </a:r>
          </a:p>
        </p:txBody>
      </p:sp>
      <p:sp>
        <p:nvSpPr>
          <p:cNvPr id="62478" name="Rectangle 27"/>
          <p:cNvSpPr>
            <a:spLocks/>
          </p:cNvSpPr>
          <p:nvPr/>
        </p:nvSpPr>
        <p:spPr bwMode="auto">
          <a:xfrm>
            <a:off x="5305425" y="5056188"/>
            <a:ext cx="1063625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88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ヒラギノ角ゴ ProN W3" charset="-128"/>
                <a:sym typeface="Wingdings" charset="2"/>
              </a:rPr>
              <a:t></a:t>
            </a: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 K</a:t>
            </a:r>
          </a:p>
        </p:txBody>
      </p:sp>
      <p:sp>
        <p:nvSpPr>
          <p:cNvPr id="62479" name="Rectangle 30"/>
          <p:cNvSpPr>
            <a:spLocks/>
          </p:cNvSpPr>
          <p:nvPr/>
        </p:nvSpPr>
        <p:spPr bwMode="auto">
          <a:xfrm>
            <a:off x="8836025" y="4856163"/>
            <a:ext cx="1270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vòmits</a:t>
            </a:r>
          </a:p>
        </p:txBody>
      </p:sp>
      <p:sp>
        <p:nvSpPr>
          <p:cNvPr id="62480" name="Rectangle 31"/>
          <p:cNvSpPr>
            <a:spLocks/>
          </p:cNvSpPr>
          <p:nvPr/>
        </p:nvSpPr>
        <p:spPr bwMode="auto">
          <a:xfrm>
            <a:off x="6854825" y="4848225"/>
            <a:ext cx="1733550" cy="87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Acidosi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metabòlica</a:t>
            </a:r>
          </a:p>
        </p:txBody>
      </p:sp>
      <p:cxnSp>
        <p:nvCxnSpPr>
          <p:cNvPr id="62482" name="Conector angular 3"/>
          <p:cNvCxnSpPr>
            <a:cxnSpLocks noChangeShapeType="1"/>
            <a:stCxn id="62479" idx="2"/>
            <a:endCxn id="62471" idx="3"/>
          </p:cNvCxnSpPr>
          <p:nvPr/>
        </p:nvCxnSpPr>
        <p:spPr bwMode="auto">
          <a:xfrm rot="5400000">
            <a:off x="7354094" y="3899694"/>
            <a:ext cx="693737" cy="3540125"/>
          </a:xfrm>
          <a:prstGeom prst="bentConnector2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83" name="Conector recto de flecha 5"/>
          <p:cNvCxnSpPr>
            <a:cxnSpLocks noChangeShapeType="1"/>
            <a:stCxn id="62466" idx="2"/>
            <a:endCxn id="62467" idx="0"/>
          </p:cNvCxnSpPr>
          <p:nvPr/>
        </p:nvCxnSpPr>
        <p:spPr bwMode="auto">
          <a:xfrm rot="5400000">
            <a:off x="3687764" y="-363537"/>
            <a:ext cx="752475" cy="33242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84" name="Conector recto de flecha 42"/>
          <p:cNvCxnSpPr>
            <a:cxnSpLocks noChangeShapeType="1"/>
            <a:stCxn id="62466" idx="2"/>
            <a:endCxn id="62468" idx="0"/>
          </p:cNvCxnSpPr>
          <p:nvPr/>
        </p:nvCxnSpPr>
        <p:spPr bwMode="auto">
          <a:xfrm>
            <a:off x="5726113" y="922338"/>
            <a:ext cx="9525" cy="74453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85" name="Conector recto de flecha 45"/>
          <p:cNvCxnSpPr>
            <a:cxnSpLocks noChangeShapeType="1"/>
            <a:stCxn id="62466" idx="2"/>
            <a:endCxn id="62473" idx="0"/>
          </p:cNvCxnSpPr>
          <p:nvPr/>
        </p:nvCxnSpPr>
        <p:spPr bwMode="auto">
          <a:xfrm rot="16200000" flipH="1">
            <a:off x="6837920" y="-189469"/>
            <a:ext cx="752475" cy="29760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86" name="Conector recto de flecha 52"/>
          <p:cNvCxnSpPr>
            <a:cxnSpLocks noChangeShapeType="1"/>
            <a:stCxn id="62467" idx="2"/>
            <a:endCxn id="62469" idx="0"/>
          </p:cNvCxnSpPr>
          <p:nvPr/>
        </p:nvCxnSpPr>
        <p:spPr bwMode="auto">
          <a:xfrm rot="16200000" flipH="1">
            <a:off x="2761854" y="1781571"/>
            <a:ext cx="973137" cy="1693069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87" name="Conector recto de flecha 55"/>
          <p:cNvCxnSpPr>
            <a:cxnSpLocks noChangeShapeType="1"/>
            <a:stCxn id="62468" idx="2"/>
            <a:endCxn id="62469" idx="0"/>
          </p:cNvCxnSpPr>
          <p:nvPr/>
        </p:nvCxnSpPr>
        <p:spPr bwMode="auto">
          <a:xfrm flipH="1">
            <a:off x="4094163" y="2613025"/>
            <a:ext cx="1641475" cy="5016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88" name="Conector recto de flecha 58"/>
          <p:cNvCxnSpPr>
            <a:cxnSpLocks noChangeShapeType="1"/>
            <a:stCxn id="62474" idx="1"/>
            <a:endCxn id="62468" idx="2"/>
          </p:cNvCxnSpPr>
          <p:nvPr/>
        </p:nvCxnSpPr>
        <p:spPr bwMode="auto">
          <a:xfrm flipH="1" flipV="1">
            <a:off x="5735638" y="2613025"/>
            <a:ext cx="1090612" cy="5175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89" name="Conector recto de flecha 61"/>
          <p:cNvCxnSpPr>
            <a:cxnSpLocks noChangeShapeType="1"/>
            <a:stCxn id="62473" idx="2"/>
            <a:endCxn id="62474" idx="3"/>
          </p:cNvCxnSpPr>
          <p:nvPr/>
        </p:nvCxnSpPr>
        <p:spPr bwMode="auto">
          <a:xfrm rot="5400000">
            <a:off x="8008823" y="2437172"/>
            <a:ext cx="952257" cy="43450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90" name="Conector recto de flecha 64"/>
          <p:cNvCxnSpPr>
            <a:cxnSpLocks noChangeShapeType="1"/>
            <a:stCxn id="62473" idx="2"/>
            <a:endCxn id="62475" idx="1"/>
          </p:cNvCxnSpPr>
          <p:nvPr/>
        </p:nvCxnSpPr>
        <p:spPr bwMode="auto">
          <a:xfrm rot="16200000" flipH="1">
            <a:off x="8473166" y="2407329"/>
            <a:ext cx="877644" cy="419574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91" name="Conector recto de flecha 67"/>
          <p:cNvCxnSpPr>
            <a:cxnSpLocks noChangeShapeType="1"/>
            <a:stCxn id="62475" idx="2"/>
            <a:endCxn id="62476" idx="0"/>
          </p:cNvCxnSpPr>
          <p:nvPr/>
        </p:nvCxnSpPr>
        <p:spPr bwMode="auto">
          <a:xfrm flipH="1">
            <a:off x="8169275" y="3289300"/>
            <a:ext cx="1581150" cy="4651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92" name="Conector recto de flecha 70"/>
          <p:cNvCxnSpPr>
            <a:cxnSpLocks noChangeShapeType="1"/>
            <a:stCxn id="62475" idx="2"/>
            <a:endCxn id="62477" idx="0"/>
          </p:cNvCxnSpPr>
          <p:nvPr/>
        </p:nvCxnSpPr>
        <p:spPr bwMode="auto">
          <a:xfrm>
            <a:off x="9750425" y="3289300"/>
            <a:ext cx="695325" cy="4651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93" name="Conector recto de flecha 73"/>
          <p:cNvCxnSpPr>
            <a:cxnSpLocks noChangeShapeType="1"/>
            <a:stCxn id="62476" idx="2"/>
            <a:endCxn id="62479" idx="0"/>
          </p:cNvCxnSpPr>
          <p:nvPr/>
        </p:nvCxnSpPr>
        <p:spPr bwMode="auto">
          <a:xfrm>
            <a:off x="8169275" y="4221163"/>
            <a:ext cx="1301750" cy="635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94" name="Conector recto de flecha 77"/>
          <p:cNvCxnSpPr>
            <a:cxnSpLocks noChangeShapeType="1"/>
            <a:stCxn id="62476" idx="2"/>
            <a:endCxn id="62480" idx="0"/>
          </p:cNvCxnSpPr>
          <p:nvPr/>
        </p:nvCxnSpPr>
        <p:spPr bwMode="auto">
          <a:xfrm flipH="1">
            <a:off x="7721600" y="4221163"/>
            <a:ext cx="447675" cy="62706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95" name="Conector recto de flecha 80"/>
          <p:cNvCxnSpPr>
            <a:cxnSpLocks noChangeShapeType="1"/>
            <a:stCxn id="62480" idx="1"/>
            <a:endCxn id="62478" idx="3"/>
          </p:cNvCxnSpPr>
          <p:nvPr/>
        </p:nvCxnSpPr>
        <p:spPr bwMode="auto">
          <a:xfrm flipH="1">
            <a:off x="6369050" y="5284788"/>
            <a:ext cx="485775" cy="2222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96" name="Conector recto de flecha 83"/>
          <p:cNvCxnSpPr>
            <a:cxnSpLocks noChangeShapeType="1"/>
            <a:stCxn id="62469" idx="2"/>
            <a:endCxn id="62470" idx="0"/>
          </p:cNvCxnSpPr>
          <p:nvPr/>
        </p:nvCxnSpPr>
        <p:spPr bwMode="auto">
          <a:xfrm>
            <a:off x="4094163" y="3581400"/>
            <a:ext cx="61912" cy="71437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97" name="Conector recto de flecha 86"/>
          <p:cNvCxnSpPr>
            <a:cxnSpLocks noChangeShapeType="1"/>
            <a:stCxn id="62470" idx="2"/>
            <a:endCxn id="62472" idx="0"/>
          </p:cNvCxnSpPr>
          <p:nvPr/>
        </p:nvCxnSpPr>
        <p:spPr bwMode="auto">
          <a:xfrm rot="5400000">
            <a:off x="2761061" y="4238228"/>
            <a:ext cx="833437" cy="195500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98" name="Conector recto de flecha 89"/>
          <p:cNvCxnSpPr>
            <a:cxnSpLocks noChangeShapeType="1"/>
            <a:stCxn id="62470" idx="2"/>
            <a:endCxn id="62471" idx="0"/>
          </p:cNvCxnSpPr>
          <p:nvPr/>
        </p:nvCxnSpPr>
        <p:spPr bwMode="auto">
          <a:xfrm>
            <a:off x="4156075" y="4799013"/>
            <a:ext cx="671513" cy="9842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499" name="Conector recto de flecha 92"/>
          <p:cNvCxnSpPr>
            <a:cxnSpLocks noChangeShapeType="1"/>
            <a:stCxn id="62470" idx="2"/>
            <a:endCxn id="62478" idx="1"/>
          </p:cNvCxnSpPr>
          <p:nvPr/>
        </p:nvCxnSpPr>
        <p:spPr bwMode="auto">
          <a:xfrm>
            <a:off x="4156075" y="4799013"/>
            <a:ext cx="1149350" cy="5080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" name="1 Título"/>
          <p:cNvSpPr txBox="1">
            <a:spLocks/>
          </p:cNvSpPr>
          <p:nvPr/>
        </p:nvSpPr>
        <p:spPr bwMode="auto">
          <a:xfrm>
            <a:off x="4821" y="25709"/>
            <a:ext cx="4381441" cy="9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s-ES" sz="3600" b="1" kern="0" dirty="0">
                <a:solidFill>
                  <a:srgbClr val="364F74"/>
                </a:solidFill>
              </a:rPr>
              <a:t>FISIOPATOLOGIA</a:t>
            </a:r>
          </a:p>
        </p:txBody>
      </p:sp>
    </p:spTree>
    <p:extLst>
      <p:ext uri="{BB962C8B-B14F-4D97-AF65-F5344CB8AC3E}">
        <p14:creationId xmlns="" xmlns:p14="http://schemas.microsoft.com/office/powerpoint/2010/main" val="25930982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/>
          </p:cNvSpPr>
          <p:nvPr/>
        </p:nvSpPr>
        <p:spPr bwMode="auto">
          <a:xfrm>
            <a:off x="2208213" y="1295400"/>
            <a:ext cx="26114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ヒラギノ角ゴ ProN W3" charset="-128"/>
                <a:sym typeface="Wingdings" charset="2"/>
              </a:rPr>
              <a:t></a:t>
            </a:r>
            <a:r>
              <a:rPr kumimoji="0" lang="en-U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 insulina</a:t>
            </a:r>
          </a:p>
        </p:txBody>
      </p:sp>
      <p:sp>
        <p:nvSpPr>
          <p:cNvPr id="63491" name="Rectangle 3"/>
          <p:cNvSpPr>
            <a:spLocks/>
          </p:cNvSpPr>
          <p:nvPr/>
        </p:nvSpPr>
        <p:spPr bwMode="auto">
          <a:xfrm>
            <a:off x="7432675" y="1289050"/>
            <a:ext cx="2613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ヒラギノ角ゴ ProN W3" charset="-128"/>
                <a:sym typeface="Wingdings" charset="2"/>
              </a:rPr>
              <a:t></a:t>
            </a:r>
            <a:r>
              <a:rPr kumimoji="0" lang="en-U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 glucagó</a:t>
            </a: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1628775" y="2508250"/>
            <a:ext cx="3879299" cy="466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264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activació</a:t>
            </a:r>
            <a:r>
              <a:rPr kumimoji="0" lang="en-U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 </a:t>
            </a:r>
            <a:r>
              <a:rPr kumimoji="0" lang="en-US" altLang="es-ES_tradnl" sz="264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de la lipòlisi</a:t>
            </a:r>
            <a:endParaRPr kumimoji="0" lang="en-US" altLang="es-ES_tradnl" sz="264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ＭＳ Ｐゴシック" charset="-128"/>
              <a:sym typeface="Calibri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2330450" y="3913188"/>
            <a:ext cx="2489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ヒラギノ角ゴ ProN W3" charset="-128"/>
                <a:sym typeface="Wingdings" charset="2"/>
              </a:rPr>
              <a:t></a:t>
            </a:r>
            <a:r>
              <a:rPr kumimoji="0" lang="en-U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 AGL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4324350" y="5930900"/>
            <a:ext cx="2803525" cy="46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CETOGÈNESI</a:t>
            </a:r>
          </a:p>
        </p:txBody>
      </p:sp>
      <p:sp>
        <p:nvSpPr>
          <p:cNvPr id="63495" name="Rectangle 7"/>
          <p:cNvSpPr>
            <a:spLocks/>
          </p:cNvSpPr>
          <p:nvPr/>
        </p:nvSpPr>
        <p:spPr bwMode="auto">
          <a:xfrm>
            <a:off x="7623175" y="2432050"/>
            <a:ext cx="2187575" cy="87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ヒラギノ角ゴ ProN W3" charset="-128"/>
                <a:sym typeface="Wingdings" charset="2"/>
              </a:rPr>
              <a:t></a:t>
            </a:r>
            <a:r>
              <a:rPr kumimoji="0" lang="en-U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 carnitina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ヒラギノ角ゴ ProN W3" charset="-128"/>
                <a:sym typeface="Wingdings" charset="2"/>
              </a:rPr>
              <a:t></a:t>
            </a:r>
            <a:r>
              <a:rPr kumimoji="0" lang="en-U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 malonil CoA</a:t>
            </a:r>
          </a:p>
        </p:txBody>
      </p:sp>
      <p:sp>
        <p:nvSpPr>
          <p:cNvPr id="63496" name="Rectangle 8"/>
          <p:cNvSpPr>
            <a:spLocks/>
          </p:cNvSpPr>
          <p:nvPr/>
        </p:nvSpPr>
        <p:spPr bwMode="auto">
          <a:xfrm>
            <a:off x="6975475" y="3884613"/>
            <a:ext cx="3494088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9850" tIns="29850" rIns="29850" bIns="29850"/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activació </a:t>
            </a:r>
            <a:r>
              <a:rPr kumimoji="0" lang="en-US" altLang="es-ES_tradnl" sz="264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de carnitina</a:t>
            </a:r>
            <a:endParaRPr kumimoji="0" lang="en-US" altLang="es-ES_tradnl" sz="26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ＭＳ Ｐゴシック" charset="-128"/>
              <a:sym typeface="Calibri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264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aciltransferasa</a:t>
            </a:r>
            <a:endParaRPr kumimoji="0" lang="en-US" altLang="es-ES_tradnl" sz="264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charset="0"/>
              <a:ea typeface="ＭＳ Ｐゴシック" charset="-128"/>
              <a:sym typeface="Calibri" charset="0"/>
            </a:endParaRPr>
          </a:p>
        </p:txBody>
      </p:sp>
      <p:cxnSp>
        <p:nvCxnSpPr>
          <p:cNvPr id="63497" name="AutoShape 9"/>
          <p:cNvCxnSpPr>
            <a:cxnSpLocks noChangeShapeType="1"/>
            <a:stCxn id="63495" idx="2"/>
            <a:endCxn id="63496" idx="0"/>
          </p:cNvCxnSpPr>
          <p:nvPr/>
        </p:nvCxnSpPr>
        <p:spPr bwMode="auto">
          <a:xfrm>
            <a:off x="8716963" y="3305175"/>
            <a:ext cx="6350" cy="579438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AutoShape 10"/>
          <p:cNvCxnSpPr>
            <a:cxnSpLocks noChangeShapeType="1"/>
            <a:stCxn id="63490" idx="2"/>
            <a:endCxn id="63492" idx="0"/>
          </p:cNvCxnSpPr>
          <p:nvPr/>
        </p:nvCxnSpPr>
        <p:spPr bwMode="auto">
          <a:xfrm rot="16200000" flipH="1">
            <a:off x="3168116" y="2107940"/>
            <a:ext cx="746125" cy="54493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AutoShape 11"/>
          <p:cNvCxnSpPr>
            <a:cxnSpLocks noChangeShapeType="1"/>
            <a:stCxn id="63491" idx="2"/>
            <a:endCxn id="63495" idx="0"/>
          </p:cNvCxnSpPr>
          <p:nvPr/>
        </p:nvCxnSpPr>
        <p:spPr bwMode="auto">
          <a:xfrm flipH="1">
            <a:off x="8716963" y="1755775"/>
            <a:ext cx="22225" cy="6762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00" name="AutoShape 12"/>
          <p:cNvCxnSpPr>
            <a:cxnSpLocks noChangeShapeType="1"/>
            <a:stCxn id="63492" idx="2"/>
            <a:endCxn id="63493" idx="0"/>
          </p:cNvCxnSpPr>
          <p:nvPr/>
        </p:nvCxnSpPr>
        <p:spPr bwMode="auto">
          <a:xfrm rot="16200000" flipH="1">
            <a:off x="3102542" y="3440680"/>
            <a:ext cx="938390" cy="6625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01" name="AutoShape 13"/>
          <p:cNvCxnSpPr>
            <a:cxnSpLocks noChangeShapeType="1"/>
            <a:stCxn id="63502" idx="2"/>
            <a:endCxn id="63494" idx="0"/>
          </p:cNvCxnSpPr>
          <p:nvPr/>
        </p:nvCxnSpPr>
        <p:spPr bwMode="auto">
          <a:xfrm>
            <a:off x="5726113" y="5413375"/>
            <a:ext cx="0" cy="517525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502" name="Rectangle 14"/>
          <p:cNvSpPr>
            <a:spLocks/>
          </p:cNvSpPr>
          <p:nvPr/>
        </p:nvSpPr>
        <p:spPr bwMode="auto">
          <a:xfrm>
            <a:off x="4746625" y="4946650"/>
            <a:ext cx="19573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9850" tIns="29850" rIns="29850" bIns="29850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_tradnl" sz="264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charset="0"/>
                <a:ea typeface="ＭＳ Ｐゴシック" charset="-128"/>
                <a:sym typeface="Calibri" charset="0"/>
              </a:rPr>
              <a:t>FETGE</a:t>
            </a:r>
          </a:p>
        </p:txBody>
      </p:sp>
      <p:cxnSp>
        <p:nvCxnSpPr>
          <p:cNvPr id="63503" name="AutoShape 15"/>
          <p:cNvCxnSpPr>
            <a:cxnSpLocks noChangeShapeType="1"/>
            <a:stCxn id="63493" idx="2"/>
            <a:endCxn id="63502" idx="0"/>
          </p:cNvCxnSpPr>
          <p:nvPr/>
        </p:nvCxnSpPr>
        <p:spPr bwMode="auto">
          <a:xfrm>
            <a:off x="3575050" y="4379913"/>
            <a:ext cx="2151063" cy="566737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04" name="AutoShape 16"/>
          <p:cNvCxnSpPr>
            <a:cxnSpLocks noChangeShapeType="1"/>
            <a:stCxn id="63496" idx="1"/>
            <a:endCxn id="63502" idx="0"/>
          </p:cNvCxnSpPr>
          <p:nvPr/>
        </p:nvCxnSpPr>
        <p:spPr bwMode="auto">
          <a:xfrm flipH="1">
            <a:off x="5726113" y="4289425"/>
            <a:ext cx="1249362" cy="657225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" name="1 Título"/>
          <p:cNvSpPr txBox="1">
            <a:spLocks/>
          </p:cNvSpPr>
          <p:nvPr/>
        </p:nvSpPr>
        <p:spPr bwMode="auto">
          <a:xfrm>
            <a:off x="4822" y="25709"/>
            <a:ext cx="3820558" cy="9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s-ES" sz="3600" b="1" kern="0" dirty="0">
                <a:solidFill>
                  <a:srgbClr val="364F74"/>
                </a:solidFill>
              </a:rPr>
              <a:t>CETOGÈNESI</a:t>
            </a:r>
          </a:p>
        </p:txBody>
      </p:sp>
    </p:spTree>
    <p:extLst>
      <p:ext uri="{BB962C8B-B14F-4D97-AF65-F5344CB8AC3E}">
        <p14:creationId xmlns="" xmlns:p14="http://schemas.microsoft.com/office/powerpoint/2010/main" val="1064625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7" name="Rectangle 3"/>
          <p:cNvSpPr txBox="1">
            <a:spLocks noChangeArrowheads="1"/>
          </p:cNvSpPr>
          <p:nvPr/>
        </p:nvSpPr>
        <p:spPr bwMode="auto">
          <a:xfrm>
            <a:off x="2249331" y="4509120"/>
            <a:ext cx="76327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just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marR="0" lvl="0" indent="-342900" algn="just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DHC</a:t>
            </a:r>
            <a:r>
              <a:rPr kumimoji="0" lang="ca-ES" sz="20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ca-ES" sz="2000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descompensació hiperglucèmia cetònica</a:t>
            </a:r>
          </a:p>
          <a:p>
            <a:pPr marL="342900" marR="0" lvl="0" indent="-342900" algn="just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CAD</a:t>
            </a:r>
            <a:r>
              <a:rPr kumimoji="0" lang="ca-ES" sz="2000" b="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ca-ES" sz="2000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cetoacidosi diabètica</a:t>
            </a:r>
          </a:p>
          <a:p>
            <a:pPr marL="342900" marR="0" lvl="0" indent="-342900" algn="just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DHH:    descompensació </a:t>
            </a:r>
            <a:r>
              <a:rPr kumimoji="0" lang="ca-ES" sz="2000" b="0" i="0" u="none" strike="noStrike" kern="0" cap="none" spc="0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hiperglucèmica</a:t>
            </a: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a-ES" sz="2000" b="0" i="0" u="none" strike="noStrike" kern="0" cap="none" spc="0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hiperosmolar</a:t>
            </a:r>
            <a:endParaRPr kumimoji="0" lang="ca-ES" sz="20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" y="0"/>
            <a:ext cx="12191999" cy="13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s-ES" sz="3600" b="1" kern="0" dirty="0" err="1">
                <a:solidFill>
                  <a:srgbClr val="364F74"/>
                </a:solidFill>
                <a:latin typeface="Arial"/>
              </a:rPr>
              <a:t>Amb</a:t>
            </a:r>
            <a:r>
              <a:rPr lang="es-ES" sz="3600" b="1" kern="0" dirty="0">
                <a:solidFill>
                  <a:srgbClr val="364F74"/>
                </a:solidFill>
                <a:latin typeface="Arial"/>
              </a:rPr>
              <a:t> </a:t>
            </a:r>
            <a:r>
              <a:rPr lang="es-ES" sz="3600" b="1" kern="0" dirty="0" err="1">
                <a:solidFill>
                  <a:srgbClr val="364F74"/>
                </a:solidFill>
                <a:latin typeface="Arial"/>
              </a:rPr>
              <a:t>quines</a:t>
            </a:r>
            <a:r>
              <a:rPr lang="es-ES" sz="3600" b="1" kern="0" dirty="0">
                <a:solidFill>
                  <a:srgbClr val="364F74"/>
                </a:solidFill>
                <a:latin typeface="Arial"/>
              </a:rPr>
              <a:t> </a:t>
            </a:r>
            <a:r>
              <a:rPr lang="es-ES" sz="3600" b="1" kern="0" err="1">
                <a:solidFill>
                  <a:srgbClr val="364F74"/>
                </a:solidFill>
                <a:latin typeface="Arial"/>
              </a:rPr>
              <a:t>entitats</a:t>
            </a:r>
            <a:r>
              <a:rPr lang="es-ES" sz="3600" b="1" kern="0">
                <a:solidFill>
                  <a:srgbClr val="364F74"/>
                </a:solidFill>
                <a:latin typeface="Arial"/>
              </a:rPr>
              <a:t> </a:t>
            </a:r>
            <a:r>
              <a:rPr lang="es-ES" sz="3600" b="1" kern="0" smtClean="0">
                <a:solidFill>
                  <a:srgbClr val="364F74"/>
                </a:solidFill>
                <a:latin typeface="Arial"/>
              </a:rPr>
              <a:t>s’hauria de fer </a:t>
            </a:r>
            <a:r>
              <a:rPr lang="es-ES" sz="3600" b="1" kern="0" dirty="0">
                <a:solidFill>
                  <a:srgbClr val="364F74"/>
                </a:solidFill>
                <a:latin typeface="Arial"/>
              </a:rPr>
              <a:t>el</a:t>
            </a:r>
            <a:br>
              <a:rPr lang="es-ES" sz="3600" b="1" kern="0" dirty="0">
                <a:solidFill>
                  <a:srgbClr val="364F74"/>
                </a:solidFill>
                <a:latin typeface="Arial"/>
              </a:rPr>
            </a:br>
            <a:r>
              <a:rPr lang="es-ES" sz="3600" b="1" kern="0" dirty="0">
                <a:solidFill>
                  <a:srgbClr val="364F74"/>
                </a:solidFill>
                <a:latin typeface="Arial"/>
              </a:rPr>
              <a:t> </a:t>
            </a:r>
            <a:r>
              <a:rPr lang="es-ES" sz="3600" b="1" kern="0" dirty="0" err="1">
                <a:solidFill>
                  <a:srgbClr val="364F74"/>
                </a:solidFill>
                <a:latin typeface="Arial"/>
              </a:rPr>
              <a:t>diagnòstic</a:t>
            </a:r>
            <a:r>
              <a:rPr lang="es-ES" sz="3600" b="1" kern="0" dirty="0">
                <a:solidFill>
                  <a:srgbClr val="364F74"/>
                </a:solidFill>
                <a:latin typeface="Arial"/>
              </a:rPr>
              <a:t> diferencial?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364F7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725" y="1866900"/>
            <a:ext cx="8210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7040268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337352" y="1122345"/>
            <a:ext cx="3807320" cy="2450671"/>
            <a:chOff x="8337352" y="1122345"/>
            <a:chExt cx="3807320" cy="2450671"/>
          </a:xfrm>
        </p:grpSpPr>
        <p:sp>
          <p:nvSpPr>
            <p:cNvPr id="21" name="Rectangle 4"/>
            <p:cNvSpPr txBox="1">
              <a:spLocks noChangeArrowheads="1"/>
            </p:cNvSpPr>
            <p:nvPr/>
          </p:nvSpPr>
          <p:spPr bwMode="auto">
            <a:xfrm>
              <a:off x="8832304" y="3193420"/>
              <a:ext cx="3253221" cy="379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Menys </a:t>
              </a:r>
              <a:r>
                <a:rPr kumimoji="0" lang="ca-ES" sz="1400" b="0" i="0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activitat física que de costum</a:t>
              </a:r>
            </a:p>
          </p:txBody>
        </p:sp>
        <p:sp>
          <p:nvSpPr>
            <p:cNvPr id="27" name="1 Título"/>
            <p:cNvSpPr txBox="1">
              <a:spLocks/>
            </p:cNvSpPr>
            <p:nvPr/>
          </p:nvSpPr>
          <p:spPr bwMode="auto">
            <a:xfrm>
              <a:off x="8337352" y="1122345"/>
              <a:ext cx="3807320" cy="653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000" b="1" i="0" u="none" strike="noStrike" kern="0" cap="none" spc="0" normalizeH="0" baseline="0" dirty="0">
                  <a:ln>
                    <a:noFill/>
                  </a:ln>
                  <a:solidFill>
                    <a:srgbClr val="364F74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Relacionades amb l’exercici</a:t>
              </a:r>
            </a:p>
          </p:txBody>
        </p: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5043" y="1771277"/>
              <a:ext cx="2049206" cy="1366137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/>
        </p:nvGrpSpPr>
        <p:grpSpPr>
          <a:xfrm>
            <a:off x="4079776" y="3573016"/>
            <a:ext cx="1583434" cy="1450386"/>
            <a:chOff x="4079776" y="3573016"/>
            <a:chExt cx="1583434" cy="1450386"/>
          </a:xfrm>
        </p:grpSpPr>
        <p:sp>
          <p:nvSpPr>
            <p:cNvPr id="29" name="1 Título"/>
            <p:cNvSpPr txBox="1">
              <a:spLocks/>
            </p:cNvSpPr>
            <p:nvPr/>
          </p:nvSpPr>
          <p:spPr bwMode="auto">
            <a:xfrm>
              <a:off x="4079776" y="3573016"/>
              <a:ext cx="1583434" cy="653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000" b="1" i="0" u="none" strike="noStrike" kern="0" cap="none" spc="0" normalizeH="0" baseline="0" dirty="0">
                  <a:ln>
                    <a:noFill/>
                  </a:ln>
                  <a:solidFill>
                    <a:srgbClr val="364F74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Fàrmacs</a:t>
              </a:r>
            </a:p>
          </p:txBody>
        </p:sp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8626" y="4140777"/>
              <a:ext cx="1173413" cy="882625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-24680" y="1124375"/>
            <a:ext cx="4104456" cy="5595576"/>
            <a:chOff x="-24680" y="1124375"/>
            <a:chExt cx="4104456" cy="559557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7528" y="1645211"/>
              <a:ext cx="1697195" cy="1135717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82528" y="3467363"/>
              <a:ext cx="1502538" cy="1001692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67" y="3443984"/>
              <a:ext cx="1617901" cy="1086183"/>
            </a:xfrm>
            <a:prstGeom prst="rect">
              <a:avLst/>
            </a:prstGeom>
          </p:spPr>
        </p:pic>
        <p:sp>
          <p:nvSpPr>
            <p:cNvPr id="17" name="Rectangle 4"/>
            <p:cNvSpPr txBox="1">
              <a:spLocks noChangeArrowheads="1"/>
            </p:cNvSpPr>
            <p:nvPr/>
          </p:nvSpPr>
          <p:spPr bwMode="auto">
            <a:xfrm>
              <a:off x="1775520" y="2977396"/>
              <a:ext cx="2014721" cy="379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Menys </a:t>
              </a:r>
              <a:r>
                <a:rPr kumimoji="0" lang="ca-ES" sz="1400" b="0" i="0" u="none" strike="noStrike" kern="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dosi </a:t>
              </a:r>
              <a:r>
                <a:rPr kumimoji="0" lang="ca-ES" sz="1400" b="0" i="0" u="none" strike="noStrike" kern="0" cap="none" spc="0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d’insulina</a:t>
              </a:r>
              <a:endParaRPr kumimoji="0" lang="ca-ES" sz="14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8" name="Rectangle 4"/>
            <p:cNvSpPr txBox="1">
              <a:spLocks noChangeArrowheads="1"/>
            </p:cNvSpPr>
            <p:nvPr/>
          </p:nvSpPr>
          <p:spPr bwMode="auto">
            <a:xfrm>
              <a:off x="-5576" y="2977396"/>
              <a:ext cx="2014721" cy="379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Oblit </a:t>
              </a:r>
              <a:r>
                <a:rPr kumimoji="0" lang="ca-ES" sz="1400" b="0" i="0" u="none" strike="noStrike" kern="0" cap="none" spc="0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de dosi d’ADO</a:t>
              </a:r>
              <a:endParaRPr kumimoji="0" lang="ca-ES" sz="14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20" name="Rectangle 4"/>
            <p:cNvSpPr txBox="1">
              <a:spLocks noChangeArrowheads="1"/>
            </p:cNvSpPr>
            <p:nvPr/>
          </p:nvSpPr>
          <p:spPr bwMode="auto">
            <a:xfrm>
              <a:off x="61642" y="6339916"/>
              <a:ext cx="1668430" cy="378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Mala </a:t>
              </a:r>
              <a:r>
                <a:rPr kumimoji="0" lang="ca-ES" sz="1400" b="0" i="0" u="none" strike="noStrike" kern="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conservació </a:t>
              </a:r>
              <a:r>
                <a:rPr kumimoji="0" lang="ca-ES" sz="1400" b="0" i="0" u="none" strike="noStrike" kern="0" cap="none" spc="0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de la insulina</a:t>
              </a:r>
              <a:endParaRPr kumimoji="0" lang="ca-ES" sz="14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26" name="1 Título"/>
            <p:cNvSpPr txBox="1">
              <a:spLocks/>
            </p:cNvSpPr>
            <p:nvPr/>
          </p:nvSpPr>
          <p:spPr bwMode="auto">
            <a:xfrm>
              <a:off x="-24680" y="1124375"/>
              <a:ext cx="4104456" cy="653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000" b="1" i="0" u="none" strike="noStrike" kern="0" cap="none" spc="0" normalizeH="0" baseline="0" dirty="0">
                  <a:ln>
                    <a:noFill/>
                  </a:ln>
                  <a:solidFill>
                    <a:srgbClr val="364F74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Relacionades amb el tractament</a:t>
              </a:r>
            </a:p>
          </p:txBody>
        </p:sp>
        <p:sp>
          <p:nvSpPr>
            <p:cNvPr id="30" name="Rectangle 4"/>
            <p:cNvSpPr txBox="1">
              <a:spLocks noChangeArrowheads="1"/>
            </p:cNvSpPr>
            <p:nvPr/>
          </p:nvSpPr>
          <p:spPr bwMode="auto">
            <a:xfrm>
              <a:off x="1817090" y="4556762"/>
              <a:ext cx="1758630" cy="379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Agulla inapropiada</a:t>
              </a:r>
            </a:p>
          </p:txBody>
        </p:sp>
        <p:sp>
          <p:nvSpPr>
            <p:cNvPr id="31" name="Rectangle 4"/>
            <p:cNvSpPr txBox="1">
              <a:spLocks noChangeArrowheads="1"/>
            </p:cNvSpPr>
            <p:nvPr/>
          </p:nvSpPr>
          <p:spPr bwMode="auto">
            <a:xfrm>
              <a:off x="190755" y="4582089"/>
              <a:ext cx="1296144" cy="379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Relació </a:t>
              </a:r>
              <a:r>
                <a:rPr kumimoji="0" lang="ca-ES" sz="1400" b="0" i="0" u="none" strike="noStrike" kern="0" cap="none" spc="0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/>
              </a:r>
              <a:br>
                <a:rPr kumimoji="0" lang="ca-ES" sz="1400" b="0" i="0" u="none" strike="noStrike" kern="0" cap="none" spc="0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</a:br>
              <a:r>
                <a:rPr kumimoji="0" lang="ca-ES" sz="1400" b="0" i="0" u="none" strike="noStrike" kern="0" cap="none" spc="0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dosi-ingesta</a:t>
              </a:r>
              <a:endParaRPr kumimoji="0" lang="ca-ES" sz="14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32" name="Rectangle 4"/>
            <p:cNvSpPr txBox="1">
              <a:spLocks noChangeArrowheads="1"/>
            </p:cNvSpPr>
            <p:nvPr/>
          </p:nvSpPr>
          <p:spPr bwMode="auto">
            <a:xfrm>
              <a:off x="1819291" y="6340355"/>
              <a:ext cx="1630585" cy="379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Absència de rotació</a:t>
              </a:r>
            </a:p>
          </p:txBody>
        </p:sp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866" y="5205786"/>
              <a:ext cx="1421192" cy="948819"/>
            </a:xfrm>
            <a:prstGeom prst="rect">
              <a:avLst/>
            </a:prstGeom>
          </p:spPr>
        </p:pic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81025" y="5117776"/>
              <a:ext cx="1356804" cy="1018352"/>
            </a:xfrm>
            <a:prstGeom prst="rect">
              <a:avLst/>
            </a:prstGeom>
          </p:spPr>
        </p:pic>
        <p:pic>
          <p:nvPicPr>
            <p:cNvPr id="45" name="Imagen 44"/>
            <p:cNvPicPr>
              <a:picLocks noChangeAspect="1"/>
            </p:cNvPicPr>
            <p:nvPr/>
          </p:nvPicPr>
          <p:blipFill rotWithShape="1">
            <a:blip r:embed="rId10"/>
            <a:srcRect l="12912"/>
            <a:stretch/>
          </p:blipFill>
          <p:spPr>
            <a:xfrm>
              <a:off x="226366" y="1613214"/>
              <a:ext cx="1396522" cy="1223584"/>
            </a:xfrm>
            <a:prstGeom prst="rect">
              <a:avLst/>
            </a:prstGeom>
          </p:spPr>
        </p:pic>
        <p:sp>
          <p:nvSpPr>
            <p:cNvPr id="46" name="Rectángulo 45"/>
            <p:cNvSpPr/>
            <p:nvPr/>
          </p:nvSpPr>
          <p:spPr bwMode="auto">
            <a:xfrm>
              <a:off x="419812" y="2087836"/>
              <a:ext cx="1157690" cy="2504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24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47" name="Rectangle 4"/>
            <p:cNvSpPr txBox="1">
              <a:spLocks noChangeArrowheads="1"/>
            </p:cNvSpPr>
            <p:nvPr/>
          </p:nvSpPr>
          <p:spPr bwMode="auto">
            <a:xfrm>
              <a:off x="387439" y="2120426"/>
              <a:ext cx="1251566" cy="249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ca-ES" sz="1000" b="1" i="0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HIPERGLUCÈMIA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170952" y="1122345"/>
            <a:ext cx="3923856" cy="2241001"/>
            <a:chOff x="4170952" y="1122345"/>
            <a:chExt cx="3923856" cy="2241001"/>
          </a:xfrm>
        </p:grpSpPr>
        <p:sp>
          <p:nvSpPr>
            <p:cNvPr id="28" name="1 Título"/>
            <p:cNvSpPr txBox="1">
              <a:spLocks/>
            </p:cNvSpPr>
            <p:nvPr/>
          </p:nvSpPr>
          <p:spPr bwMode="auto">
            <a:xfrm>
              <a:off x="4170952" y="1122345"/>
              <a:ext cx="3844144" cy="653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000" b="1" i="0" u="none" strike="noStrike" kern="0" cap="none" spc="0" normalizeH="0" baseline="0" dirty="0">
                  <a:ln>
                    <a:noFill/>
                  </a:ln>
                  <a:solidFill>
                    <a:srgbClr val="364F74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Alteració en l’alimentació</a:t>
              </a:r>
            </a:p>
          </p:txBody>
        </p:sp>
        <p:sp>
          <p:nvSpPr>
            <p:cNvPr id="34" name="Rectangle 4"/>
            <p:cNvSpPr txBox="1">
              <a:spLocks noChangeArrowheads="1"/>
            </p:cNvSpPr>
            <p:nvPr/>
          </p:nvSpPr>
          <p:spPr bwMode="auto">
            <a:xfrm>
              <a:off x="4349287" y="2983750"/>
              <a:ext cx="2346716" cy="379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Transgressions dietètiques</a:t>
              </a:r>
            </a:p>
          </p:txBody>
        </p:sp>
        <p:pic>
          <p:nvPicPr>
            <p:cNvPr id="43" name="Imagen 42"/>
            <p:cNvPicPr>
              <a:picLocks noChangeAspect="1"/>
            </p:cNvPicPr>
            <p:nvPr/>
          </p:nvPicPr>
          <p:blipFill rotWithShape="1">
            <a:blip r:embed="rId11" cstate="print"/>
            <a:srcRect t="5396"/>
            <a:stretch/>
          </p:blipFill>
          <p:spPr>
            <a:xfrm>
              <a:off x="4189597" y="1771277"/>
              <a:ext cx="1333048" cy="953923"/>
            </a:xfrm>
            <a:prstGeom prst="rect">
              <a:avLst/>
            </a:prstGeom>
          </p:spPr>
        </p:pic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69723" y="1751355"/>
              <a:ext cx="1068365" cy="973845"/>
            </a:xfrm>
            <a:prstGeom prst="rect">
              <a:avLst/>
            </a:prstGeom>
          </p:spPr>
        </p:pic>
        <p:pic>
          <p:nvPicPr>
            <p:cNvPr id="50" name="Imagen 49"/>
            <p:cNvPicPr>
              <a:picLocks noChangeAspect="1"/>
            </p:cNvPicPr>
            <p:nvPr/>
          </p:nvPicPr>
          <p:blipFill rotWithShape="1">
            <a:blip r:embed="rId13"/>
            <a:srcRect t="13217"/>
            <a:stretch/>
          </p:blipFill>
          <p:spPr>
            <a:xfrm>
              <a:off x="7186046" y="1732847"/>
              <a:ext cx="819014" cy="1010860"/>
            </a:xfrm>
            <a:prstGeom prst="rect">
              <a:avLst/>
            </a:prstGeom>
          </p:spPr>
        </p:pic>
        <p:sp>
          <p:nvSpPr>
            <p:cNvPr id="51" name="Rectangle 4"/>
            <p:cNvSpPr txBox="1">
              <a:spLocks noChangeArrowheads="1"/>
            </p:cNvSpPr>
            <p:nvPr/>
          </p:nvSpPr>
          <p:spPr bwMode="auto">
            <a:xfrm>
              <a:off x="7325012" y="2977396"/>
              <a:ext cx="769796" cy="379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ca-ES" sz="1400" b="0" i="0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Dejú (DM1)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8832304" y="4404231"/>
            <a:ext cx="3255365" cy="1905089"/>
            <a:chOff x="8832304" y="4404231"/>
            <a:chExt cx="3255365" cy="1905089"/>
          </a:xfrm>
        </p:grpSpPr>
        <p:pic>
          <p:nvPicPr>
            <p:cNvPr id="48" name="Imagen 4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832304" y="5212116"/>
              <a:ext cx="1645805" cy="1097204"/>
            </a:xfrm>
            <a:prstGeom prst="rect">
              <a:avLst/>
            </a:prstGeom>
          </p:spPr>
        </p:pic>
        <p:pic>
          <p:nvPicPr>
            <p:cNvPr id="49" name="Imagen 4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691263" y="5216678"/>
              <a:ext cx="1396406" cy="1092642"/>
            </a:xfrm>
            <a:prstGeom prst="rect">
              <a:avLst/>
            </a:prstGeom>
          </p:spPr>
        </p:pic>
        <p:sp>
          <p:nvSpPr>
            <p:cNvPr id="52" name="1 Título"/>
            <p:cNvSpPr txBox="1">
              <a:spLocks/>
            </p:cNvSpPr>
            <p:nvPr/>
          </p:nvSpPr>
          <p:spPr bwMode="auto">
            <a:xfrm>
              <a:off x="8850175" y="4404231"/>
              <a:ext cx="3143690" cy="653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000" b="1" i="0" u="none" strike="noStrike" kern="0" cap="none" spc="0" normalizeH="0" baseline="0" dirty="0">
                  <a:ln>
                    <a:noFill/>
                  </a:ln>
                  <a:solidFill>
                    <a:srgbClr val="364F74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Forma de presentació inicial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977353" y="3443984"/>
            <a:ext cx="2589878" cy="1562372"/>
            <a:chOff x="5977353" y="3443984"/>
            <a:chExt cx="2589878" cy="1562372"/>
          </a:xfrm>
        </p:grpSpPr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18565" y="4295933"/>
              <a:ext cx="1069334" cy="710423"/>
            </a:xfrm>
            <a:prstGeom prst="rect">
              <a:avLst/>
            </a:prstGeom>
          </p:spPr>
        </p:pic>
        <p:pic>
          <p:nvPicPr>
            <p:cNvPr id="54" name="Imagen 5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977353" y="4317372"/>
              <a:ext cx="1162024" cy="667546"/>
            </a:xfrm>
            <a:prstGeom prst="rect">
              <a:avLst/>
            </a:prstGeom>
          </p:spPr>
        </p:pic>
        <p:sp>
          <p:nvSpPr>
            <p:cNvPr id="55" name="1 Título"/>
            <p:cNvSpPr txBox="1">
              <a:spLocks/>
            </p:cNvSpPr>
            <p:nvPr/>
          </p:nvSpPr>
          <p:spPr bwMode="auto">
            <a:xfrm>
              <a:off x="6030196" y="3443984"/>
              <a:ext cx="2537035" cy="653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000" b="1" i="0" u="none" strike="noStrike" kern="0" cap="none" spc="0" normalizeH="0" baseline="0" dirty="0">
                  <a:ln>
                    <a:noFill/>
                  </a:ln>
                  <a:solidFill>
                    <a:srgbClr val="364F74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Malalties </a:t>
              </a:r>
              <a:r>
                <a:rPr kumimoji="0" lang="ca-ES" sz="2000" b="1" i="0" u="none" strike="noStrike" kern="0" cap="none" spc="0" normalizeH="0" baseline="0" dirty="0" err="1">
                  <a:ln>
                    <a:noFill/>
                  </a:ln>
                  <a:solidFill>
                    <a:srgbClr val="364F74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endocrinològiques</a:t>
              </a:r>
              <a:endParaRPr kumimoji="0" lang="ca-ES" sz="2000" b="1" i="0" u="none" strike="noStrike" kern="0" cap="none" spc="0" normalizeH="0" baseline="0" dirty="0">
                <a:ln>
                  <a:noFill/>
                </a:ln>
                <a:solidFill>
                  <a:srgbClr val="364F74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980372" y="5085184"/>
            <a:ext cx="4658859" cy="1579600"/>
            <a:chOff x="3980372" y="5085184"/>
            <a:chExt cx="4658859" cy="1579600"/>
          </a:xfrm>
        </p:grpSpPr>
        <p:sp>
          <p:nvSpPr>
            <p:cNvPr id="56" name="1 Título"/>
            <p:cNvSpPr txBox="1">
              <a:spLocks/>
            </p:cNvSpPr>
            <p:nvPr/>
          </p:nvSpPr>
          <p:spPr bwMode="auto">
            <a:xfrm>
              <a:off x="4998299" y="5085184"/>
              <a:ext cx="2954933" cy="653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2000" b="1" i="0" u="none" strike="noStrike" kern="0" cap="none" spc="0" normalizeH="0" baseline="0" dirty="0">
                  <a:ln>
                    <a:noFill/>
                  </a:ln>
                  <a:solidFill>
                    <a:srgbClr val="364F74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Situacions d’estrès</a:t>
              </a:r>
            </a:p>
          </p:txBody>
        </p:sp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220245" y="5711714"/>
              <a:ext cx="1418986" cy="944060"/>
            </a:xfrm>
            <a:prstGeom prst="rect">
              <a:avLst/>
            </a:prstGeom>
          </p:spPr>
        </p:pic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980372" y="5711714"/>
              <a:ext cx="1398962" cy="924051"/>
            </a:xfrm>
            <a:prstGeom prst="rect">
              <a:avLst/>
            </a:prstGeom>
          </p:spPr>
        </p:pic>
        <p:pic>
          <p:nvPicPr>
            <p:cNvPr id="60" name="Imagen 5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554962" y="5711714"/>
              <a:ext cx="1429605" cy="953070"/>
            </a:xfrm>
            <a:prstGeom prst="rect">
              <a:avLst/>
            </a:prstGeom>
          </p:spPr>
        </p:pic>
      </p:grpSp>
      <p:sp>
        <p:nvSpPr>
          <p:cNvPr id="57" name="1 Título"/>
          <p:cNvSpPr txBox="1">
            <a:spLocks/>
          </p:cNvSpPr>
          <p:nvPr/>
        </p:nvSpPr>
        <p:spPr bwMode="auto">
          <a:xfrm>
            <a:off x="-5576" y="45015"/>
            <a:ext cx="12191999" cy="86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3600" b="1" dirty="0">
                <a:solidFill>
                  <a:srgbClr val="364F74"/>
                </a:solidFill>
              </a:rPr>
              <a:t>Quina </a:t>
            </a:r>
            <a:r>
              <a:rPr lang="ca-ES" sz="3600" b="1">
                <a:solidFill>
                  <a:srgbClr val="364F74"/>
                </a:solidFill>
              </a:rPr>
              <a:t>és </a:t>
            </a:r>
            <a:r>
              <a:rPr lang="ca-ES" sz="3600" b="1" smtClean="0">
                <a:solidFill>
                  <a:srgbClr val="364F74"/>
                </a:solidFill>
              </a:rPr>
              <a:t>l’etiologia </a:t>
            </a:r>
            <a:r>
              <a:rPr lang="ca-ES" sz="3600" b="1" dirty="0">
                <a:solidFill>
                  <a:srgbClr val="364F74"/>
                </a:solidFill>
              </a:rPr>
              <a:t>més probable?</a:t>
            </a:r>
            <a:endParaRPr lang="es-ES" sz="3600" b="1" kern="0" dirty="0">
              <a:solidFill>
                <a:srgbClr val="364F7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659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CAS CLÍNIC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351612"/>
            <a:ext cx="10801200" cy="4833938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smtClean="0"/>
              <a:t>Una dona</a:t>
            </a:r>
            <a:r>
              <a:rPr lang="ca-ES" sz="2000" noProof="0" smtClean="0"/>
              <a:t> </a:t>
            </a:r>
            <a:r>
              <a:rPr lang="ca-ES" sz="2000" noProof="0" dirty="0"/>
              <a:t>de 43 </a:t>
            </a:r>
            <a:r>
              <a:rPr lang="ca-ES" sz="2000" noProof="0"/>
              <a:t>anys </a:t>
            </a:r>
            <a:r>
              <a:rPr lang="ca-ES" sz="2000" noProof="0" smtClean="0"/>
              <a:t>acudeix </a:t>
            </a:r>
            <a:r>
              <a:rPr lang="ca-ES" sz="2000" noProof="0"/>
              <a:t>a </a:t>
            </a:r>
            <a:r>
              <a:rPr lang="ca-ES" sz="2000"/>
              <a:t>u</a:t>
            </a:r>
            <a:r>
              <a:rPr lang="ca-ES" sz="2000" noProof="0" smtClean="0"/>
              <a:t>rgències perquè té hiperglucèmia </a:t>
            </a:r>
            <a:r>
              <a:rPr lang="ca-ES" sz="2000" noProof="0" dirty="0"/>
              <a:t>que no es corregeix </a:t>
            </a:r>
            <a:r>
              <a:rPr lang="ca-ES" sz="2000" noProof="0"/>
              <a:t>amb </a:t>
            </a:r>
            <a:r>
              <a:rPr lang="ca-ES" sz="2000" noProof="0" smtClean="0"/>
              <a:t>l’ajust </a:t>
            </a:r>
            <a:r>
              <a:rPr lang="ca-ES" sz="2000" noProof="0" dirty="0"/>
              <a:t>de tractament </a:t>
            </a:r>
            <a:r>
              <a:rPr lang="ca-ES" sz="2000" noProof="0" err="1"/>
              <a:t>insulínic</a:t>
            </a:r>
            <a:r>
              <a:rPr lang="ca-ES" sz="2000" noProof="0"/>
              <a:t> </a:t>
            </a:r>
            <a:r>
              <a:rPr lang="ca-ES" sz="2000" noProof="0" smtClean="0"/>
              <a:t>al domicili.</a:t>
            </a:r>
            <a:endParaRPr lang="ca-ES" sz="20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noProof="0" dirty="0"/>
              <a:t>Antecedents personals</a:t>
            </a:r>
            <a:endParaRPr lang="ca-ES" sz="1600" noProof="0" dirty="0"/>
          </a:p>
          <a:p>
            <a:pPr>
              <a:lnSpc>
                <a:spcPct val="80000"/>
              </a:lnSpc>
            </a:pPr>
            <a:endParaRPr lang="ca-ES" sz="1600" noProof="0" dirty="0"/>
          </a:p>
          <a:p>
            <a:pPr lvl="1">
              <a:lnSpc>
                <a:spcPct val="80000"/>
              </a:lnSpc>
            </a:pPr>
            <a:r>
              <a:rPr lang="ca-ES" sz="1800" noProof="0" dirty="0"/>
              <a:t>Al·lèrgia </a:t>
            </a:r>
            <a:r>
              <a:rPr lang="ca-ES" sz="1800" noProof="0"/>
              <a:t>a </a:t>
            </a:r>
            <a:r>
              <a:rPr lang="ca-ES" sz="1800" noProof="0" smtClean="0"/>
              <a:t>betalactàmics.</a:t>
            </a: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r>
              <a:rPr lang="ca-ES" sz="1800" noProof="0"/>
              <a:t>Diabetis </a:t>
            </a:r>
            <a:r>
              <a:rPr lang="ca-ES" sz="1800" noProof="0" smtClean="0"/>
              <a:t>de tipus </a:t>
            </a:r>
            <a:r>
              <a:rPr lang="ca-ES" sz="1800" noProof="0" smtClean="0"/>
              <a:t>1 </a:t>
            </a:r>
            <a:r>
              <a:rPr lang="ca-ES" sz="1800" noProof="0" smtClean="0"/>
              <a:t>diagnosticada fa </a:t>
            </a:r>
            <a:r>
              <a:rPr lang="ca-ES" sz="1800" noProof="0" dirty="0"/>
              <a:t>22 anys</a:t>
            </a:r>
            <a:r>
              <a:rPr lang="ca-ES" sz="1800" noProof="0"/>
              <a:t>. </a:t>
            </a:r>
            <a:r>
              <a:rPr lang="ca-ES" sz="1800" noProof="0" smtClean="0"/>
              <a:t>Sense complicacions </a:t>
            </a:r>
            <a:r>
              <a:rPr lang="ca-ES" sz="1800" noProof="0"/>
              <a:t>cròniques </a:t>
            </a:r>
            <a:r>
              <a:rPr lang="ca-ES" sz="1800" noProof="0" smtClean="0"/>
              <a:t>conegudes.</a:t>
            </a: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r>
              <a:rPr lang="ca-ES" sz="1800" noProof="0"/>
              <a:t>Hipotiroïdisme </a:t>
            </a:r>
            <a:r>
              <a:rPr lang="ca-ES" sz="1800" noProof="0" smtClean="0"/>
              <a:t>primari.</a:t>
            </a: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r>
              <a:rPr lang="ca-ES" sz="1800" noProof="0"/>
              <a:t>Hipertensió </a:t>
            </a:r>
            <a:r>
              <a:rPr lang="ca-ES" sz="1800" noProof="0" smtClean="0"/>
              <a:t>arterial.</a:t>
            </a: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noProof="0" dirty="0"/>
              <a:t>Tractament habitual</a:t>
            </a:r>
            <a:endParaRPr lang="ca-ES" sz="1600" noProof="0" dirty="0"/>
          </a:p>
          <a:p>
            <a:pPr>
              <a:lnSpc>
                <a:spcPct val="80000"/>
              </a:lnSpc>
            </a:pPr>
            <a:endParaRPr lang="ca-ES" sz="1600" noProof="0" dirty="0"/>
          </a:p>
          <a:p>
            <a:pPr marL="473075" lvl="1" indent="0">
              <a:lnSpc>
                <a:spcPct val="80000"/>
              </a:lnSpc>
              <a:buNone/>
            </a:pPr>
            <a:endParaRPr lang="ca-ES" sz="14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4941821" y="4822592"/>
            <a:ext cx="392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/>
              <a:t>Insulina </a:t>
            </a:r>
            <a:r>
              <a:rPr lang="ca-ES" smtClean="0"/>
              <a:t>degludec: </a:t>
            </a:r>
            <a:r>
              <a:rPr lang="ca-ES" dirty="0"/>
              <a:t>24 UI </a:t>
            </a:r>
            <a:r>
              <a:rPr lang="ca-ES"/>
              <a:t>en </a:t>
            </a:r>
            <a:r>
              <a:rPr lang="ca-ES" smtClean="0"/>
              <a:t>dejú.</a:t>
            </a:r>
            <a:endParaRPr lang="ca-ES" dirty="0"/>
          </a:p>
          <a:p>
            <a:r>
              <a:rPr lang="ca-ES"/>
              <a:t>Insulina </a:t>
            </a:r>
            <a:r>
              <a:rPr lang="ca-ES" smtClean="0"/>
              <a:t>lispro: </a:t>
            </a:r>
            <a:r>
              <a:rPr lang="ca-ES" dirty="0"/>
              <a:t>3-6-6 UI </a:t>
            </a:r>
            <a:r>
              <a:rPr lang="ca-ES"/>
              <a:t>amb </a:t>
            </a:r>
            <a:r>
              <a:rPr lang="ca-ES" smtClean="0"/>
              <a:t>ajustos.</a:t>
            </a:r>
            <a:endParaRPr lang="ca-ES" dirty="0"/>
          </a:p>
          <a:p>
            <a:r>
              <a:rPr lang="ca-ES" smtClean="0"/>
              <a:t>Levotiroxina: </a:t>
            </a:r>
            <a:r>
              <a:rPr lang="ca-ES"/>
              <a:t>75 </a:t>
            </a:r>
            <a:r>
              <a:rPr lang="ca-ES" smtClean="0"/>
              <a:t>µg/dia.</a:t>
            </a:r>
            <a:endParaRPr lang="ca-ES" dirty="0"/>
          </a:p>
          <a:p>
            <a:r>
              <a:rPr lang="ca-ES" smtClean="0"/>
              <a:t>Valsartan: </a:t>
            </a:r>
            <a:r>
              <a:rPr lang="ca-ES"/>
              <a:t>160 </a:t>
            </a:r>
            <a:r>
              <a:rPr lang="ca-ES" smtClean="0"/>
              <a:t>mg/dia.</a:t>
            </a:r>
            <a:endParaRPr lang="ca-ES" sz="1600" dirty="0"/>
          </a:p>
        </p:txBody>
      </p:sp>
      <p:sp>
        <p:nvSpPr>
          <p:cNvPr id="3" name="Flecha: a la derecha 2"/>
          <p:cNvSpPr/>
          <p:nvPr/>
        </p:nvSpPr>
        <p:spPr bwMode="auto">
          <a:xfrm>
            <a:off x="3751603" y="5341371"/>
            <a:ext cx="757068" cy="18332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1" name="Abrir llave 10"/>
          <p:cNvSpPr/>
          <p:nvPr/>
        </p:nvSpPr>
        <p:spPr>
          <a:xfrm>
            <a:off x="4704874" y="4754515"/>
            <a:ext cx="236947" cy="134997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77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7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2462" y="1260820"/>
            <a:ext cx="10191749" cy="5289551"/>
          </a:xfrm>
        </p:spPr>
        <p:txBody>
          <a:bodyPr/>
          <a:lstStyle/>
          <a:p>
            <a:pPr marL="486821" indent="-376757" eaLnBrk="1" hangingPunct="1">
              <a:buClr>
                <a:srgbClr val="364F74"/>
              </a:buClr>
            </a:pPr>
            <a:r>
              <a:rPr lang="ca-ES" sz="2400" noProof="0" dirty="0"/>
              <a:t>Glucosa</a:t>
            </a:r>
          </a:p>
          <a:p>
            <a:pPr marL="486821" indent="-376757" eaLnBrk="1" hangingPunct="1">
              <a:buClr>
                <a:srgbClr val="364F74"/>
              </a:buClr>
            </a:pPr>
            <a:r>
              <a:rPr lang="ca-ES" sz="2400" noProof="0" dirty="0"/>
              <a:t>Ions</a:t>
            </a:r>
          </a:p>
          <a:p>
            <a:pPr marL="486821" indent="-376757" eaLnBrk="1" hangingPunct="1">
              <a:buClr>
                <a:srgbClr val="364F74"/>
              </a:buClr>
            </a:pPr>
            <a:r>
              <a:rPr lang="ca-ES" sz="2400" noProof="0" dirty="0"/>
              <a:t>Funció renal</a:t>
            </a:r>
          </a:p>
          <a:p>
            <a:pPr marL="486821" indent="-376757" eaLnBrk="1" hangingPunct="1">
              <a:buClr>
                <a:srgbClr val="364F74"/>
              </a:buClr>
            </a:pPr>
            <a:r>
              <a:rPr lang="ca-ES" sz="2400" noProof="0" dirty="0"/>
              <a:t>Gasometria venosa</a:t>
            </a:r>
          </a:p>
          <a:p>
            <a:pPr marL="486821" indent="-376757" eaLnBrk="1" hangingPunct="1">
              <a:buClr>
                <a:srgbClr val="364F74"/>
              </a:buClr>
            </a:pPr>
            <a:r>
              <a:rPr lang="ca-ES" sz="2400" noProof="0" dirty="0"/>
              <a:t>Hemograma</a:t>
            </a:r>
          </a:p>
          <a:p>
            <a:pPr marL="486821" indent="-376757" eaLnBrk="1" hangingPunct="1">
              <a:buClr>
                <a:srgbClr val="364F74"/>
              </a:buClr>
            </a:pPr>
            <a:r>
              <a:rPr lang="ca-ES" sz="2400" noProof="0" dirty="0"/>
              <a:t>Orina</a:t>
            </a:r>
          </a:p>
          <a:p>
            <a:pPr marL="486821" indent="-376757" eaLnBrk="1" hangingPunct="1">
              <a:buClr>
                <a:srgbClr val="364F74"/>
              </a:buClr>
            </a:pPr>
            <a:r>
              <a:rPr lang="ca-ES" sz="2400" noProof="0" smtClean="0"/>
              <a:t>RX </a:t>
            </a:r>
            <a:r>
              <a:rPr lang="ca-ES" sz="2400" noProof="0" dirty="0"/>
              <a:t>tòrax</a:t>
            </a:r>
          </a:p>
          <a:p>
            <a:pPr marL="486821" indent="-376757" eaLnBrk="1" hangingPunct="1">
              <a:buClr>
                <a:srgbClr val="364F74"/>
              </a:buClr>
            </a:pPr>
            <a:r>
              <a:rPr lang="ca-ES" sz="2400" noProof="0" dirty="0"/>
              <a:t>ECG</a:t>
            </a:r>
          </a:p>
          <a:p>
            <a:pPr marL="486821" indent="-376757" eaLnBrk="1" hangingPunct="1">
              <a:buClr>
                <a:srgbClr val="364F74"/>
              </a:buClr>
            </a:pPr>
            <a:r>
              <a:rPr lang="ca-ES" sz="2400" noProof="0" dirty="0"/>
              <a:t>Hemocultius </a:t>
            </a:r>
            <a:r>
              <a:rPr lang="ca-ES" sz="2400" noProof="0"/>
              <a:t>si </a:t>
            </a:r>
            <a:r>
              <a:rPr lang="ca-ES" sz="2400" noProof="0" smtClean="0"/>
              <a:t>hi ha febre</a:t>
            </a:r>
            <a:endParaRPr lang="ca-ES" sz="2400" noProof="0" dirty="0"/>
          </a:p>
          <a:p>
            <a:pPr marL="486821" indent="-376757" eaLnBrk="1" hangingPunct="1">
              <a:buClr>
                <a:srgbClr val="364F74"/>
              </a:buClr>
            </a:pPr>
            <a:r>
              <a:rPr lang="ca-ES" sz="2400" noProof="0"/>
              <a:t>Control </a:t>
            </a:r>
            <a:r>
              <a:rPr lang="ca-ES" sz="2400" noProof="0" smtClean="0"/>
              <a:t>de la diüresi</a:t>
            </a:r>
            <a:endParaRPr lang="ca-ES" sz="2400" noProof="0" dirty="0"/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13016" y="64671"/>
            <a:ext cx="12191999" cy="111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3200" b="1" dirty="0">
                <a:solidFill>
                  <a:srgbClr val="364F74"/>
                </a:solidFill>
              </a:rPr>
              <a:t>Quines exploracions </a:t>
            </a:r>
            <a:r>
              <a:rPr lang="ca-ES" sz="3200" b="1">
                <a:solidFill>
                  <a:srgbClr val="364F74"/>
                </a:solidFill>
              </a:rPr>
              <a:t>complementàries </a:t>
            </a:r>
            <a:r>
              <a:rPr lang="ca-ES" sz="3200" b="1" smtClean="0">
                <a:solidFill>
                  <a:srgbClr val="364F74"/>
                </a:solidFill>
              </a:rPr>
              <a:t/>
            </a:r>
            <a:br>
              <a:rPr lang="ca-ES" sz="3200" b="1" smtClean="0">
                <a:solidFill>
                  <a:srgbClr val="364F74"/>
                </a:solidFill>
              </a:rPr>
            </a:br>
            <a:r>
              <a:rPr lang="ca-ES" sz="3200" b="1" smtClean="0">
                <a:solidFill>
                  <a:srgbClr val="364F74"/>
                </a:solidFill>
              </a:rPr>
              <a:t>estarien indicades en aquest cas?</a:t>
            </a:r>
            <a:endParaRPr lang="es-ES" sz="3400" b="1" kern="0" dirty="0">
              <a:solidFill>
                <a:srgbClr val="364F7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202605"/>
      </p:ext>
    </p:extLst>
  </p:cSld>
  <p:clrMapOvr>
    <a:masterClrMapping/>
  </p:clrMapOvr>
  <p:transition advTm="49979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37"/>
          <a:stretch/>
        </p:blipFill>
        <p:spPr>
          <a:xfrm>
            <a:off x="1346515" y="1410605"/>
            <a:ext cx="9525000" cy="4827946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13016" y="64671"/>
            <a:ext cx="12191999" cy="111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3200" b="1" dirty="0">
                <a:solidFill>
                  <a:srgbClr val="364F74"/>
                </a:solidFill>
              </a:rPr>
              <a:t>Quines exploracions </a:t>
            </a:r>
            <a:r>
              <a:rPr lang="ca-ES" sz="3200" b="1">
                <a:solidFill>
                  <a:srgbClr val="364F74"/>
                </a:solidFill>
              </a:rPr>
              <a:t>complementàries </a:t>
            </a:r>
            <a:r>
              <a:rPr lang="ca-ES" sz="3200" b="1" smtClean="0">
                <a:solidFill>
                  <a:srgbClr val="364F74"/>
                </a:solidFill>
              </a:rPr>
              <a:t/>
            </a:r>
            <a:br>
              <a:rPr lang="ca-ES" sz="3200" b="1" smtClean="0">
                <a:solidFill>
                  <a:srgbClr val="364F74"/>
                </a:solidFill>
              </a:rPr>
            </a:br>
            <a:r>
              <a:rPr lang="ca-ES" sz="3200" b="1" smtClean="0">
                <a:solidFill>
                  <a:srgbClr val="364F74"/>
                </a:solidFill>
              </a:rPr>
              <a:t>estarien indicades en aquest cas?</a:t>
            </a:r>
            <a:endParaRPr lang="es-ES" sz="3600" b="1" kern="0" dirty="0">
              <a:solidFill>
                <a:srgbClr val="364F7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09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663677"/>
            <a:ext cx="12191999" cy="5161936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Quin és el tractament adequat?</a:t>
            </a:r>
            <a:br>
              <a:rPr lang="ca-ES" sz="3600" b="1" noProof="0" dirty="0">
                <a:solidFill>
                  <a:srgbClr val="364F74"/>
                </a:solidFill>
              </a:rPr>
            </a:br>
            <a:r>
              <a:rPr lang="ca-ES" sz="3600" b="1" noProof="0">
                <a:solidFill>
                  <a:srgbClr val="364F74"/>
                </a:solidFill>
              </a:rPr>
              <a:t/>
            </a:r>
            <a:br>
              <a:rPr lang="ca-ES" sz="3600" b="1" noProof="0">
                <a:solidFill>
                  <a:srgbClr val="364F74"/>
                </a:solidFill>
              </a:rPr>
            </a:br>
            <a:r>
              <a:rPr lang="ca-ES" sz="3600" b="1" noProof="0" smtClean="0">
                <a:solidFill>
                  <a:srgbClr val="364F74"/>
                </a:solidFill>
              </a:rPr>
              <a:t>Cal afegir-hi </a:t>
            </a:r>
            <a:r>
              <a:rPr lang="ca-ES" sz="3600" b="1" noProof="0" dirty="0">
                <a:solidFill>
                  <a:srgbClr val="364F74"/>
                </a:solidFill>
              </a:rPr>
              <a:t>potassi?</a:t>
            </a:r>
            <a:br>
              <a:rPr lang="ca-ES" sz="3600" b="1" noProof="0" dirty="0">
                <a:solidFill>
                  <a:srgbClr val="364F74"/>
                </a:solidFill>
              </a:rPr>
            </a:br>
            <a:r>
              <a:rPr lang="ca-ES" sz="3600" b="1" noProof="0" dirty="0">
                <a:solidFill>
                  <a:srgbClr val="364F74"/>
                </a:solidFill>
              </a:rPr>
              <a:t/>
            </a:r>
            <a:br>
              <a:rPr lang="ca-ES" sz="3600" b="1" noProof="0" dirty="0">
                <a:solidFill>
                  <a:srgbClr val="364F74"/>
                </a:solidFill>
              </a:rPr>
            </a:br>
            <a:r>
              <a:rPr lang="ca-ES" sz="3600" b="1" noProof="0" dirty="0">
                <a:solidFill>
                  <a:srgbClr val="364F74"/>
                </a:solidFill>
              </a:rPr>
              <a:t>I bicarbonat?</a:t>
            </a:r>
          </a:p>
        </p:txBody>
      </p:sp>
    </p:spTree>
    <p:extLst>
      <p:ext uri="{BB962C8B-B14F-4D97-AF65-F5344CB8AC3E}">
        <p14:creationId xmlns="" xmlns:p14="http://schemas.microsoft.com/office/powerpoint/2010/main" val="403726916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8838" y="866775"/>
            <a:ext cx="10109200" cy="5568950"/>
          </a:xfrm>
        </p:spPr>
        <p:txBody>
          <a:bodyPr/>
          <a:lstStyle/>
          <a:p>
            <a:pPr marL="346075" indent="-346075" eaLnBrk="1" hangingPunct="1">
              <a:lnSpc>
                <a:spcPct val="110000"/>
              </a:lnSpc>
              <a:spcBef>
                <a:spcPct val="0"/>
              </a:spcBef>
              <a:buFont typeface="Times New Roman" charset="0"/>
              <a:buNone/>
            </a:pPr>
            <a:r>
              <a:rPr lang="ca-ES" altLang="es-ES_tradnl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1</a:t>
            </a:r>
            <a:r>
              <a:rPr lang="ca-ES" altLang="es-ES_tradnl" sz="2200" noProof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. </a:t>
            </a:r>
            <a:r>
              <a:rPr lang="ca-ES" altLang="es-ES_tradnl" sz="2200" noProof="0" smtClean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Cerca de la </a:t>
            </a:r>
            <a:r>
              <a:rPr lang="ca-ES" altLang="es-ES_tradnl" sz="2200" b="1" noProof="0" smtClean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causa</a:t>
            </a:r>
            <a:r>
              <a:rPr lang="ca-ES" altLang="es-ES_tradnl" sz="2200" noProof="0" smtClean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 desencadenant.</a:t>
            </a:r>
            <a:endParaRPr lang="ca-ES" altLang="es-ES_tradnl" sz="2200" noProof="0" dirty="0">
              <a:latin typeface="Arial" panose="020B0604020202020204" pitchFamily="34" charset="0"/>
              <a:ea typeface="ヒラギノ角ゴ ProN W3" charset="-128"/>
              <a:cs typeface="Arial" panose="020B0604020202020204" pitchFamily="34" charset="0"/>
              <a:sym typeface="Helvetica" charset="0"/>
            </a:endParaRPr>
          </a:p>
          <a:p>
            <a:pPr marL="346075" indent="-346075" eaLnBrk="1" hangingPunct="1">
              <a:lnSpc>
                <a:spcPct val="110000"/>
              </a:lnSpc>
              <a:spcBef>
                <a:spcPts val="550"/>
              </a:spcBef>
              <a:buFont typeface="Times New Roman" charset="0"/>
              <a:buNone/>
            </a:pPr>
            <a:r>
              <a:rPr lang="ca-ES" altLang="es-ES_tradnl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2. </a:t>
            </a:r>
            <a:r>
              <a:rPr lang="ca-ES" altLang="es-ES_tradnl" sz="2200" b="1" noProof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Exploració </a:t>
            </a:r>
            <a:r>
              <a:rPr lang="ca-ES" altLang="es-ES_tradnl" sz="2200" b="1" noProof="0" smtClean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física</a:t>
            </a:r>
            <a:r>
              <a:rPr lang="ca-ES" altLang="es-ES_tradnl" sz="2200" noProof="0" smtClean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 </a:t>
            </a:r>
            <a:endParaRPr lang="ca-ES" altLang="es-ES_tradnl" sz="2200" noProof="0" dirty="0">
              <a:latin typeface="Arial" panose="020B0604020202020204" pitchFamily="34" charset="0"/>
              <a:ea typeface="ヒラギノ角ゴ ProN W3" charset="-128"/>
              <a:cs typeface="Arial" panose="020B0604020202020204" pitchFamily="34" charset="0"/>
              <a:sym typeface="Helvetica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550"/>
              </a:spcBef>
              <a:buFont typeface="Tahoma" charset="0"/>
              <a:buChar char="–"/>
            </a:pPr>
            <a:r>
              <a:rPr lang="ca-ES" altLang="es-ES_tradnl" sz="2200" noProof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Estat </a:t>
            </a:r>
            <a:r>
              <a:rPr lang="ca-ES" altLang="es-ES_tradnl" sz="2200" noProof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d</a:t>
            </a:r>
            <a:r>
              <a:rPr lang="ca-ES" altLang="ja-JP" sz="2200" noProof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’hidratació, ventilació, temperatura</a:t>
            </a:r>
            <a:r>
              <a:rPr lang="ca-ES" altLang="ja-JP" sz="2200" noProof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, </a:t>
            </a:r>
            <a:r>
              <a:rPr lang="ca-ES" altLang="ja-JP" sz="2200" noProof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PA.</a:t>
            </a:r>
            <a:endParaRPr lang="ca-ES" altLang="ja-JP" sz="2200" noProof="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Helvetica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550"/>
              </a:spcBef>
              <a:buFont typeface="Tahoma" charset="0"/>
              <a:buChar char="–"/>
            </a:pPr>
            <a:r>
              <a:rPr lang="ca-ES" altLang="es-ES_tradnl" sz="2200" noProof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Freqüència </a:t>
            </a:r>
            <a:r>
              <a:rPr lang="ca-ES" altLang="es-ES_tradnl" sz="2200" noProof="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cardíaca, diüresi, estat </a:t>
            </a:r>
            <a:r>
              <a:rPr lang="ca-ES" altLang="es-ES_tradnl" sz="2200" noProof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de </a:t>
            </a:r>
            <a:r>
              <a:rPr lang="ca-ES" altLang="es-ES_tradnl" sz="2200" noProof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Helvetica" charset="0"/>
              </a:rPr>
              <a:t>consciència.</a:t>
            </a:r>
            <a:endParaRPr lang="ca-ES" altLang="es-ES_tradnl" sz="2200" noProof="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  <a:sym typeface="Helvetica" charset="0"/>
            </a:endParaRPr>
          </a:p>
          <a:p>
            <a:pPr marL="346075" indent="-346075" eaLnBrk="1" hangingPunct="1">
              <a:lnSpc>
                <a:spcPct val="110000"/>
              </a:lnSpc>
              <a:spcBef>
                <a:spcPts val="550"/>
              </a:spcBef>
              <a:buFont typeface="Times New Roman" charset="0"/>
              <a:buNone/>
            </a:pPr>
            <a:r>
              <a:rPr lang="ca-ES" altLang="es-ES_tradnl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3.</a:t>
            </a:r>
            <a:r>
              <a:rPr lang="ca-ES" altLang="es-ES_tradnl" sz="2200" noProof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 </a:t>
            </a:r>
            <a:r>
              <a:rPr lang="ca-ES" altLang="es-ES_tradnl" sz="2200" b="1" noProof="0" smtClean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Anàlisi</a:t>
            </a:r>
            <a:endParaRPr lang="ca-ES" altLang="es-ES_tradnl" sz="2200" noProof="0" dirty="0"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550"/>
              </a:spcBef>
              <a:buFont typeface="Tahoma" charset="0"/>
              <a:buChar char="–"/>
            </a:pPr>
            <a:r>
              <a:rPr lang="ca-ES" altLang="es-ES_tradnl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Tira reactiva: glucèmia, glucosúria </a:t>
            </a:r>
            <a:r>
              <a:rPr lang="ca-ES" altLang="es-ES_tradnl" sz="2200" noProof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i </a:t>
            </a:r>
            <a:r>
              <a:rPr lang="ca-ES" altLang="es-ES_tradnl" sz="2200" noProof="0" smtClean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cetonúria.</a:t>
            </a:r>
            <a:endParaRPr lang="ca-ES" altLang="es-ES_tradnl" sz="2200" noProof="0" dirty="0"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550"/>
              </a:spcBef>
              <a:buFont typeface="Tahoma" charset="0"/>
              <a:buChar char="–"/>
            </a:pPr>
            <a:r>
              <a:rPr lang="ca-ES" altLang="es-ES_tradnl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Laboratori</a:t>
            </a:r>
            <a:r>
              <a:rPr lang="ca-ES" altLang="es-ES_tradnl" sz="2200" noProof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: </a:t>
            </a:r>
            <a:r>
              <a:rPr lang="ca-ES" altLang="es-ES_tradnl" sz="2200" noProof="0" smtClean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glucèmia</a:t>
            </a:r>
            <a:r>
              <a:rPr lang="ca-ES" altLang="es-ES_tradnl" sz="2200" noProof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, </a:t>
            </a:r>
            <a:r>
              <a:rPr lang="ca-ES" altLang="es-ES_tradnl" sz="2200" noProof="0" smtClean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urea</a:t>
            </a:r>
            <a:r>
              <a:rPr lang="ca-ES" altLang="es-ES_tradnl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, Na, K, Cl, </a:t>
            </a:r>
            <a:r>
              <a:rPr lang="ca-ES" altLang="es-ES_tradnl" sz="2200" noProof="0" dirty="0" err="1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Ht</a:t>
            </a:r>
            <a:r>
              <a:rPr lang="ca-ES" altLang="es-ES_tradnl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. </a:t>
            </a:r>
            <a:r>
              <a:rPr lang="ca-ES" altLang="es-ES_tradnl" sz="2200" noProof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Gasos </a:t>
            </a:r>
            <a:r>
              <a:rPr lang="ca-ES" altLang="es-ES_tradnl" sz="2200" noProof="0" smtClean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arterials.</a:t>
            </a:r>
            <a:endParaRPr lang="ca-ES" altLang="es-ES_tradnl" sz="2200" noProof="0" dirty="0"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550"/>
              </a:spcBef>
              <a:buFont typeface="Tahoma" charset="0"/>
              <a:buChar char="–"/>
            </a:pPr>
            <a:r>
              <a:rPr lang="ca-ES" altLang="es-ES_tradnl" sz="2200" noProof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Cultius </a:t>
            </a:r>
            <a:r>
              <a:rPr lang="ca-ES" altLang="es-ES_tradnl" sz="2200" noProof="0" smtClean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microbiològics. </a:t>
            </a:r>
            <a:endParaRPr lang="ca-ES" altLang="es-ES_tradnl" sz="2200" noProof="0" dirty="0"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550"/>
              </a:spcBef>
              <a:buFont typeface="Tahoma" charset="0"/>
              <a:buChar char="–"/>
            </a:pPr>
            <a:r>
              <a:rPr lang="ca-ES" altLang="es-ES_tradnl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Càlcul de l</a:t>
            </a:r>
            <a:r>
              <a:rPr lang="ca-ES" altLang="ja-JP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’osmolaritat = 2 (</a:t>
            </a:r>
            <a:r>
              <a:rPr lang="ca-ES" altLang="ja-JP" sz="2200" noProof="0" dirty="0" err="1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Na+K</a:t>
            </a:r>
            <a:r>
              <a:rPr lang="ca-ES" altLang="ja-JP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) + (glucosa/18) + (</a:t>
            </a:r>
            <a:r>
              <a:rPr lang="ca-ES" altLang="ja-JP" sz="2200" noProof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BUN/2,8</a:t>
            </a:r>
            <a:r>
              <a:rPr lang="ca-ES" altLang="ja-JP" sz="2200" noProof="0" smtClean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).</a:t>
            </a:r>
            <a:endParaRPr lang="ca-ES" altLang="ja-JP" sz="2200" noProof="0" dirty="0"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  <a:p>
            <a:pPr marL="346075" indent="-346075" eaLnBrk="1" hangingPunct="1">
              <a:lnSpc>
                <a:spcPct val="110000"/>
              </a:lnSpc>
              <a:spcBef>
                <a:spcPts val="550"/>
              </a:spcBef>
              <a:buFont typeface="Times New Roman" charset="0"/>
              <a:buNone/>
            </a:pPr>
            <a:r>
              <a:rPr lang="ca-ES" altLang="es-ES_tradnl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4. </a:t>
            </a:r>
            <a:r>
              <a:rPr lang="ca-ES" altLang="es-ES_tradnl" sz="2200" b="1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ECG</a:t>
            </a:r>
            <a:r>
              <a:rPr lang="ca-ES" altLang="es-ES_tradnl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 </a:t>
            </a:r>
          </a:p>
          <a:p>
            <a:pPr marL="346075" indent="-346075" eaLnBrk="1" hangingPunct="1">
              <a:lnSpc>
                <a:spcPct val="110000"/>
              </a:lnSpc>
              <a:spcBef>
                <a:spcPts val="550"/>
              </a:spcBef>
              <a:buFont typeface="Times New Roman" charset="0"/>
              <a:buNone/>
            </a:pPr>
            <a:r>
              <a:rPr lang="ca-ES" altLang="es-ES_tradnl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5</a:t>
            </a:r>
            <a:r>
              <a:rPr lang="ca-ES" altLang="es-ES_tradnl" sz="2200" noProof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. </a:t>
            </a:r>
            <a:r>
              <a:rPr lang="ca-ES" altLang="es-ES_tradnl" sz="2200" b="1" noProof="0" smtClean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RX </a:t>
            </a:r>
            <a:r>
              <a:rPr lang="ca-ES" altLang="es-ES_tradnl" sz="2200" b="1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de tòrax</a:t>
            </a:r>
            <a:r>
              <a:rPr lang="ca-ES" altLang="es-ES_tradnl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 (si es considera </a:t>
            </a:r>
            <a:r>
              <a:rPr lang="ca-ES" altLang="es-ES_tradnl" sz="2200" noProof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adequat</a:t>
            </a:r>
            <a:r>
              <a:rPr lang="ca-ES" altLang="es-ES_tradnl" sz="2200" noProof="0" smtClean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).</a:t>
            </a:r>
            <a:r>
              <a:rPr lang="ca-ES" altLang="es-ES_tradnl" sz="2200" noProof="0" dirty="0">
                <a:latin typeface="Arial" panose="020B0604020202020204" pitchFamily="34" charset="0"/>
                <a:cs typeface="Arial" panose="020B0604020202020204" pitchFamily="34" charset="0"/>
                <a:sym typeface="Helvetica" charset="0"/>
              </a:rPr>
              <a:t> 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3016" y="64671"/>
            <a:ext cx="12191999" cy="71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s-ES" sz="3400" b="1" kern="0" dirty="0">
                <a:solidFill>
                  <a:srgbClr val="364F74"/>
                </a:solidFill>
              </a:rPr>
              <a:t>Pauta </a:t>
            </a:r>
            <a:r>
              <a:rPr lang="es-ES" sz="3400" b="1" kern="0" dirty="0" err="1">
                <a:solidFill>
                  <a:srgbClr val="364F74"/>
                </a:solidFill>
              </a:rPr>
              <a:t>d’actuació</a:t>
            </a:r>
            <a:endParaRPr lang="es-ES" sz="3400" b="1" kern="0" dirty="0">
              <a:solidFill>
                <a:srgbClr val="364F7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3756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81201" y="935038"/>
            <a:ext cx="3780202" cy="289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1r </a:t>
            </a:r>
            <a:r>
              <a:rPr kumimoji="0" lang="ca-ES" sz="2000" b="1" i="0" u="none" strike="noStrike" kern="0" cap="none" spc="0" normalizeH="0" baseline="0" dirty="0">
                <a:ln>
                  <a:noFill/>
                </a:ln>
                <a:solidFill>
                  <a:srgbClr val="364F74"/>
                </a:solidFill>
                <a:effectLst/>
                <a:uLnTx/>
                <a:uFillTx/>
                <a:latin typeface="+mn-lt"/>
              </a:rPr>
              <a:t>Hidratació</a:t>
            </a: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 IV sèrum salí 0,9%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(10% pes corporal)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Temps  (h)         Volum (ml)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0,5	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1.000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0,5-1	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   500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1-2	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1.000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2-4	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1.000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4-8	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1.000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8-12	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1.000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12-24	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1.500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64786" y="935512"/>
            <a:ext cx="4654550" cy="2339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2n </a:t>
            </a:r>
            <a:r>
              <a:rPr kumimoji="0" lang="ca-ES" sz="2000" b="1" i="0" u="none" strike="noStrike" kern="0" cap="none" spc="0" normalizeH="0" baseline="0" dirty="0">
                <a:ln>
                  <a:noFill/>
                </a:ln>
                <a:solidFill>
                  <a:srgbClr val="364F74"/>
                </a:solidFill>
                <a:effectLst/>
                <a:uLnTx/>
                <a:uFillTx/>
                <a:latin typeface="+mn-lt"/>
              </a:rPr>
              <a:t>Insulina ràpida </a:t>
            </a:r>
            <a:r>
              <a:rPr kumimoji="0" lang="ca-ES" sz="1800" b="1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(pautes)</a:t>
            </a:r>
          </a:p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1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a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)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Bol i.v. 6-10 U </a:t>
            </a: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+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perfusió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i.v.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6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U/h.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  <a:p>
            <a:pPr marL="573088" marR="0" lvl="1" indent="-2063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Bomba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de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perfusió.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  <a:p>
            <a:pPr marL="573088" marR="0" lvl="1" indent="-2063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500 ml salí 0,9% + 50 U insulina ràpida (20 gotes/minut = 6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U/hora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).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1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b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)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i.m</a:t>
            </a: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. 10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U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i.v. </a:t>
            </a: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+ 10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U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i.m. </a:t>
            </a: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seguit de 6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U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i.m./</a:t>
            </a: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hora (CAD greu, hipotensió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i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deshidratació: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no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s’usa).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034213" y="3757613"/>
            <a:ext cx="240001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Glucèmia &lt;250 mg/dl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743700" y="4495800"/>
            <a:ext cx="405384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Hidratació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: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salí </a:t>
            </a: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i glucosa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Insulina</a:t>
            </a: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434975" marR="0" lvl="1" indent="-184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ca-ES" kern="0" smtClean="0">
                <a:solidFill>
                  <a:srgbClr val="333333"/>
                </a:solidFill>
              </a:rPr>
              <a:t>P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erfusió d’insulina </a:t>
            </a: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amb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2-3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U/h.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  <a:p>
            <a:pPr marL="434975" marR="0" lvl="1" indent="-184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S.c.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10-15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U/quatre-sis hores.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  <a:p>
            <a:pPr marL="434975" marR="0" lvl="1" indent="-184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I.m. 6 U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cada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dues hores.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8442" name="AutoShape 10"/>
          <p:cNvCxnSpPr>
            <a:cxnSpLocks noChangeShapeType="1"/>
            <a:stCxn id="18435" idx="2"/>
            <a:endCxn id="18438" idx="1"/>
          </p:cNvCxnSpPr>
          <p:nvPr/>
        </p:nvCxnSpPr>
        <p:spPr bwMode="auto">
          <a:xfrm rot="16200000" flipH="1">
            <a:off x="5395687" y="2303752"/>
            <a:ext cx="114141" cy="316291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443" name="AutoShape 11"/>
          <p:cNvCxnSpPr>
            <a:cxnSpLocks noChangeShapeType="1"/>
            <a:stCxn id="18437" idx="2"/>
            <a:endCxn id="18438" idx="0"/>
          </p:cNvCxnSpPr>
          <p:nvPr/>
        </p:nvCxnSpPr>
        <p:spPr bwMode="auto">
          <a:xfrm rot="5400000">
            <a:off x="8121642" y="3387193"/>
            <a:ext cx="482999" cy="25784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444" name="AutoShape 12"/>
          <p:cNvCxnSpPr>
            <a:cxnSpLocks noChangeShapeType="1"/>
            <a:stCxn id="18438" idx="2"/>
            <a:endCxn id="18440" idx="0"/>
          </p:cNvCxnSpPr>
          <p:nvPr/>
        </p:nvCxnSpPr>
        <p:spPr bwMode="auto">
          <a:xfrm rot="16200000" flipH="1">
            <a:off x="8317993" y="4043172"/>
            <a:ext cx="368855" cy="53639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905001" y="4038601"/>
            <a:ext cx="4130675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3r </a:t>
            </a:r>
            <a:r>
              <a:rPr kumimoji="0" lang="ca-ES" sz="2000" b="1" i="0" u="none" strike="noStrike" kern="0" cap="none" spc="0" normalizeH="0" baseline="0" dirty="0">
                <a:ln>
                  <a:noFill/>
                </a:ln>
                <a:solidFill>
                  <a:srgbClr val="364F74"/>
                </a:solidFill>
                <a:effectLst/>
                <a:uLnTx/>
                <a:uFillTx/>
                <a:latin typeface="+mn-lt"/>
              </a:rPr>
              <a:t>Potassi</a:t>
            </a:r>
            <a:r>
              <a:rPr kumimoji="0" lang="ca-ES" sz="20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: </a:t>
            </a: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dèficit </a:t>
            </a:r>
            <a:r>
              <a:rPr kumimoji="0" lang="ca-ES" sz="16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K </a:t>
            </a:r>
            <a:r>
              <a:rPr kumimoji="0" lang="ca-ES" sz="16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800-1.000 </a:t>
            </a:r>
            <a:r>
              <a:rPr kumimoji="0" lang="ca-ES" sz="1600" b="0" i="0" u="none" strike="noStrike" kern="0" cap="none" spc="0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mEq</a:t>
            </a: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/l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Signes ECG: disminució </a:t>
            </a:r>
            <a:r>
              <a:rPr kumimoji="0" lang="ca-ES" sz="16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o </a:t>
            </a:r>
            <a:r>
              <a:rPr kumimoji="0" lang="ca-ES" sz="16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inversió </a:t>
            </a: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de T, depressió de ST, augment del QT </a:t>
            </a:r>
            <a:r>
              <a:rPr kumimoji="0" lang="ca-ES" sz="16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i </a:t>
            </a:r>
            <a:r>
              <a:rPr kumimoji="0" lang="ca-ES" sz="16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onda </a:t>
            </a: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U, prolongació PR, dissociació AV.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Administració:</a:t>
            </a:r>
            <a:endParaRPr kumimoji="0" lang="ca-ES" sz="16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ca-ES" sz="16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K </a:t>
            </a:r>
            <a:r>
              <a:rPr kumimoji="0" lang="ca-ES" sz="16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&gt; 6  </a:t>
            </a: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no </a:t>
            </a:r>
            <a:r>
              <a:rPr kumimoji="0" lang="ca-ES" sz="16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en </a:t>
            </a:r>
            <a:r>
              <a:rPr kumimoji="0" lang="ca-ES" sz="16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les dues </a:t>
            </a: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primeres hores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 K 5 	10 </a:t>
            </a:r>
            <a:r>
              <a:rPr kumimoji="0" lang="ca-ES" sz="1600" b="0" i="0" u="none" strike="noStrike" kern="0" cap="none" spc="0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mEq</a:t>
            </a: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/h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 K 4	20 </a:t>
            </a:r>
            <a:r>
              <a:rPr kumimoji="0" lang="ca-ES" sz="1600" b="0" i="0" u="none" strike="noStrike" kern="0" cap="none" spc="0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mEq</a:t>
            </a: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/h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 K 3	30 </a:t>
            </a:r>
            <a:r>
              <a:rPr kumimoji="0" lang="ca-ES" sz="1600" b="0" i="0" u="none" strike="noStrike" kern="0" cap="none" spc="0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mEq</a:t>
            </a: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/h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6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ca-ES" sz="16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K &lt; 3</a:t>
            </a: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	40 </a:t>
            </a:r>
            <a:r>
              <a:rPr kumimoji="0" lang="ca-ES" sz="1600" b="0" i="0" u="none" strike="noStrike" kern="0" cap="none" spc="0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mEq</a:t>
            </a:r>
            <a:r>
              <a:rPr kumimoji="0" lang="ca-ES" sz="16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/h </a:t>
            </a:r>
            <a:r>
              <a:rPr kumimoji="0" lang="ca-ES" sz="16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i </a:t>
            </a:r>
            <a:r>
              <a:rPr kumimoji="0" lang="ca-ES" sz="16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monitorització</a:t>
            </a:r>
            <a:endParaRPr kumimoji="0" lang="ca-ES" sz="16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983432" y="132105"/>
            <a:ext cx="10363200" cy="6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1" i="0" u="none" strike="noStrike" kern="0" cap="none" spc="0" normalizeH="0" baseline="0" dirty="0">
                <a:ln>
                  <a:noFill/>
                </a:ln>
                <a:solidFill>
                  <a:srgbClr val="364F7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TRACTAMIENT HOSPITALARI</a:t>
            </a:r>
          </a:p>
        </p:txBody>
      </p:sp>
    </p:spTree>
    <p:extLst>
      <p:ext uri="{BB962C8B-B14F-4D97-AF65-F5344CB8AC3E}">
        <p14:creationId xmlns="" xmlns:p14="http://schemas.microsoft.com/office/powerpoint/2010/main" val="1252594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81200" y="935038"/>
            <a:ext cx="54483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Bicarbonat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pH &lt;7:  50-100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mEq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, </a:t>
            </a:r>
            <a:r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si </a:t>
            </a: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continua &lt;7, es repeteix.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pH  </a:t>
            </a: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7-7,2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:   50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mEq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, si </a:t>
            </a:r>
            <a:r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taquipnea </a:t>
            </a: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molesta.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81201" y="2303464"/>
            <a:ext cx="547687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Correcció</a:t>
            </a:r>
            <a:r>
              <a:rPr kumimoji="0" lang="ca-ES" sz="1800" b="1" i="0" u="none" strike="noStrike" kern="0" cap="none" spc="0" normalizeH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de</a:t>
            </a:r>
            <a:r>
              <a:rPr kumimoji="0" lang="ca-ES" sz="1800" b="1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</a:t>
            </a:r>
            <a:r>
              <a:rPr kumimoji="0" lang="ca-ES" sz="1800" b="1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factors desencadenants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81200" y="6053158"/>
            <a:ext cx="3733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7325" marR="0" lvl="0" indent="-1873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Suplements de </a:t>
            </a:r>
            <a:r>
              <a:rPr kumimoji="0" lang="ca-ES" sz="1800" b="1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K</a:t>
            </a: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5-7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dies.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981201" y="3068638"/>
            <a:ext cx="8291513" cy="2529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4638" marR="0" lvl="0" indent="-274638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Altres </a:t>
            </a:r>
            <a:r>
              <a:rPr kumimoji="0" lang="ca-ES" sz="1800" b="1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mesures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274638" marR="0" lvl="0" indent="-274638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Dieta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absoluta.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274638" marR="0" lvl="0" indent="-274638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Si després de correcta hidratació en 3-4 hores no orina, pot ser útil una dosi de 20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mg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i.v.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de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furosemida.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274638" marR="0" lvl="0" indent="-274638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Heparina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subcutània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profilàctica.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274638" marR="0" lvl="0" indent="-274638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Antibiòtics d’ampli espectre si hi ha un procés infecciós o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s’usen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catèters.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274638" marR="0" lvl="0" indent="-274638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800" b="0" i="0" u="none" strike="noStrike" kern="0" cap="none" spc="0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Oxigenoteràpia</a:t>
            </a: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si pO</a:t>
            </a:r>
            <a:r>
              <a:rPr kumimoji="0" lang="ca-ES" sz="1800" b="0" i="0" u="none" strike="noStrike" kern="0" cap="none" spc="0" normalizeH="0" baseline="-3000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2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&lt;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80.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  <a:p>
            <a:pPr marL="274638" marR="0" lvl="0" indent="-274638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a-ES" sz="1800" b="0" i="0" u="none" strike="noStrike" kern="0" cap="none" spc="0" normalizeH="0" baseline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Aspiració gàstrica si està </a:t>
            </a:r>
            <a:r>
              <a:rPr kumimoji="0" lang="ca-ES" sz="18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en </a:t>
            </a:r>
            <a:r>
              <a:rPr kumimoji="0" lang="ca-ES" sz="1800" b="0" i="0" u="none" strike="noStrike" kern="0" cap="none" spc="0" normalizeH="0" baseline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coma.</a:t>
            </a:r>
            <a:endParaRPr kumimoji="0" lang="ca-ES" sz="1800" b="0" i="0" u="none" strike="noStrike" kern="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983432" y="132105"/>
            <a:ext cx="10363200" cy="6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364F7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TRACTAMIENT HOSPITALARI</a:t>
            </a:r>
          </a:p>
        </p:txBody>
      </p:sp>
    </p:spTree>
    <p:extLst>
      <p:ext uri="{BB962C8B-B14F-4D97-AF65-F5344CB8AC3E}">
        <p14:creationId xmlns="" xmlns:p14="http://schemas.microsoft.com/office/powerpoint/2010/main" val="760748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567032"/>
            <a:ext cx="12191999" cy="1677798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Quina és la gravetat del quadre?</a:t>
            </a:r>
            <a:br>
              <a:rPr lang="ca-ES" sz="3600" b="1" noProof="0" dirty="0">
                <a:solidFill>
                  <a:srgbClr val="364F74"/>
                </a:solidFill>
              </a:rPr>
            </a:br>
            <a:r>
              <a:rPr lang="ca-ES" sz="3600" b="1" noProof="0" dirty="0">
                <a:solidFill>
                  <a:srgbClr val="364F74"/>
                </a:solidFill>
              </a:rPr>
              <a:t/>
            </a:r>
            <a:br>
              <a:rPr lang="ca-ES" sz="3600" b="1" noProof="0" dirty="0">
                <a:solidFill>
                  <a:srgbClr val="364F74"/>
                </a:solidFill>
              </a:rPr>
            </a:br>
            <a:endParaRPr lang="ca-ES" sz="3600" b="1" noProof="0" dirty="0">
              <a:solidFill>
                <a:srgbClr val="364F7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965593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/>
          </p:cNvSpPr>
          <p:nvPr/>
        </p:nvSpPr>
        <p:spPr bwMode="auto">
          <a:xfrm>
            <a:off x="623888" y="923925"/>
            <a:ext cx="11160125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9850" tIns="29850" rIns="29850" bIns="29850"/>
          <a:lstStyle>
            <a:lvl1pPr marL="342900" indent="-3429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457200" lvl="0" indent="-457200" eaLnBrk="1" hangingPunct="1">
              <a:lnSpc>
                <a:spcPct val="160000"/>
              </a:lnSpc>
              <a:buClr>
                <a:srgbClr val="364F7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ca-ES" altLang="es-ES_tradnl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Acidosi làctica</a:t>
            </a:r>
            <a:r>
              <a:rPr kumimoji="0" lang="ca-ES" altLang="es-ES_tradnl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: </a:t>
            </a:r>
            <a:r>
              <a:rPr lang="ca-ES" altLang="es-ES_tradnl" sz="2200" kern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l</a:t>
            </a:r>
            <a:r>
              <a:rPr lang="ca-ES" altLang="ja-JP" sz="22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’acidosi </a:t>
            </a:r>
            <a:r>
              <a:rPr lang="ca-ES" altLang="es-ES_tradnl" sz="2200" kern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empitjora durant </a:t>
            </a:r>
            <a:r>
              <a:rPr kumimoji="0" lang="ca-ES" altLang="es-ES_tradnl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el </a:t>
            </a:r>
            <a:r>
              <a:rPr kumimoji="0" lang="ca-ES" altLang="es-ES_tradnl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  <a:sym typeface="Calibri" charset="0"/>
              </a:rPr>
              <a:t>tractament</a:t>
            </a:r>
            <a:r>
              <a:rPr kumimoji="0" lang="ca-ES" altLang="ja-JP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.</a:t>
            </a:r>
            <a:endParaRPr kumimoji="0" lang="ca-ES" altLang="ja-JP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 charset="0"/>
            </a:endParaRPr>
          </a:p>
          <a:p>
            <a:pPr marL="457200" marR="0" lvl="0" indent="-457200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64F7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a-ES" altLang="es-ES_tradnl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Hipercalièmia</a:t>
            </a:r>
            <a:r>
              <a:rPr kumimoji="0" lang="ca-ES" altLang="es-ES_tradnl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: </a:t>
            </a:r>
            <a:r>
              <a:rPr kumimoji="0" lang="ca-ES" altLang="es-ES_tradnl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diagnòstic</a:t>
            </a:r>
            <a:r>
              <a:rPr kumimoji="0" lang="ca-ES" altLang="es-ES_tradnl" sz="22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 d</a:t>
            </a:r>
            <a:r>
              <a:rPr kumimoji="0" lang="ca-ES" altLang="es-ES_tradnl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iferencial d</a:t>
            </a:r>
            <a:r>
              <a:rPr kumimoji="0" lang="ca-ES" altLang="ja-JP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’anúria</a:t>
            </a:r>
            <a:r>
              <a:rPr kumimoji="0" lang="ca-ES" altLang="ja-JP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, hemòlisi, </a:t>
            </a:r>
            <a:r>
              <a:rPr kumimoji="0" lang="ca-ES" altLang="ja-JP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sobreadministració</a:t>
            </a:r>
            <a:r>
              <a:rPr kumimoji="0" lang="ca-ES" altLang="ja-JP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, etc.</a:t>
            </a:r>
          </a:p>
          <a:p>
            <a:pPr marL="457200" marR="0" lvl="0" indent="-457200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64F7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a-ES" altLang="es-ES_tradnl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Hipopotassèmia.</a:t>
            </a:r>
          </a:p>
          <a:p>
            <a:pPr marL="457200" marR="0" lvl="0" indent="-457200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64F7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a-ES" altLang="es-ES_tradnl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Alcalosi.</a:t>
            </a:r>
          </a:p>
          <a:p>
            <a:pPr marL="457200" marR="0" lvl="0" indent="-457200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64F7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a-ES" altLang="es-ES_tradnl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Cetonúria persistent.</a:t>
            </a:r>
          </a:p>
          <a:p>
            <a:pPr marL="457200" marR="0" lvl="0" indent="-457200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64F7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a-ES" altLang="es-ES_tradnl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Edema cerebral: apareix </a:t>
            </a:r>
            <a:r>
              <a:rPr kumimoji="0" lang="ca-ES" altLang="es-ES_tradnl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després </a:t>
            </a:r>
            <a:r>
              <a:rPr kumimoji="0" lang="ca-ES" altLang="es-ES_tradnl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de tres-deu hores </a:t>
            </a:r>
            <a:r>
              <a:rPr kumimoji="0" lang="ca-ES" altLang="es-ES_tradnl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d’iniciat el tractament amb deteriorament de consciència, edema de papil·la, </a:t>
            </a:r>
            <a:r>
              <a:rPr kumimoji="0" lang="ca-ES" altLang="es-ES_tradnl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pressió </a:t>
            </a:r>
            <a:r>
              <a:rPr kumimoji="0" lang="ca-ES" altLang="es-ES_tradnl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de l’LCR</a:t>
            </a:r>
            <a:r>
              <a:rPr kumimoji="0" lang="ca-ES" altLang="es-ES_tradnl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, </a:t>
            </a:r>
            <a:r>
              <a:rPr kumimoji="0" lang="ca-ES" altLang="es-ES_tradnl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dilatació </a:t>
            </a:r>
            <a:r>
              <a:rPr kumimoji="0" lang="ca-ES" altLang="es-ES_tradnl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de les pupil·les </a:t>
            </a:r>
            <a:r>
              <a:rPr kumimoji="0" lang="ca-ES" altLang="es-ES_tradnl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i hiperpirèxia. </a:t>
            </a:r>
            <a:r>
              <a:rPr kumimoji="0" lang="ca-ES" altLang="es-ES_tradnl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Causat </a:t>
            </a:r>
            <a:r>
              <a:rPr kumimoji="0" lang="ca-ES" altLang="es-ES_tradnl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per </a:t>
            </a:r>
            <a:r>
              <a:rPr kumimoji="0" lang="ca-ES" altLang="es-ES_tradnl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charset="0"/>
              </a:rPr>
              <a:t>descens brusc de glucèmia o osmolaritat.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3016" y="64671"/>
            <a:ext cx="12191999" cy="71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s-ES" sz="3400" b="1" kern="0" dirty="0" err="1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Complicacions</a:t>
            </a:r>
            <a:r>
              <a:rPr lang="es-ES" sz="3400" b="1" kern="0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400" b="1" kern="0" dirty="0" err="1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es-ES" sz="3400" b="1" kern="0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3400" b="1" kern="0" dirty="0" err="1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cetoacidosi</a:t>
            </a:r>
            <a:endParaRPr lang="es-ES" sz="3400" b="1" kern="0" dirty="0">
              <a:solidFill>
                <a:srgbClr val="364F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9041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CAS CLÍNIC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4675" y="1145332"/>
            <a:ext cx="5220437" cy="2159722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noProof="0" smtClean="0"/>
              <a:t>Informació de l’</a:t>
            </a:r>
            <a:r>
              <a:rPr lang="ca-ES" sz="2000" b="1" noProof="0" smtClean="0">
                <a:solidFill>
                  <a:srgbClr val="FF0000"/>
                </a:solidFill>
              </a:rPr>
              <a:t>anamnesi</a:t>
            </a:r>
            <a:endParaRPr lang="ca-ES" sz="1600" noProof="0" dirty="0"/>
          </a:p>
          <a:p>
            <a:pPr>
              <a:lnSpc>
                <a:spcPct val="80000"/>
              </a:lnSpc>
            </a:pPr>
            <a:endParaRPr lang="ca-ES" sz="1600" noProof="0" dirty="0"/>
          </a:p>
          <a:p>
            <a:pPr lvl="1">
              <a:lnSpc>
                <a:spcPct val="80000"/>
              </a:lnSpc>
            </a:pPr>
            <a:r>
              <a:rPr lang="ca-ES" sz="1800" noProof="0" dirty="0"/>
              <a:t>Poliúria i polidípsia des de fa aproximadament </a:t>
            </a:r>
            <a:r>
              <a:rPr lang="ca-ES" sz="1800" noProof="0"/>
              <a:t>24 </a:t>
            </a:r>
            <a:r>
              <a:rPr lang="ca-ES" sz="1800" noProof="0" smtClean="0"/>
              <a:t>hores.</a:t>
            </a: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r>
              <a:rPr lang="ca-ES" sz="1800" noProof="0" dirty="0"/>
              <a:t>Nàusees i vòmits des de </a:t>
            </a:r>
            <a:r>
              <a:rPr lang="ca-ES" sz="1800" noProof="0"/>
              <a:t>fa </a:t>
            </a:r>
            <a:r>
              <a:rPr lang="ca-ES" sz="1800" noProof="0" smtClean="0"/>
              <a:t>sis hores.</a:t>
            </a: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r>
              <a:rPr lang="ca-ES" sz="1800" noProof="0"/>
              <a:t>Dolor </a:t>
            </a:r>
            <a:r>
              <a:rPr lang="ca-ES" sz="1800" noProof="0" smtClean="0"/>
              <a:t>abdominal.</a:t>
            </a:r>
            <a:endParaRPr lang="ca-ES" sz="2000" noProof="0" dirty="0"/>
          </a:p>
          <a:p>
            <a:pPr>
              <a:lnSpc>
                <a:spcPct val="80000"/>
              </a:lnSpc>
            </a:pPr>
            <a:endParaRPr lang="ca-ES" sz="1600" noProof="0" dirty="0"/>
          </a:p>
          <a:p>
            <a:pPr marL="473075" lvl="1" indent="0">
              <a:lnSpc>
                <a:spcPct val="80000"/>
              </a:lnSpc>
              <a:buNone/>
            </a:pPr>
            <a:endParaRPr lang="ca-ES" sz="14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84991" y="1140480"/>
            <a:ext cx="5495734" cy="55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b="1" kern="0" dirty="0">
                <a:solidFill>
                  <a:srgbClr val="FF0000"/>
                </a:solidFill>
              </a:rPr>
              <a:t>Exploració física</a:t>
            </a:r>
            <a:endParaRPr lang="ca-ES" sz="1600" b="1" kern="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ca-ES" sz="1600" kern="0" dirty="0"/>
          </a:p>
          <a:p>
            <a:pPr lvl="1">
              <a:lnSpc>
                <a:spcPct val="80000"/>
              </a:lnSpc>
            </a:pPr>
            <a:r>
              <a:rPr lang="ca-ES" sz="1800" kern="0" smtClean="0"/>
              <a:t>T: 36,7ºC.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smtClean="0"/>
              <a:t>PA: </a:t>
            </a:r>
            <a:r>
              <a:rPr lang="ca-ES" sz="1800" kern="0"/>
              <a:t>108/66 </a:t>
            </a:r>
            <a:r>
              <a:rPr lang="ca-ES" sz="1800" kern="0" smtClean="0"/>
              <a:t>mmHg.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/>
              <a:t>Glucèmia </a:t>
            </a:r>
            <a:r>
              <a:rPr lang="ca-ES" sz="1800" kern="0" smtClean="0"/>
              <a:t>digital: </a:t>
            </a:r>
            <a:r>
              <a:rPr lang="ca-ES" sz="1800" kern="0"/>
              <a:t>427 </a:t>
            </a:r>
            <a:r>
              <a:rPr lang="ca-ES" sz="1800" kern="0" smtClean="0"/>
              <a:t>mg/dl.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dirty="0" err="1"/>
              <a:t>Pàl·lidesa</a:t>
            </a:r>
            <a:r>
              <a:rPr lang="ca-ES" sz="1800" kern="0" dirty="0"/>
              <a:t> i </a:t>
            </a:r>
            <a:r>
              <a:rPr lang="ca-ES" sz="1800" kern="0"/>
              <a:t>sequedat </a:t>
            </a:r>
            <a:r>
              <a:rPr lang="ca-ES" sz="1800" kern="0" smtClean="0"/>
              <a:t>cutània-mucosa.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dirty="0"/>
              <a:t>Respiració </a:t>
            </a:r>
            <a:r>
              <a:rPr lang="ca-ES" sz="1800" kern="0"/>
              <a:t>de </a:t>
            </a:r>
            <a:r>
              <a:rPr lang="ca-ES" sz="1800" kern="0" smtClean="0"/>
              <a:t>Kussmaul.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dirty="0"/>
              <a:t>AC: tons rítmics a </a:t>
            </a:r>
            <a:r>
              <a:rPr lang="ca-ES" sz="1800" kern="0"/>
              <a:t>120 </a:t>
            </a:r>
            <a:r>
              <a:rPr lang="ca-ES" sz="1800" kern="0" dirty="0" err="1"/>
              <a:t>b</a:t>
            </a:r>
            <a:r>
              <a:rPr lang="ca-ES" sz="1800" kern="0" smtClean="0"/>
              <a:t>pm</a:t>
            </a:r>
            <a:r>
              <a:rPr lang="ca-ES" sz="1800" kern="0"/>
              <a:t>. </a:t>
            </a:r>
            <a:r>
              <a:rPr lang="ca-ES" sz="1800" kern="0" smtClean="0"/>
              <a:t>Sense bufits.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dirty="0"/>
              <a:t>AP: MVC sense </a:t>
            </a:r>
            <a:r>
              <a:rPr lang="ca-ES" sz="1800" kern="0"/>
              <a:t>sorolls </a:t>
            </a:r>
            <a:r>
              <a:rPr lang="ca-ES" sz="1800" kern="0" smtClean="0"/>
              <a:t>afegits.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dirty="0"/>
              <a:t>Abdomen: sorolls </a:t>
            </a:r>
            <a:r>
              <a:rPr lang="ca-ES" sz="1800" kern="0" dirty="0" err="1"/>
              <a:t>hidroaeris</a:t>
            </a:r>
            <a:r>
              <a:rPr lang="ca-ES" sz="1800" kern="0" dirty="0"/>
              <a:t> conservats</a:t>
            </a:r>
            <a:r>
              <a:rPr lang="ca-ES" sz="1800" kern="0"/>
              <a:t>. </a:t>
            </a:r>
            <a:r>
              <a:rPr lang="ca-ES" sz="1800" kern="0" smtClean="0"/>
              <a:t>Depressible</a:t>
            </a:r>
            <a:r>
              <a:rPr lang="ca-ES" sz="1800" kern="0" dirty="0"/>
              <a:t>. Dolor a la palpació </a:t>
            </a:r>
            <a:r>
              <a:rPr lang="ca-ES" sz="1800" kern="0"/>
              <a:t>en </a:t>
            </a:r>
            <a:r>
              <a:rPr lang="ca-ES" sz="1800" kern="0" smtClean="0"/>
              <a:t>epigastri </a:t>
            </a:r>
            <a:r>
              <a:rPr lang="ca-ES" sz="1800" kern="0" dirty="0"/>
              <a:t>i mesogastri. </a:t>
            </a:r>
            <a:r>
              <a:rPr lang="ca-ES" sz="1800" kern="0"/>
              <a:t>No </a:t>
            </a:r>
            <a:r>
              <a:rPr lang="ca-ES" sz="1800" kern="0" smtClean="0"/>
              <a:t>hi ha signes d’irritació peritoneal.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kern="0" dirty="0"/>
          </a:p>
          <a:p>
            <a:pPr>
              <a:lnSpc>
                <a:spcPct val="80000"/>
              </a:lnSpc>
            </a:pPr>
            <a:endParaRPr lang="ca-ES" sz="1600" kern="0" dirty="0"/>
          </a:p>
          <a:p>
            <a:pPr marL="473075" lvl="1" indent="0">
              <a:lnSpc>
                <a:spcPct val="80000"/>
              </a:lnSpc>
              <a:buFontTx/>
              <a:buNone/>
            </a:pPr>
            <a:endParaRPr lang="ca-ES" sz="14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</p:txBody>
      </p:sp>
    </p:spTree>
    <p:extLst>
      <p:ext uri="{BB962C8B-B14F-4D97-AF65-F5344CB8AC3E}">
        <p14:creationId xmlns="" xmlns:p14="http://schemas.microsoft.com/office/powerpoint/2010/main" val="312717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EXPLORACIONS COMPLEMENTÀRIES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8854" y="1572836"/>
            <a:ext cx="3214657" cy="213048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2000" b="1" noProof="0" dirty="0">
                <a:solidFill>
                  <a:srgbClr val="FF0000"/>
                </a:solidFill>
              </a:rPr>
              <a:t>Bioquímica</a:t>
            </a:r>
          </a:p>
          <a:p>
            <a:pPr marL="0" indent="0" algn="ctr">
              <a:lnSpc>
                <a:spcPct val="80000"/>
              </a:lnSpc>
              <a:buClr>
                <a:srgbClr val="003366"/>
              </a:buClr>
              <a:buNone/>
            </a:pPr>
            <a:endParaRPr lang="ca-ES" sz="2000" b="1" noProof="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Glucosa: </a:t>
            </a:r>
            <a:r>
              <a:rPr lang="ca-ES" sz="1600" noProof="0" dirty="0"/>
              <a:t>411 mg/</a:t>
            </a:r>
            <a:r>
              <a:rPr lang="ca-ES" sz="1600" noProof="0" dirty="0" err="1"/>
              <a:t>dL</a:t>
            </a:r>
            <a:endParaRPr lang="ca-ES" sz="1600" noProof="0" dirty="0"/>
          </a:p>
          <a:p>
            <a:pPr marL="0" indent="0" algn="ctr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Urea: </a:t>
            </a:r>
            <a:r>
              <a:rPr lang="ca-ES" sz="1600" noProof="0" dirty="0"/>
              <a:t>106 mg/</a:t>
            </a:r>
            <a:r>
              <a:rPr lang="ca-ES" sz="1600" noProof="0" dirty="0" err="1"/>
              <a:t>dL</a:t>
            </a:r>
            <a:endParaRPr lang="ca-ES" sz="1600" noProof="0" dirty="0"/>
          </a:p>
          <a:p>
            <a:pPr marL="0" indent="0" algn="ctr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Cr: </a:t>
            </a:r>
            <a:r>
              <a:rPr lang="ca-ES" sz="1600" noProof="0" dirty="0"/>
              <a:t>1,8 mg/</a:t>
            </a:r>
            <a:r>
              <a:rPr lang="ca-ES" sz="1600" noProof="0" dirty="0" err="1"/>
              <a:t>dL</a:t>
            </a:r>
            <a:endParaRPr lang="ca-ES" sz="1600" noProof="0" dirty="0"/>
          </a:p>
          <a:p>
            <a:pPr marL="0" indent="0" algn="ctr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noProof="0" smtClean="0"/>
              <a:t>Na: </a:t>
            </a:r>
            <a:r>
              <a:rPr lang="ca-ES" sz="1600" noProof="0" dirty="0"/>
              <a:t>151 </a:t>
            </a:r>
            <a:r>
              <a:rPr lang="ca-ES" sz="1600" noProof="0" dirty="0" err="1"/>
              <a:t>mmol</a:t>
            </a:r>
            <a:r>
              <a:rPr lang="ca-ES" sz="1600" noProof="0" dirty="0"/>
              <a:t>/L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ca-ES" sz="1600" noProof="0" smtClean="0"/>
              <a:t>K: </a:t>
            </a:r>
            <a:r>
              <a:rPr lang="ca-ES" sz="1600" noProof="0" dirty="0"/>
              <a:t>6 </a:t>
            </a:r>
            <a:r>
              <a:rPr lang="ca-ES" sz="1600" noProof="0" dirty="0" err="1"/>
              <a:t>mmol</a:t>
            </a:r>
            <a:r>
              <a:rPr lang="ca-ES" sz="1600" noProof="0" dirty="0"/>
              <a:t>/L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ca-ES" sz="1600" noProof="0" smtClean="0"/>
              <a:t>Amilasa: </a:t>
            </a:r>
            <a:r>
              <a:rPr lang="ca-ES" sz="1600" noProof="0" dirty="0"/>
              <a:t>160 U/L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381387" y="4455174"/>
            <a:ext cx="3214657" cy="173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2000" b="1" kern="0" dirty="0">
                <a:solidFill>
                  <a:srgbClr val="FF0000"/>
                </a:solidFill>
              </a:rPr>
              <a:t>Hemograma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ca-ES" sz="2000" b="1" kern="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1600" kern="0" smtClean="0"/>
              <a:t>Leucòcits: 16,47 </a:t>
            </a:r>
            <a:r>
              <a:rPr lang="ca-ES" sz="1600" kern="0" dirty="0"/>
              <a:t>x10^9/L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1600" kern="0"/>
              <a:t>Neutròfils </a:t>
            </a:r>
            <a:r>
              <a:rPr lang="ca-ES" sz="1600" kern="0" smtClean="0"/>
              <a:t>(%): 87,80% </a:t>
            </a:r>
            <a:endParaRPr lang="ca-ES" sz="1600" kern="0" dirty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1600" kern="0" smtClean="0"/>
              <a:t>Hemoglobina: </a:t>
            </a:r>
            <a:r>
              <a:rPr lang="ca-ES" sz="1600" kern="0" dirty="0"/>
              <a:t>14,9 g/</a:t>
            </a:r>
            <a:r>
              <a:rPr lang="ca-ES" sz="1600" kern="0" dirty="0" err="1"/>
              <a:t>dL</a:t>
            </a:r>
            <a:r>
              <a:rPr lang="ca-ES" sz="1600" kern="0" dirty="0"/>
              <a:t>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1600" kern="0" smtClean="0"/>
              <a:t>Plaquetes: </a:t>
            </a:r>
            <a:r>
              <a:rPr lang="ca-ES" sz="1600" kern="0" dirty="0"/>
              <a:t>280 x10^9/L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099380" y="4455174"/>
            <a:ext cx="3214657" cy="173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2000" b="1" kern="0" dirty="0">
                <a:solidFill>
                  <a:srgbClr val="FF0000"/>
                </a:solidFill>
              </a:rPr>
              <a:t>Gasometria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ca-ES" sz="2000" b="1" kern="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1600" kern="0" smtClean="0"/>
              <a:t>pH: </a:t>
            </a:r>
            <a:r>
              <a:rPr lang="ca-ES" sz="1600" kern="0" dirty="0"/>
              <a:t>7,1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1600" kern="0" smtClean="0"/>
              <a:t>Bicarbonat: </a:t>
            </a:r>
            <a:r>
              <a:rPr lang="ca-ES" sz="1600" kern="0" dirty="0"/>
              <a:t>8,7 </a:t>
            </a:r>
            <a:r>
              <a:rPr lang="ca-ES" sz="1600" kern="0" dirty="0" err="1"/>
              <a:t>mmol</a:t>
            </a:r>
            <a:r>
              <a:rPr lang="ca-ES" sz="1600" kern="0" dirty="0"/>
              <a:t>/L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1600" kern="0" smtClean="0"/>
              <a:t>pCO</a:t>
            </a:r>
            <a:r>
              <a:rPr lang="ca-ES" sz="1600" kern="0" baseline="-25000" smtClean="0"/>
              <a:t>2</a:t>
            </a:r>
            <a:r>
              <a:rPr lang="ca-ES" sz="1600" kern="0" smtClean="0"/>
              <a:t>: 32 </a:t>
            </a:r>
            <a:r>
              <a:rPr lang="ca-ES" sz="1600" kern="0" dirty="0" err="1"/>
              <a:t>mmHg</a:t>
            </a:r>
            <a:endParaRPr lang="ca-ES" sz="1600" kern="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099380" y="1575553"/>
            <a:ext cx="3214657" cy="240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2000" b="1" kern="0" dirty="0">
                <a:solidFill>
                  <a:srgbClr val="FF0000"/>
                </a:solidFill>
              </a:rPr>
              <a:t>Sediment d’orina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ca-ES" sz="2000" b="1" kern="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1600" kern="0" smtClean="0"/>
              <a:t>Nitrits: negatiu</a:t>
            </a:r>
            <a:endParaRPr lang="ca-ES" sz="1600" kern="0" dirty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1600" kern="0" smtClean="0"/>
              <a:t>Proteïnes: negatiu</a:t>
            </a:r>
            <a:endParaRPr lang="ca-ES" sz="1600" kern="0" dirty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1600" kern="0" smtClean="0"/>
              <a:t>Densitat:  </a:t>
            </a:r>
            <a:r>
              <a:rPr lang="ca-ES" sz="1600" kern="0" dirty="0"/>
              <a:t>1015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1600" kern="0" dirty="0"/>
              <a:t>Glucosa +++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ca-ES" sz="1600" kern="0" dirty="0" err="1"/>
              <a:t>Cosos</a:t>
            </a:r>
            <a:r>
              <a:rPr lang="ca-ES" sz="1600" kern="0" dirty="0"/>
              <a:t> cetònics +++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ca-ES" sz="1600" kern="0" dirty="0"/>
          </a:p>
        </p:txBody>
      </p:sp>
    </p:spTree>
    <p:extLst>
      <p:ext uri="{BB962C8B-B14F-4D97-AF65-F5344CB8AC3E}">
        <p14:creationId xmlns="" xmlns:p14="http://schemas.microsoft.com/office/powerpoint/2010/main" val="179637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EXPLORACIONS COMPLEMENTÀRIES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53426" y="1351612"/>
            <a:ext cx="2090442" cy="44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2000" b="1" kern="0" smtClean="0">
                <a:solidFill>
                  <a:srgbClr val="FF0000"/>
                </a:solidFill>
              </a:rPr>
              <a:t>RX de tòrax</a:t>
            </a:r>
            <a:endParaRPr lang="ca-ES" sz="1600" b="1" kern="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ca-ES" sz="1600" b="1" kern="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ca-ES" sz="1600" b="1" kern="0" dirty="0">
              <a:solidFill>
                <a:srgbClr val="FF0000"/>
              </a:solidFill>
            </a:endParaRPr>
          </a:p>
          <a:p>
            <a:pPr marL="473075" lvl="1" indent="0" algn="ctr">
              <a:lnSpc>
                <a:spcPct val="80000"/>
              </a:lnSpc>
              <a:buFontTx/>
              <a:buNone/>
            </a:pPr>
            <a:endParaRPr lang="ca-ES" sz="1400" b="1" kern="0" dirty="0">
              <a:solidFill>
                <a:srgbClr val="FF0000"/>
              </a:solidFill>
            </a:endParaRPr>
          </a:p>
          <a:p>
            <a:pPr lvl="1" algn="ctr">
              <a:lnSpc>
                <a:spcPct val="80000"/>
              </a:lnSpc>
            </a:pPr>
            <a:endParaRPr lang="ca-ES" sz="1800" b="1" kern="0" dirty="0">
              <a:solidFill>
                <a:srgbClr val="FF0000"/>
              </a:solidFill>
            </a:endParaRPr>
          </a:p>
          <a:p>
            <a:pPr lvl="1" algn="ctr">
              <a:lnSpc>
                <a:spcPct val="80000"/>
              </a:lnSpc>
            </a:pPr>
            <a:endParaRPr lang="ca-ES" sz="1800" b="1" kern="0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127" y="1949305"/>
            <a:ext cx="3419516" cy="44279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53" y="1949305"/>
            <a:ext cx="4567082" cy="4427983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039719" y="1351612"/>
            <a:ext cx="2090442" cy="44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2000" b="1" kern="0" smtClean="0">
                <a:solidFill>
                  <a:srgbClr val="FF0000"/>
                </a:solidFill>
              </a:rPr>
              <a:t>RX d’abdomen</a:t>
            </a:r>
            <a:endParaRPr lang="ca-ES" sz="1600" b="1" kern="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ca-ES" sz="1600" b="1" kern="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ca-ES" sz="1600" b="1" kern="0" dirty="0">
              <a:solidFill>
                <a:srgbClr val="FF0000"/>
              </a:solidFill>
            </a:endParaRPr>
          </a:p>
          <a:p>
            <a:pPr marL="473075" lvl="1" indent="0" algn="ctr">
              <a:lnSpc>
                <a:spcPct val="80000"/>
              </a:lnSpc>
              <a:buFontTx/>
              <a:buNone/>
            </a:pPr>
            <a:endParaRPr lang="ca-ES" sz="1400" b="1" kern="0" dirty="0">
              <a:solidFill>
                <a:srgbClr val="FF0000"/>
              </a:solidFill>
            </a:endParaRPr>
          </a:p>
          <a:p>
            <a:pPr lvl="1" algn="ctr">
              <a:lnSpc>
                <a:spcPct val="80000"/>
              </a:lnSpc>
            </a:pPr>
            <a:endParaRPr lang="ca-ES" sz="1800" b="1" kern="0" dirty="0">
              <a:solidFill>
                <a:srgbClr val="FF0000"/>
              </a:solidFill>
            </a:endParaRPr>
          </a:p>
          <a:p>
            <a:pPr lvl="1" algn="ctr">
              <a:lnSpc>
                <a:spcPct val="80000"/>
              </a:lnSpc>
            </a:pPr>
            <a:endParaRPr lang="ca-ES" sz="18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30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420888"/>
            <a:ext cx="12191999" cy="1470025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Quin és el diagnòstic de sospita més probable?</a:t>
            </a:r>
          </a:p>
        </p:txBody>
      </p:sp>
    </p:spTree>
    <p:extLst>
      <p:ext uri="{BB962C8B-B14F-4D97-AF65-F5344CB8AC3E}">
        <p14:creationId xmlns="" xmlns:p14="http://schemas.microsoft.com/office/powerpoint/2010/main" val="12874116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1565482"/>
            <a:ext cx="12191999" cy="3434222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Amb quines </a:t>
            </a:r>
            <a:r>
              <a:rPr lang="ca-ES" sz="3600" b="1" noProof="0">
                <a:solidFill>
                  <a:srgbClr val="364F74"/>
                </a:solidFill>
              </a:rPr>
              <a:t>entitats </a:t>
            </a:r>
            <a:r>
              <a:rPr lang="ca-ES" sz="3600" b="1" noProof="0" smtClean="0">
                <a:solidFill>
                  <a:srgbClr val="364F74"/>
                </a:solidFill>
              </a:rPr>
              <a:t>s’hauria de fer </a:t>
            </a:r>
            <a:br>
              <a:rPr lang="ca-ES" sz="3600" b="1" noProof="0" smtClean="0">
                <a:solidFill>
                  <a:srgbClr val="364F74"/>
                </a:solidFill>
              </a:rPr>
            </a:br>
            <a:r>
              <a:rPr lang="ca-ES" sz="3600" b="1" noProof="0" smtClean="0">
                <a:solidFill>
                  <a:srgbClr val="364F74"/>
                </a:solidFill>
              </a:rPr>
              <a:t>el diagnòstic </a:t>
            </a:r>
            <a:r>
              <a:rPr lang="ca-ES" sz="3600" b="1" noProof="0" dirty="0">
                <a:solidFill>
                  <a:srgbClr val="364F74"/>
                </a:solidFill>
              </a:rPr>
              <a:t>diferencial?</a:t>
            </a:r>
          </a:p>
        </p:txBody>
      </p:sp>
    </p:spTree>
    <p:extLst>
      <p:ext uri="{BB962C8B-B14F-4D97-AF65-F5344CB8AC3E}">
        <p14:creationId xmlns="" xmlns:p14="http://schemas.microsoft.com/office/powerpoint/2010/main" val="10659708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1639227"/>
            <a:ext cx="12191999" cy="3168751"/>
          </a:xfrm>
        </p:spPr>
        <p:txBody>
          <a:bodyPr/>
          <a:lstStyle/>
          <a:p>
            <a:pPr algn="ctr"/>
            <a:r>
              <a:rPr lang="ca-ES" sz="3600" b="1" noProof="0">
                <a:solidFill>
                  <a:srgbClr val="364F74"/>
                </a:solidFill>
              </a:rPr>
              <a:t>Quina </a:t>
            </a:r>
            <a:r>
              <a:rPr lang="ca-ES" sz="3600" b="1" noProof="0" smtClean="0">
                <a:solidFill>
                  <a:srgbClr val="364F74"/>
                </a:solidFill>
              </a:rPr>
              <a:t>etiologia és més </a:t>
            </a:r>
            <a:r>
              <a:rPr lang="ca-ES" sz="3600" b="1" noProof="0" dirty="0">
                <a:solidFill>
                  <a:srgbClr val="364F74"/>
                </a:solidFill>
              </a:rPr>
              <a:t>probable?</a:t>
            </a:r>
            <a:br>
              <a:rPr lang="ca-ES" sz="3600" b="1" noProof="0" dirty="0">
                <a:solidFill>
                  <a:srgbClr val="364F74"/>
                </a:solidFill>
              </a:rPr>
            </a:br>
            <a:r>
              <a:rPr lang="ca-ES" sz="3600" b="1" noProof="0" dirty="0">
                <a:solidFill>
                  <a:srgbClr val="364F74"/>
                </a:solidFill>
              </a:rPr>
              <a:t/>
            </a:r>
            <a:br>
              <a:rPr lang="ca-ES" sz="3600" b="1" noProof="0" dirty="0">
                <a:solidFill>
                  <a:srgbClr val="364F74"/>
                </a:solidFill>
              </a:rPr>
            </a:br>
            <a:r>
              <a:rPr lang="ca-ES" sz="3600" b="1" noProof="0" dirty="0">
                <a:solidFill>
                  <a:srgbClr val="364F74"/>
                </a:solidFill>
              </a:rPr>
              <a:t>Quines exploracions complementàries </a:t>
            </a:r>
            <a:r>
              <a:rPr lang="ca-ES" sz="3600" b="1" noProof="0">
                <a:solidFill>
                  <a:srgbClr val="364F74"/>
                </a:solidFill>
              </a:rPr>
              <a:t>estarien </a:t>
            </a:r>
            <a:r>
              <a:rPr lang="ca-ES" sz="3600" b="1" noProof="0" smtClean="0">
                <a:solidFill>
                  <a:srgbClr val="364F74"/>
                </a:solidFill>
              </a:rPr>
              <a:t>indicades en aquest cas?</a:t>
            </a:r>
            <a:endParaRPr lang="ca-ES" sz="3600" b="1" noProof="0" dirty="0">
              <a:solidFill>
                <a:srgbClr val="364F7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6993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7987" y="2730604"/>
            <a:ext cx="12191999" cy="1470025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Quin és el tractament adequat?</a:t>
            </a:r>
          </a:p>
        </p:txBody>
      </p:sp>
    </p:spTree>
    <p:extLst>
      <p:ext uri="{BB962C8B-B14F-4D97-AF65-F5344CB8AC3E}">
        <p14:creationId xmlns="" xmlns:p14="http://schemas.microsoft.com/office/powerpoint/2010/main" val="21941483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00"/>
      </a:folHlink>
    </a:clrScheme>
    <a:fontScheme name="Personalizado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- Título y objeto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ítulo y objetos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ítulo y obje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1065</Words>
  <Application>Microsoft Office PowerPoint</Application>
  <PresentationFormat>Personalització</PresentationFormat>
  <Paragraphs>282</Paragraphs>
  <Slides>27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Títols de les diapositives</vt:lpstr>
      </vt:variant>
      <vt:variant>
        <vt:i4>27</vt:i4>
      </vt:variant>
    </vt:vector>
  </HeadingPairs>
  <TitlesOfParts>
    <vt:vector size="31" baseType="lpstr">
      <vt:lpstr>Tema de Office</vt:lpstr>
      <vt:lpstr>Diseño predeterminado</vt:lpstr>
      <vt:lpstr>1_Tema de Office</vt:lpstr>
      <vt:lpstr>Default - Título y objetos</vt:lpstr>
      <vt:lpstr>TEMA 5. COMPLICACIONS AGUDES DE LA DIABETIS</vt:lpstr>
      <vt:lpstr>CAS CLÍNIC</vt:lpstr>
      <vt:lpstr>CAS CLÍNIC</vt:lpstr>
      <vt:lpstr>EXPLORACIONS COMPLEMENTÀRIES</vt:lpstr>
      <vt:lpstr>EXPLORACIONS COMPLEMENTÀRIES</vt:lpstr>
      <vt:lpstr>Quin és el diagnòstic de sospita més probable?</vt:lpstr>
      <vt:lpstr>Amb quines entitats s’hauria de fer  el diagnòstic diferencial?</vt:lpstr>
      <vt:lpstr>Quina etiologia és més probable?  Quines exploracions complementàries estarien indicades en aquest cas?</vt:lpstr>
      <vt:lpstr>Quin és el tractament adequat?</vt:lpstr>
      <vt:lpstr>Cal afegir-hi potassi?  I bicarbonat?</vt:lpstr>
      <vt:lpstr>Quina és la gravetat del quadre?  </vt:lpstr>
      <vt:lpstr>RESOLUCIÓ DEL CAS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Quin és el tractament adequat?  Cal afegir-hi potassi?  I bicarbonat?</vt:lpstr>
      <vt:lpstr>Diapositiva 23</vt:lpstr>
      <vt:lpstr>Diapositiva 24</vt:lpstr>
      <vt:lpstr>Diapositiva 25</vt:lpstr>
      <vt:lpstr>Quina és la gravetat del quadre?  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5. COMPLICACIONES AGUDAS DE LA DIABETES</dc:title>
  <dc:creator>SERGIO</dc:creator>
  <cp:lastModifiedBy>Rafel</cp:lastModifiedBy>
  <cp:revision>86</cp:revision>
  <dcterms:created xsi:type="dcterms:W3CDTF">2022-01-16T11:27:34Z</dcterms:created>
  <dcterms:modified xsi:type="dcterms:W3CDTF">2023-05-07T06:07:06Z</dcterms:modified>
</cp:coreProperties>
</file>