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6" r:id="rId2"/>
  </p:sldMasterIdLst>
  <p:notesMasterIdLst>
    <p:notesMasterId r:id="rId33"/>
  </p:notesMasterIdLst>
  <p:sldIdLst>
    <p:sldId id="256" r:id="rId3"/>
    <p:sldId id="325" r:id="rId4"/>
    <p:sldId id="326" r:id="rId5"/>
    <p:sldId id="327" r:id="rId6"/>
    <p:sldId id="261" r:id="rId7"/>
    <p:sldId id="1244" r:id="rId8"/>
    <p:sldId id="1252" r:id="rId9"/>
    <p:sldId id="274" r:id="rId10"/>
    <p:sldId id="283" r:id="rId11"/>
    <p:sldId id="1224" r:id="rId12"/>
    <p:sldId id="1245" r:id="rId13"/>
    <p:sldId id="1249" r:id="rId14"/>
    <p:sldId id="1250" r:id="rId15"/>
    <p:sldId id="1246" r:id="rId16"/>
    <p:sldId id="1216" r:id="rId17"/>
    <p:sldId id="1226" r:id="rId18"/>
    <p:sldId id="1233" r:id="rId19"/>
    <p:sldId id="1234" r:id="rId20"/>
    <p:sldId id="1235" r:id="rId21"/>
    <p:sldId id="1236" r:id="rId22"/>
    <p:sldId id="1237" r:id="rId23"/>
    <p:sldId id="1240" r:id="rId24"/>
    <p:sldId id="1251" r:id="rId25"/>
    <p:sldId id="1248" r:id="rId26"/>
    <p:sldId id="1254" r:id="rId27"/>
    <p:sldId id="1255" r:id="rId28"/>
    <p:sldId id="1256" r:id="rId29"/>
    <p:sldId id="1253" r:id="rId30"/>
    <p:sldId id="1225" r:id="rId31"/>
    <p:sldId id="1243" r:id="rId3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83255" autoAdjust="0"/>
  </p:normalViewPr>
  <p:slideViewPr>
    <p:cSldViewPr snapToGrid="0">
      <p:cViewPr>
        <p:scale>
          <a:sx n="125" d="100"/>
          <a:sy n="125" d="100"/>
        </p:scale>
        <p:origin x="108" y="54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25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81.jpeg"/><Relationship Id="rId1" Type="http://schemas.openxmlformats.org/officeDocument/2006/relationships/image" Target="../media/image71.jpeg"/><Relationship Id="rId6" Type="http://schemas.openxmlformats.org/officeDocument/2006/relationships/image" Target="../media/image121.jpeg"/><Relationship Id="rId5" Type="http://schemas.openxmlformats.org/officeDocument/2006/relationships/image" Target="../media/image111.png"/><Relationship Id="rId4" Type="http://schemas.openxmlformats.org/officeDocument/2006/relationships/image" Target="../media/image10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019B8F-299C-4B4F-88B3-C549B6118818}" type="doc">
      <dgm:prSet loTypeId="urn:microsoft.com/office/officeart/2005/8/layout/matrix3" loCatId="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BC1CF9C7-DB55-544E-984D-4784A7464B04}">
      <dgm:prSet phldrT="[Texto]"/>
      <dgm:spPr>
        <a:xfrm>
          <a:off x="1000223" y="313377"/>
          <a:ext cx="1286498" cy="1286498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2225" cap="rnd" cmpd="sng" algn="ctr">
          <a:solidFill>
            <a:srgbClr val="DD8047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ca-ES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IMC</a:t>
          </a:r>
        </a:p>
      </dgm:t>
    </dgm:pt>
    <dgm:pt modelId="{840F75A8-1B65-D241-AD0E-29C6F3C0E655}" type="parTrans" cxnId="{8A765B7D-499F-8F48-97FD-591D2A54959A}">
      <dgm:prSet/>
      <dgm:spPr/>
      <dgm:t>
        <a:bodyPr/>
        <a:lstStyle/>
        <a:p>
          <a:endParaRPr lang="ca-ES" noProof="0" dirty="0"/>
        </a:p>
      </dgm:t>
    </dgm:pt>
    <dgm:pt modelId="{83055CB9-F17A-8A48-B585-A610105E38AF}" type="sibTrans" cxnId="{8A765B7D-499F-8F48-97FD-591D2A54959A}">
      <dgm:prSet/>
      <dgm:spPr/>
      <dgm:t>
        <a:bodyPr/>
        <a:lstStyle/>
        <a:p>
          <a:endParaRPr lang="ca-ES" noProof="0" dirty="0"/>
        </a:p>
      </dgm:t>
    </dgm:pt>
    <dgm:pt modelId="{1D4E2B2C-F564-D345-97B9-59529E9BC4A2}">
      <dgm:prSet phldrT="[Texto]"/>
      <dgm:spPr>
        <a:xfrm>
          <a:off x="2385683" y="313377"/>
          <a:ext cx="1286498" cy="1286498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2225" cap="rnd" cmpd="sng" algn="ctr">
          <a:solidFill>
            <a:srgbClr val="DD8047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ca-ES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Canvis involuntaris de pes</a:t>
          </a:r>
        </a:p>
      </dgm:t>
    </dgm:pt>
    <dgm:pt modelId="{C3F35375-1724-6A45-890E-2E1ECB5BEBA3}" type="parTrans" cxnId="{89F643F0-8779-8041-AC0F-9221428676E9}">
      <dgm:prSet/>
      <dgm:spPr/>
      <dgm:t>
        <a:bodyPr/>
        <a:lstStyle/>
        <a:p>
          <a:endParaRPr lang="ca-ES" noProof="0" dirty="0"/>
        </a:p>
      </dgm:t>
    </dgm:pt>
    <dgm:pt modelId="{575B04B1-71F9-6947-8BA1-6D93C848BE9C}" type="sibTrans" cxnId="{89F643F0-8779-8041-AC0F-9221428676E9}">
      <dgm:prSet/>
      <dgm:spPr/>
      <dgm:t>
        <a:bodyPr/>
        <a:lstStyle/>
        <a:p>
          <a:endParaRPr lang="ca-ES" noProof="0" dirty="0"/>
        </a:p>
      </dgm:t>
    </dgm:pt>
    <dgm:pt modelId="{D4456B67-7DDC-C544-BC3A-8C003E5BC140}">
      <dgm:prSet phldrT="[Texto]"/>
      <dgm:spPr>
        <a:xfrm>
          <a:off x="1015983" y="1818442"/>
          <a:ext cx="1286498" cy="1286498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2225" cap="rnd" cmpd="sng" algn="ctr">
          <a:solidFill>
            <a:srgbClr val="DD8047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ca-ES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Modificacions en la ingesta habitual</a:t>
          </a:r>
        </a:p>
      </dgm:t>
    </dgm:pt>
    <dgm:pt modelId="{C3BFCBC2-EF2A-5B46-A4EC-BB85A0A9BEF3}" type="parTrans" cxnId="{B3BDEF26-3DD7-3A49-A27D-7F16EB09CEBF}">
      <dgm:prSet/>
      <dgm:spPr/>
      <dgm:t>
        <a:bodyPr/>
        <a:lstStyle/>
        <a:p>
          <a:endParaRPr lang="ca-ES" noProof="0" dirty="0"/>
        </a:p>
      </dgm:t>
    </dgm:pt>
    <dgm:pt modelId="{A2FA785A-B0CF-A64B-8250-C2D77B02C856}" type="sibTrans" cxnId="{B3BDEF26-3DD7-3A49-A27D-7F16EB09CEBF}">
      <dgm:prSet/>
      <dgm:spPr/>
      <dgm:t>
        <a:bodyPr/>
        <a:lstStyle/>
        <a:p>
          <a:endParaRPr lang="ca-ES" noProof="0" dirty="0"/>
        </a:p>
      </dgm:t>
    </dgm:pt>
    <dgm:pt modelId="{193ABEBD-68DF-8F4B-904B-51275B017775}">
      <dgm:prSet phldrT="[Texto]"/>
      <dgm:spPr>
        <a:xfrm>
          <a:off x="2385683" y="1698837"/>
          <a:ext cx="1286498" cy="1286498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2225" cap="rnd" cmpd="sng" algn="ctr">
          <a:solidFill>
            <a:srgbClr val="DD8047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ca-ES" noProof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Gravetat </a:t>
          </a:r>
          <a:r>
            <a:rPr lang="ca-ES" noProof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/>
          </a:r>
          <a:br>
            <a:rPr lang="ca-ES" noProof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</a:br>
          <a:r>
            <a:rPr lang="ca-ES" noProof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de </a:t>
          </a:r>
          <a:r>
            <a:rPr lang="ca-ES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la malaltia</a:t>
          </a:r>
        </a:p>
      </dgm:t>
    </dgm:pt>
    <dgm:pt modelId="{FB639C37-3B20-8A4E-A56C-F8DB9F2A18AF}" type="parTrans" cxnId="{3F0EB931-9A41-3347-A509-CA42A7901C3E}">
      <dgm:prSet/>
      <dgm:spPr/>
      <dgm:t>
        <a:bodyPr/>
        <a:lstStyle/>
        <a:p>
          <a:endParaRPr lang="ca-ES" noProof="0" dirty="0"/>
        </a:p>
      </dgm:t>
    </dgm:pt>
    <dgm:pt modelId="{C1D36EBF-95DE-9B45-B63A-0546AEC5B782}" type="sibTrans" cxnId="{3F0EB931-9A41-3347-A509-CA42A7901C3E}">
      <dgm:prSet/>
      <dgm:spPr/>
      <dgm:t>
        <a:bodyPr/>
        <a:lstStyle/>
        <a:p>
          <a:endParaRPr lang="ca-ES" noProof="0" dirty="0"/>
        </a:p>
      </dgm:t>
    </dgm:pt>
    <dgm:pt modelId="{210E349E-67B6-2F4B-B86D-8765EF714C2F}" type="pres">
      <dgm:prSet presAssocID="{86019B8F-299C-4B4F-88B3-C549B611881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CF11648A-75F4-B147-ADA3-A169E391643C}" type="pres">
      <dgm:prSet presAssocID="{86019B8F-299C-4B4F-88B3-C549B6118818}" presName="diamond" presStyleLbl="bgShp" presStyleIdx="0" presStyleCnt="1"/>
      <dgm:spPr>
        <a:xfrm>
          <a:off x="686846" y="0"/>
          <a:ext cx="3298713" cy="3298713"/>
        </a:xfrm>
        <a:prstGeom prst="diamond">
          <a:avLst/>
        </a:prstGeom>
        <a:solidFill>
          <a:srgbClr val="DD8047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97CD790F-2FE1-5643-97D9-35445CDF71BB}" type="pres">
      <dgm:prSet presAssocID="{86019B8F-299C-4B4F-88B3-C549B6118818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C6166CE1-6DCB-F641-AB05-BF5DA979FF93}" type="pres">
      <dgm:prSet presAssocID="{86019B8F-299C-4B4F-88B3-C549B6118818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3779DCB4-6141-364F-AD58-F0BC74E61A66}" type="pres">
      <dgm:prSet presAssocID="{86019B8F-299C-4B4F-88B3-C549B6118818}" presName="quad3" presStyleLbl="node1" presStyleIdx="2" presStyleCnt="4" custLinFactNeighborX="1225" custLinFactNeighborY="92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CE10919B-62AF-C143-9C29-051C7EC42C64}" type="pres">
      <dgm:prSet presAssocID="{86019B8F-299C-4B4F-88B3-C549B6118818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89F643F0-8779-8041-AC0F-9221428676E9}" srcId="{86019B8F-299C-4B4F-88B3-C549B6118818}" destId="{1D4E2B2C-F564-D345-97B9-59529E9BC4A2}" srcOrd="1" destOrd="0" parTransId="{C3F35375-1724-6A45-890E-2E1ECB5BEBA3}" sibTransId="{575B04B1-71F9-6947-8BA1-6D93C848BE9C}"/>
    <dgm:cxn modelId="{E3685C8F-D094-A546-9B0D-540453F80153}" type="presOf" srcId="{86019B8F-299C-4B4F-88B3-C549B6118818}" destId="{210E349E-67B6-2F4B-B86D-8765EF714C2F}" srcOrd="0" destOrd="0" presId="urn:microsoft.com/office/officeart/2005/8/layout/matrix3"/>
    <dgm:cxn modelId="{8A765B7D-499F-8F48-97FD-591D2A54959A}" srcId="{86019B8F-299C-4B4F-88B3-C549B6118818}" destId="{BC1CF9C7-DB55-544E-984D-4784A7464B04}" srcOrd="0" destOrd="0" parTransId="{840F75A8-1B65-D241-AD0E-29C6F3C0E655}" sibTransId="{83055CB9-F17A-8A48-B585-A610105E38AF}"/>
    <dgm:cxn modelId="{CF9BE8F6-2D94-6D4D-B2F1-A1CDB75415C1}" type="presOf" srcId="{193ABEBD-68DF-8F4B-904B-51275B017775}" destId="{CE10919B-62AF-C143-9C29-051C7EC42C64}" srcOrd="0" destOrd="0" presId="urn:microsoft.com/office/officeart/2005/8/layout/matrix3"/>
    <dgm:cxn modelId="{3F0EB931-9A41-3347-A509-CA42A7901C3E}" srcId="{86019B8F-299C-4B4F-88B3-C549B6118818}" destId="{193ABEBD-68DF-8F4B-904B-51275B017775}" srcOrd="3" destOrd="0" parTransId="{FB639C37-3B20-8A4E-A56C-F8DB9F2A18AF}" sibTransId="{C1D36EBF-95DE-9B45-B63A-0546AEC5B782}"/>
    <dgm:cxn modelId="{FD3C8CA3-FE98-724D-9D59-A7E406A78EFF}" type="presOf" srcId="{BC1CF9C7-DB55-544E-984D-4784A7464B04}" destId="{97CD790F-2FE1-5643-97D9-35445CDF71BB}" srcOrd="0" destOrd="0" presId="urn:microsoft.com/office/officeart/2005/8/layout/matrix3"/>
    <dgm:cxn modelId="{95582E0D-A91F-0440-A1F4-C8DEEC3A2911}" type="presOf" srcId="{D4456B67-7DDC-C544-BC3A-8C003E5BC140}" destId="{3779DCB4-6141-364F-AD58-F0BC74E61A66}" srcOrd="0" destOrd="0" presId="urn:microsoft.com/office/officeart/2005/8/layout/matrix3"/>
    <dgm:cxn modelId="{402D8752-7F41-474E-BC90-9D9858AFE0C2}" type="presOf" srcId="{1D4E2B2C-F564-D345-97B9-59529E9BC4A2}" destId="{C6166CE1-6DCB-F641-AB05-BF5DA979FF93}" srcOrd="0" destOrd="0" presId="urn:microsoft.com/office/officeart/2005/8/layout/matrix3"/>
    <dgm:cxn modelId="{B3BDEF26-3DD7-3A49-A27D-7F16EB09CEBF}" srcId="{86019B8F-299C-4B4F-88B3-C549B6118818}" destId="{D4456B67-7DDC-C544-BC3A-8C003E5BC140}" srcOrd="2" destOrd="0" parTransId="{C3BFCBC2-EF2A-5B46-A4EC-BB85A0A9BEF3}" sibTransId="{A2FA785A-B0CF-A64B-8250-C2D77B02C856}"/>
    <dgm:cxn modelId="{B07D08EB-43D1-5849-8E2E-676D7A23EDDE}" type="presParOf" srcId="{210E349E-67B6-2F4B-B86D-8765EF714C2F}" destId="{CF11648A-75F4-B147-ADA3-A169E391643C}" srcOrd="0" destOrd="0" presId="urn:microsoft.com/office/officeart/2005/8/layout/matrix3"/>
    <dgm:cxn modelId="{29CB8DD3-030B-AB42-B221-6C5D43B7E9F4}" type="presParOf" srcId="{210E349E-67B6-2F4B-B86D-8765EF714C2F}" destId="{97CD790F-2FE1-5643-97D9-35445CDF71BB}" srcOrd="1" destOrd="0" presId="urn:microsoft.com/office/officeart/2005/8/layout/matrix3"/>
    <dgm:cxn modelId="{3556ED8B-7A71-0844-BAA5-2E0E4AA4F92E}" type="presParOf" srcId="{210E349E-67B6-2F4B-B86D-8765EF714C2F}" destId="{C6166CE1-6DCB-F641-AB05-BF5DA979FF93}" srcOrd="2" destOrd="0" presId="urn:microsoft.com/office/officeart/2005/8/layout/matrix3"/>
    <dgm:cxn modelId="{84D9AB40-2397-884E-BE79-3EB0F64F89F8}" type="presParOf" srcId="{210E349E-67B6-2F4B-B86D-8765EF714C2F}" destId="{3779DCB4-6141-364F-AD58-F0BC74E61A66}" srcOrd="3" destOrd="0" presId="urn:microsoft.com/office/officeart/2005/8/layout/matrix3"/>
    <dgm:cxn modelId="{00CCF356-2732-4C45-A7AC-DB66DC7AFB05}" type="presParOf" srcId="{210E349E-67B6-2F4B-B86D-8765EF714C2F}" destId="{CE10919B-62AF-C143-9C29-051C7EC42C6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  <a:ext uri="{C62137D5-CB1D-491B-B009-E17868A290BF}">
      <dgm14:recolorImg xmlns:dgm14="http://schemas.microsoft.com/office/drawing/2010/diagram" xmlns="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6C6B6D-9397-4FED-AB04-96C059EBA3F8}" type="doc">
      <dgm:prSet loTypeId="urn:microsoft.com/office/officeart/2005/8/layout/v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2A2B3D46-C489-423D-9B63-D1D5E986C3C9}">
      <dgm:prSet phldrT="[Texto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ctr"/>
          <a:r>
            <a:rPr lang="ca-ES" sz="1600" noProof="0" smtClean="0"/>
            <a:t>CRIBRATGE </a:t>
          </a:r>
          <a:r>
            <a:rPr lang="ca-ES" sz="1600" noProof="0" dirty="0"/>
            <a:t>NUTRICIONAL</a:t>
          </a:r>
        </a:p>
      </dgm:t>
    </dgm:pt>
    <dgm:pt modelId="{DFDAE985-B942-4A3F-A420-B2F8BF78B365}" type="parTrans" cxnId="{03ACE0CC-FF76-4AF2-988C-43B32400A49F}">
      <dgm:prSet/>
      <dgm:spPr/>
      <dgm:t>
        <a:bodyPr/>
        <a:lstStyle/>
        <a:p>
          <a:pPr algn="ctr"/>
          <a:endParaRPr lang="es-ES" sz="1400"/>
        </a:p>
      </dgm:t>
    </dgm:pt>
    <dgm:pt modelId="{2BDCD693-7A4C-4B5E-B695-2EC72FCCF0CB}" type="sibTrans" cxnId="{03ACE0CC-FF76-4AF2-988C-43B32400A49F}">
      <dgm:prSet custT="1"/>
      <dgm:spPr>
        <a:ln>
          <a:solidFill>
            <a:schemeClr val="tx2">
              <a:lumMod val="50000"/>
              <a:alpha val="90000"/>
            </a:schemeClr>
          </a:solidFill>
        </a:ln>
      </dgm:spPr>
      <dgm:t>
        <a:bodyPr/>
        <a:lstStyle/>
        <a:p>
          <a:pPr algn="ctr"/>
          <a:endParaRPr lang="es-ES" sz="1800"/>
        </a:p>
      </dgm:t>
    </dgm:pt>
    <dgm:pt modelId="{5CF1CACF-1B4F-418E-AF0B-D34CED3EF65B}">
      <dgm:prSet phldrT="[Texto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ctr"/>
          <a:r>
            <a:rPr lang="es-ES" sz="1600" dirty="0"/>
            <a:t>DESNUTRICIÓ O RISC NUTRICIONAL</a:t>
          </a:r>
        </a:p>
      </dgm:t>
    </dgm:pt>
    <dgm:pt modelId="{B76465F4-A7B0-46B6-ABEB-FC77087A498E}" type="parTrans" cxnId="{4C6812AB-4AD9-4C99-A75F-E8A21FCE1273}">
      <dgm:prSet/>
      <dgm:spPr/>
      <dgm:t>
        <a:bodyPr/>
        <a:lstStyle/>
        <a:p>
          <a:pPr algn="ctr"/>
          <a:endParaRPr lang="es-ES" sz="1400"/>
        </a:p>
      </dgm:t>
    </dgm:pt>
    <dgm:pt modelId="{388A44A5-0B46-4116-B4AC-3975FC4BB86A}" type="sibTrans" cxnId="{4C6812AB-4AD9-4C99-A75F-E8A21FCE1273}">
      <dgm:prSet custT="1"/>
      <dgm:spPr>
        <a:ln>
          <a:solidFill>
            <a:schemeClr val="tx2">
              <a:lumMod val="50000"/>
              <a:alpha val="90000"/>
            </a:schemeClr>
          </a:solidFill>
        </a:ln>
      </dgm:spPr>
      <dgm:t>
        <a:bodyPr/>
        <a:lstStyle/>
        <a:p>
          <a:pPr algn="ctr"/>
          <a:endParaRPr lang="es-ES" sz="1800"/>
        </a:p>
      </dgm:t>
    </dgm:pt>
    <dgm:pt modelId="{11E40B30-7E36-4B36-9CF3-DA59014CB8B3}">
      <dgm:prSet phldrT="[Texto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ctr"/>
          <a:r>
            <a:rPr lang="es-ES" sz="1600" dirty="0"/>
            <a:t>VALORACIÓ NUTRICIONAL ESPECÍFICA</a:t>
          </a:r>
        </a:p>
      </dgm:t>
    </dgm:pt>
    <dgm:pt modelId="{E6CADF45-AFE0-41E9-8F8A-5D9715A1B7DD}" type="parTrans" cxnId="{3AC4A2AA-9182-4F45-B4D0-05996854F788}">
      <dgm:prSet/>
      <dgm:spPr/>
      <dgm:t>
        <a:bodyPr/>
        <a:lstStyle/>
        <a:p>
          <a:pPr algn="ctr"/>
          <a:endParaRPr lang="es-ES" sz="1400"/>
        </a:p>
      </dgm:t>
    </dgm:pt>
    <dgm:pt modelId="{98FFECE3-8BF0-4CBE-AE65-2A5F4152FAF6}" type="sibTrans" cxnId="{3AC4A2AA-9182-4F45-B4D0-05996854F788}">
      <dgm:prSet custT="1"/>
      <dgm:spPr>
        <a:ln>
          <a:solidFill>
            <a:schemeClr val="tx2">
              <a:lumMod val="50000"/>
              <a:alpha val="90000"/>
            </a:schemeClr>
          </a:solidFill>
        </a:ln>
      </dgm:spPr>
      <dgm:t>
        <a:bodyPr/>
        <a:lstStyle/>
        <a:p>
          <a:pPr algn="ctr"/>
          <a:endParaRPr lang="es-ES" sz="1800"/>
        </a:p>
      </dgm:t>
    </dgm:pt>
    <dgm:pt modelId="{6F1E236C-9DB8-40E5-82BF-6B1D548FC4BE}">
      <dgm:prSet phldrT="[Texto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ctr"/>
          <a:r>
            <a:rPr lang="es-ES" sz="1600" dirty="0"/>
            <a:t>TRACTAMENT NUTRICIONAL</a:t>
          </a:r>
        </a:p>
      </dgm:t>
    </dgm:pt>
    <dgm:pt modelId="{1BBB4083-5EE7-41AC-AE2A-5763F4C1153E}" type="parTrans" cxnId="{23BD6BC1-7917-4C57-B01E-4D9388FF0CF0}">
      <dgm:prSet/>
      <dgm:spPr/>
      <dgm:t>
        <a:bodyPr/>
        <a:lstStyle/>
        <a:p>
          <a:pPr algn="ctr"/>
          <a:endParaRPr lang="es-ES" sz="1400"/>
        </a:p>
      </dgm:t>
    </dgm:pt>
    <dgm:pt modelId="{DB95BF4F-6CA0-4EA6-8AEC-F740821AB7E5}" type="sibTrans" cxnId="{23BD6BC1-7917-4C57-B01E-4D9388FF0CF0}">
      <dgm:prSet/>
      <dgm:spPr/>
      <dgm:t>
        <a:bodyPr/>
        <a:lstStyle/>
        <a:p>
          <a:pPr algn="ctr"/>
          <a:endParaRPr lang="es-ES" sz="1400"/>
        </a:p>
      </dgm:t>
    </dgm:pt>
    <dgm:pt modelId="{113E97A2-BF3B-4EDD-95EE-E79B33AB654F}">
      <dgm:prSet phldrT="[Texto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ctr"/>
          <a:r>
            <a:rPr lang="es-ES" sz="1600" dirty="0"/>
            <a:t>DESNUTRICIÓ: TIPUS I GRAU</a:t>
          </a:r>
        </a:p>
      </dgm:t>
    </dgm:pt>
    <dgm:pt modelId="{01407A5C-3FD9-4A31-87E4-2F087C92901E}" type="parTrans" cxnId="{759A917A-CCE1-48D5-8F12-8F68602FB773}">
      <dgm:prSet/>
      <dgm:spPr/>
      <dgm:t>
        <a:bodyPr/>
        <a:lstStyle/>
        <a:p>
          <a:pPr algn="ctr"/>
          <a:endParaRPr lang="es-ES" sz="1400"/>
        </a:p>
      </dgm:t>
    </dgm:pt>
    <dgm:pt modelId="{B0233A1E-2B25-4052-A280-F53A5F17A129}" type="sibTrans" cxnId="{759A917A-CCE1-48D5-8F12-8F68602FB773}">
      <dgm:prSet custT="1"/>
      <dgm:spPr>
        <a:ln>
          <a:solidFill>
            <a:schemeClr val="tx2">
              <a:lumMod val="50000"/>
              <a:alpha val="90000"/>
            </a:schemeClr>
          </a:solidFill>
        </a:ln>
      </dgm:spPr>
      <dgm:t>
        <a:bodyPr/>
        <a:lstStyle/>
        <a:p>
          <a:pPr algn="ctr"/>
          <a:endParaRPr lang="es-ES" sz="1800"/>
        </a:p>
      </dgm:t>
    </dgm:pt>
    <dgm:pt modelId="{2572CFD4-B88B-4123-BD8C-8AE2F01E01F9}" type="pres">
      <dgm:prSet presAssocID="{A46C6B6D-9397-4FED-AB04-96C059EBA3F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7845B6D7-5C80-4180-A27E-401472549120}" type="pres">
      <dgm:prSet presAssocID="{A46C6B6D-9397-4FED-AB04-96C059EBA3F8}" presName="dummyMaxCanvas" presStyleCnt="0">
        <dgm:presLayoutVars/>
      </dgm:prSet>
      <dgm:spPr/>
    </dgm:pt>
    <dgm:pt modelId="{25C47DA6-943F-41FD-AEFB-D6667FE72C50}" type="pres">
      <dgm:prSet presAssocID="{A46C6B6D-9397-4FED-AB04-96C059EBA3F8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519345CE-13C6-4986-BAC1-1C5CEB3C1B42}" type="pres">
      <dgm:prSet presAssocID="{A46C6B6D-9397-4FED-AB04-96C059EBA3F8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C1557475-D5C9-4836-BC6B-F6B9767E994E}" type="pres">
      <dgm:prSet presAssocID="{A46C6B6D-9397-4FED-AB04-96C059EBA3F8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B40D9F5A-DF33-4C67-ACAD-2A65B90BC76A}" type="pres">
      <dgm:prSet presAssocID="{A46C6B6D-9397-4FED-AB04-96C059EBA3F8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5A84D913-9E68-4603-BC47-297BD1818AFD}" type="pres">
      <dgm:prSet presAssocID="{A46C6B6D-9397-4FED-AB04-96C059EBA3F8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DBB0C0DC-651F-4C19-8923-6DC105C381B6}" type="pres">
      <dgm:prSet presAssocID="{A46C6B6D-9397-4FED-AB04-96C059EBA3F8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9EFCCF32-AB44-4034-8B91-864937DE390F}" type="pres">
      <dgm:prSet presAssocID="{A46C6B6D-9397-4FED-AB04-96C059EBA3F8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49EC6E69-4FE0-484F-B463-5CEBE007F3F2}" type="pres">
      <dgm:prSet presAssocID="{A46C6B6D-9397-4FED-AB04-96C059EBA3F8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234DDE48-FA64-4856-A08F-F77BCB25E66E}" type="pres">
      <dgm:prSet presAssocID="{A46C6B6D-9397-4FED-AB04-96C059EBA3F8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4DA233DD-1C46-4C7B-890A-5364CB8312C3}" type="pres">
      <dgm:prSet presAssocID="{A46C6B6D-9397-4FED-AB04-96C059EBA3F8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B6A55BF3-786F-4CD3-91FC-4FA89BB5A832}" type="pres">
      <dgm:prSet presAssocID="{A46C6B6D-9397-4FED-AB04-96C059EBA3F8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918FFD45-DCD3-466F-AFC6-041018379CF2}" type="pres">
      <dgm:prSet presAssocID="{A46C6B6D-9397-4FED-AB04-96C059EBA3F8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83F92A3A-883F-48A5-BFE2-44CFB0A2C033}" type="pres">
      <dgm:prSet presAssocID="{A46C6B6D-9397-4FED-AB04-96C059EBA3F8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A931FD6E-4984-4CD8-89D5-83CAD93C0EBE}" type="pres">
      <dgm:prSet presAssocID="{A46C6B6D-9397-4FED-AB04-96C059EBA3F8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6A6068AA-B333-4388-9954-A45392134D8B}" type="presOf" srcId="{2BDCD693-7A4C-4B5E-B695-2EC72FCCF0CB}" destId="{DBB0C0DC-651F-4C19-8923-6DC105C381B6}" srcOrd="0" destOrd="0" presId="urn:microsoft.com/office/officeart/2005/8/layout/vProcess5"/>
    <dgm:cxn modelId="{DAA48D6D-7951-4D62-A891-C6CC1D93492D}" type="presOf" srcId="{2A2B3D46-C489-423D-9B63-D1D5E986C3C9}" destId="{25C47DA6-943F-41FD-AEFB-D6667FE72C50}" srcOrd="0" destOrd="0" presId="urn:microsoft.com/office/officeart/2005/8/layout/vProcess5"/>
    <dgm:cxn modelId="{45AB129C-002D-48F2-B591-C5E0206948E8}" type="presOf" srcId="{113E97A2-BF3B-4EDD-95EE-E79B33AB654F}" destId="{83F92A3A-883F-48A5-BFE2-44CFB0A2C033}" srcOrd="1" destOrd="0" presId="urn:microsoft.com/office/officeart/2005/8/layout/vProcess5"/>
    <dgm:cxn modelId="{03ACE0CC-FF76-4AF2-988C-43B32400A49F}" srcId="{A46C6B6D-9397-4FED-AB04-96C059EBA3F8}" destId="{2A2B3D46-C489-423D-9B63-D1D5E986C3C9}" srcOrd="0" destOrd="0" parTransId="{DFDAE985-B942-4A3F-A420-B2F8BF78B365}" sibTransId="{2BDCD693-7A4C-4B5E-B695-2EC72FCCF0CB}"/>
    <dgm:cxn modelId="{93BF2BBE-666E-47E1-936F-07FBFC1B66AF}" type="presOf" srcId="{A46C6B6D-9397-4FED-AB04-96C059EBA3F8}" destId="{2572CFD4-B88B-4123-BD8C-8AE2F01E01F9}" srcOrd="0" destOrd="0" presId="urn:microsoft.com/office/officeart/2005/8/layout/vProcess5"/>
    <dgm:cxn modelId="{3AC4A2AA-9182-4F45-B4D0-05996854F788}" srcId="{A46C6B6D-9397-4FED-AB04-96C059EBA3F8}" destId="{11E40B30-7E36-4B36-9CF3-DA59014CB8B3}" srcOrd="2" destOrd="0" parTransId="{E6CADF45-AFE0-41E9-8F8A-5D9715A1B7DD}" sibTransId="{98FFECE3-8BF0-4CBE-AE65-2A5F4152FAF6}"/>
    <dgm:cxn modelId="{0DDFBB1F-CD5E-4B4D-A42D-81FF95805722}" type="presOf" srcId="{5CF1CACF-1B4F-418E-AF0B-D34CED3EF65B}" destId="{B6A55BF3-786F-4CD3-91FC-4FA89BB5A832}" srcOrd="1" destOrd="0" presId="urn:microsoft.com/office/officeart/2005/8/layout/vProcess5"/>
    <dgm:cxn modelId="{23BD6BC1-7917-4C57-B01E-4D9388FF0CF0}" srcId="{A46C6B6D-9397-4FED-AB04-96C059EBA3F8}" destId="{6F1E236C-9DB8-40E5-82BF-6B1D548FC4BE}" srcOrd="4" destOrd="0" parTransId="{1BBB4083-5EE7-41AC-AE2A-5763F4C1153E}" sibTransId="{DB95BF4F-6CA0-4EA6-8AEC-F740821AB7E5}"/>
    <dgm:cxn modelId="{44BE1042-B3AC-48D7-9344-7ABAA1EDBDD9}" type="presOf" srcId="{B0233A1E-2B25-4052-A280-F53A5F17A129}" destId="{234DDE48-FA64-4856-A08F-F77BCB25E66E}" srcOrd="0" destOrd="0" presId="urn:microsoft.com/office/officeart/2005/8/layout/vProcess5"/>
    <dgm:cxn modelId="{E27CD8D3-6DD7-4163-9F17-E53EE27BD7E9}" type="presOf" srcId="{113E97A2-BF3B-4EDD-95EE-E79B33AB654F}" destId="{B40D9F5A-DF33-4C67-ACAD-2A65B90BC76A}" srcOrd="0" destOrd="0" presId="urn:microsoft.com/office/officeart/2005/8/layout/vProcess5"/>
    <dgm:cxn modelId="{62AFFD1E-9271-4BD9-BB02-457DF7102FD8}" type="presOf" srcId="{6F1E236C-9DB8-40E5-82BF-6B1D548FC4BE}" destId="{A931FD6E-4984-4CD8-89D5-83CAD93C0EBE}" srcOrd="1" destOrd="0" presId="urn:microsoft.com/office/officeart/2005/8/layout/vProcess5"/>
    <dgm:cxn modelId="{759A917A-CCE1-48D5-8F12-8F68602FB773}" srcId="{A46C6B6D-9397-4FED-AB04-96C059EBA3F8}" destId="{113E97A2-BF3B-4EDD-95EE-E79B33AB654F}" srcOrd="3" destOrd="0" parTransId="{01407A5C-3FD9-4A31-87E4-2F087C92901E}" sibTransId="{B0233A1E-2B25-4052-A280-F53A5F17A129}"/>
    <dgm:cxn modelId="{93E114BD-7813-46A3-90E3-BAF2B5908022}" type="presOf" srcId="{11E40B30-7E36-4B36-9CF3-DA59014CB8B3}" destId="{918FFD45-DCD3-466F-AFC6-041018379CF2}" srcOrd="1" destOrd="0" presId="urn:microsoft.com/office/officeart/2005/8/layout/vProcess5"/>
    <dgm:cxn modelId="{F9242BAC-5486-4D52-B9E5-D5FF1D70FC0A}" type="presOf" srcId="{98FFECE3-8BF0-4CBE-AE65-2A5F4152FAF6}" destId="{49EC6E69-4FE0-484F-B463-5CEBE007F3F2}" srcOrd="0" destOrd="0" presId="urn:microsoft.com/office/officeart/2005/8/layout/vProcess5"/>
    <dgm:cxn modelId="{F5A4498B-95A7-4BF4-9046-552C0A17173A}" type="presOf" srcId="{2A2B3D46-C489-423D-9B63-D1D5E986C3C9}" destId="{4DA233DD-1C46-4C7B-890A-5364CB8312C3}" srcOrd="1" destOrd="0" presId="urn:microsoft.com/office/officeart/2005/8/layout/vProcess5"/>
    <dgm:cxn modelId="{3B35F214-3167-4E3C-AA6D-2BB122B8F46C}" type="presOf" srcId="{5CF1CACF-1B4F-418E-AF0B-D34CED3EF65B}" destId="{519345CE-13C6-4986-BAC1-1C5CEB3C1B42}" srcOrd="0" destOrd="0" presId="urn:microsoft.com/office/officeart/2005/8/layout/vProcess5"/>
    <dgm:cxn modelId="{4C6812AB-4AD9-4C99-A75F-E8A21FCE1273}" srcId="{A46C6B6D-9397-4FED-AB04-96C059EBA3F8}" destId="{5CF1CACF-1B4F-418E-AF0B-D34CED3EF65B}" srcOrd="1" destOrd="0" parTransId="{B76465F4-A7B0-46B6-ABEB-FC77087A498E}" sibTransId="{388A44A5-0B46-4116-B4AC-3975FC4BB86A}"/>
    <dgm:cxn modelId="{1B7261E8-4760-42F8-B215-3E9A6F879EDA}" type="presOf" srcId="{388A44A5-0B46-4116-B4AC-3975FC4BB86A}" destId="{9EFCCF32-AB44-4034-8B91-864937DE390F}" srcOrd="0" destOrd="0" presId="urn:microsoft.com/office/officeart/2005/8/layout/vProcess5"/>
    <dgm:cxn modelId="{9B48429A-C240-4B03-80EF-FBE3194A4471}" type="presOf" srcId="{6F1E236C-9DB8-40E5-82BF-6B1D548FC4BE}" destId="{5A84D913-9E68-4603-BC47-297BD1818AFD}" srcOrd="0" destOrd="0" presId="urn:microsoft.com/office/officeart/2005/8/layout/vProcess5"/>
    <dgm:cxn modelId="{C35E125A-490E-4B9B-9598-1194C5ACD67F}" type="presOf" srcId="{11E40B30-7E36-4B36-9CF3-DA59014CB8B3}" destId="{C1557475-D5C9-4836-BC6B-F6B9767E994E}" srcOrd="0" destOrd="0" presId="urn:microsoft.com/office/officeart/2005/8/layout/vProcess5"/>
    <dgm:cxn modelId="{2B96FF16-BE3E-46A8-A7E1-59863BCD10E9}" type="presParOf" srcId="{2572CFD4-B88B-4123-BD8C-8AE2F01E01F9}" destId="{7845B6D7-5C80-4180-A27E-401472549120}" srcOrd="0" destOrd="0" presId="urn:microsoft.com/office/officeart/2005/8/layout/vProcess5"/>
    <dgm:cxn modelId="{9746E004-3CD7-4BBF-8EFB-DB83BA0B51B2}" type="presParOf" srcId="{2572CFD4-B88B-4123-BD8C-8AE2F01E01F9}" destId="{25C47DA6-943F-41FD-AEFB-D6667FE72C50}" srcOrd="1" destOrd="0" presId="urn:microsoft.com/office/officeart/2005/8/layout/vProcess5"/>
    <dgm:cxn modelId="{97F35D7F-30A5-4ACE-A27E-930C0CB61702}" type="presParOf" srcId="{2572CFD4-B88B-4123-BD8C-8AE2F01E01F9}" destId="{519345CE-13C6-4986-BAC1-1C5CEB3C1B42}" srcOrd="2" destOrd="0" presId="urn:microsoft.com/office/officeart/2005/8/layout/vProcess5"/>
    <dgm:cxn modelId="{DF18875B-D1DE-4265-B10A-8684569F7F9B}" type="presParOf" srcId="{2572CFD4-B88B-4123-BD8C-8AE2F01E01F9}" destId="{C1557475-D5C9-4836-BC6B-F6B9767E994E}" srcOrd="3" destOrd="0" presId="urn:microsoft.com/office/officeart/2005/8/layout/vProcess5"/>
    <dgm:cxn modelId="{099079A2-3BEB-4BAE-ACEA-8A710CBB0E77}" type="presParOf" srcId="{2572CFD4-B88B-4123-BD8C-8AE2F01E01F9}" destId="{B40D9F5A-DF33-4C67-ACAD-2A65B90BC76A}" srcOrd="4" destOrd="0" presId="urn:microsoft.com/office/officeart/2005/8/layout/vProcess5"/>
    <dgm:cxn modelId="{E3337277-CDE6-4A40-B021-310373D24065}" type="presParOf" srcId="{2572CFD4-B88B-4123-BD8C-8AE2F01E01F9}" destId="{5A84D913-9E68-4603-BC47-297BD1818AFD}" srcOrd="5" destOrd="0" presId="urn:microsoft.com/office/officeart/2005/8/layout/vProcess5"/>
    <dgm:cxn modelId="{4CCE9482-0D83-4B6D-9191-D656993108C7}" type="presParOf" srcId="{2572CFD4-B88B-4123-BD8C-8AE2F01E01F9}" destId="{DBB0C0DC-651F-4C19-8923-6DC105C381B6}" srcOrd="6" destOrd="0" presId="urn:microsoft.com/office/officeart/2005/8/layout/vProcess5"/>
    <dgm:cxn modelId="{A98CF4C1-2B35-4A54-8ED3-2E75BEDC2B7D}" type="presParOf" srcId="{2572CFD4-B88B-4123-BD8C-8AE2F01E01F9}" destId="{9EFCCF32-AB44-4034-8B91-864937DE390F}" srcOrd="7" destOrd="0" presId="urn:microsoft.com/office/officeart/2005/8/layout/vProcess5"/>
    <dgm:cxn modelId="{345E331A-B115-474A-8538-7EEA200264EA}" type="presParOf" srcId="{2572CFD4-B88B-4123-BD8C-8AE2F01E01F9}" destId="{49EC6E69-4FE0-484F-B463-5CEBE007F3F2}" srcOrd="8" destOrd="0" presId="urn:microsoft.com/office/officeart/2005/8/layout/vProcess5"/>
    <dgm:cxn modelId="{D33BAB7E-912F-4F98-80BB-5C8000108394}" type="presParOf" srcId="{2572CFD4-B88B-4123-BD8C-8AE2F01E01F9}" destId="{234DDE48-FA64-4856-A08F-F77BCB25E66E}" srcOrd="9" destOrd="0" presId="urn:microsoft.com/office/officeart/2005/8/layout/vProcess5"/>
    <dgm:cxn modelId="{DD5C920D-52C0-414B-8EC0-BFF2807024B4}" type="presParOf" srcId="{2572CFD4-B88B-4123-BD8C-8AE2F01E01F9}" destId="{4DA233DD-1C46-4C7B-890A-5364CB8312C3}" srcOrd="10" destOrd="0" presId="urn:microsoft.com/office/officeart/2005/8/layout/vProcess5"/>
    <dgm:cxn modelId="{E3E70D9E-1626-4E0C-82AA-3D2BD28906F9}" type="presParOf" srcId="{2572CFD4-B88B-4123-BD8C-8AE2F01E01F9}" destId="{B6A55BF3-786F-4CD3-91FC-4FA89BB5A832}" srcOrd="11" destOrd="0" presId="urn:microsoft.com/office/officeart/2005/8/layout/vProcess5"/>
    <dgm:cxn modelId="{7E75E0DE-2E6E-4BFD-A9D1-F449825F0ABF}" type="presParOf" srcId="{2572CFD4-B88B-4123-BD8C-8AE2F01E01F9}" destId="{918FFD45-DCD3-466F-AFC6-041018379CF2}" srcOrd="12" destOrd="0" presId="urn:microsoft.com/office/officeart/2005/8/layout/vProcess5"/>
    <dgm:cxn modelId="{2480F88F-8120-48BF-AE0E-C0B525DB638C}" type="presParOf" srcId="{2572CFD4-B88B-4123-BD8C-8AE2F01E01F9}" destId="{83F92A3A-883F-48A5-BFE2-44CFB0A2C033}" srcOrd="13" destOrd="0" presId="urn:microsoft.com/office/officeart/2005/8/layout/vProcess5"/>
    <dgm:cxn modelId="{49C830E7-298E-4C3E-9DBD-D0CC0B6455D0}" type="presParOf" srcId="{2572CFD4-B88B-4123-BD8C-8AE2F01E01F9}" destId="{A931FD6E-4984-4CD8-89D5-83CAD93C0EB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9BDC72-28F5-F04B-B63F-8AFAFCE31128}" type="doc">
      <dgm:prSet loTypeId="urn:microsoft.com/office/officeart/2005/8/layout/hList7#1" loCatId="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ES"/>
        </a:p>
      </dgm:t>
    </dgm:pt>
    <dgm:pt modelId="{7035CDFF-EF56-AA43-A1C2-9D32A40CC834}">
      <dgm:prSet phldrT="[Texto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ca-ES" sz="1400" noProof="0" dirty="0">
              <a:solidFill>
                <a:schemeClr val="tx1"/>
              </a:solidFill>
            </a:rPr>
            <a:t>Història clínica</a:t>
          </a:r>
        </a:p>
      </dgm:t>
    </dgm:pt>
    <dgm:pt modelId="{40FCB32F-AF10-9B4F-AC8D-7DC4861253AB}" type="parTrans" cxnId="{8758F3AD-3B57-7746-84FE-74AB392B57C1}">
      <dgm:prSet/>
      <dgm:spPr/>
      <dgm:t>
        <a:bodyPr/>
        <a:lstStyle/>
        <a:p>
          <a:endParaRPr lang="ca-ES" noProof="0" dirty="0"/>
        </a:p>
      </dgm:t>
    </dgm:pt>
    <dgm:pt modelId="{D8640242-7BC8-EE4C-AB94-0663D3D9A660}" type="sibTrans" cxnId="{8758F3AD-3B57-7746-84FE-74AB392B57C1}">
      <dgm:prSet/>
      <dgm:spPr/>
      <dgm:t>
        <a:bodyPr/>
        <a:lstStyle/>
        <a:p>
          <a:endParaRPr lang="ca-ES" noProof="0" dirty="0"/>
        </a:p>
      </dgm:t>
    </dgm:pt>
    <dgm:pt modelId="{E932D1F5-0D71-A942-A3CD-26E94E248A70}">
      <dgm:prSet phldrT="[Texto]" custT="1"/>
      <dgm:spPr>
        <a:solidFill>
          <a:schemeClr val="accent1">
            <a:lumMod val="20000"/>
            <a:lumOff val="80000"/>
            <a:alpha val="82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ca-ES" sz="1400" noProof="0" dirty="0">
              <a:solidFill>
                <a:schemeClr val="tx1"/>
              </a:solidFill>
            </a:rPr>
            <a:t>Historia dietètica</a:t>
          </a:r>
        </a:p>
      </dgm:t>
    </dgm:pt>
    <dgm:pt modelId="{D365A40A-40B9-A44A-96BF-64B934D7192E}" type="parTrans" cxnId="{E07F8E4D-2FE0-C24A-8BDC-F67C5EE43BAA}">
      <dgm:prSet/>
      <dgm:spPr/>
      <dgm:t>
        <a:bodyPr/>
        <a:lstStyle/>
        <a:p>
          <a:endParaRPr lang="ca-ES" noProof="0" dirty="0"/>
        </a:p>
      </dgm:t>
    </dgm:pt>
    <dgm:pt modelId="{B3DAFDB2-E1A7-544A-9E5F-4F47E582D13D}" type="sibTrans" cxnId="{E07F8E4D-2FE0-C24A-8BDC-F67C5EE43BAA}">
      <dgm:prSet/>
      <dgm:spPr/>
      <dgm:t>
        <a:bodyPr/>
        <a:lstStyle/>
        <a:p>
          <a:endParaRPr lang="ca-ES" noProof="0" dirty="0"/>
        </a:p>
      </dgm:t>
    </dgm:pt>
    <dgm:pt modelId="{EB9D6B7B-322E-1344-98DB-8FEFC76AE40E}">
      <dgm:prSet custT="1"/>
      <dgm:spPr>
        <a:solidFill>
          <a:schemeClr val="accent1">
            <a:lumMod val="20000"/>
            <a:lumOff val="80000"/>
            <a:alpha val="66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ca-ES" sz="1400" noProof="0" dirty="0">
              <a:solidFill>
                <a:schemeClr val="tx1"/>
              </a:solidFill>
            </a:rPr>
            <a:t>Exploració física</a:t>
          </a:r>
        </a:p>
      </dgm:t>
    </dgm:pt>
    <dgm:pt modelId="{A8BB1666-9625-A946-9D66-480C758704D0}" type="parTrans" cxnId="{DF11C877-ED33-314C-8704-9A47F4C9B052}">
      <dgm:prSet/>
      <dgm:spPr/>
      <dgm:t>
        <a:bodyPr/>
        <a:lstStyle/>
        <a:p>
          <a:endParaRPr lang="ca-ES" noProof="0" dirty="0"/>
        </a:p>
      </dgm:t>
    </dgm:pt>
    <dgm:pt modelId="{B0827FC6-F991-EA48-946B-7201ABB5B1E3}" type="sibTrans" cxnId="{DF11C877-ED33-314C-8704-9A47F4C9B052}">
      <dgm:prSet/>
      <dgm:spPr/>
      <dgm:t>
        <a:bodyPr/>
        <a:lstStyle/>
        <a:p>
          <a:endParaRPr lang="ca-ES" noProof="0" dirty="0"/>
        </a:p>
      </dgm:t>
    </dgm:pt>
    <dgm:pt modelId="{C3231DD7-F18C-4D5B-9894-C15C492C9DBA}">
      <dgm:prSet custT="1"/>
      <dgm:spPr>
        <a:solidFill>
          <a:schemeClr val="accent1">
            <a:lumMod val="20000"/>
            <a:lumOff val="80000"/>
            <a:alpha val="58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ca-ES" sz="1400" noProof="0" smtClean="0">
              <a:solidFill>
                <a:schemeClr val="tx1"/>
              </a:solidFill>
            </a:rPr>
            <a:t>Proves </a:t>
          </a:r>
          <a:r>
            <a:rPr lang="ca-ES" sz="1400" noProof="0" dirty="0">
              <a:solidFill>
                <a:schemeClr val="tx1"/>
              </a:solidFill>
            </a:rPr>
            <a:t>dinàmiques</a:t>
          </a:r>
        </a:p>
      </dgm:t>
    </dgm:pt>
    <dgm:pt modelId="{5A84413F-F602-4560-A003-4B7EE67A18AB}" type="parTrans" cxnId="{E5882682-82B0-4E07-A0D8-1925289D9336}">
      <dgm:prSet/>
      <dgm:spPr/>
      <dgm:t>
        <a:bodyPr/>
        <a:lstStyle/>
        <a:p>
          <a:endParaRPr lang="ca-ES" noProof="0" dirty="0"/>
        </a:p>
      </dgm:t>
    </dgm:pt>
    <dgm:pt modelId="{86D4CD56-9AFF-4766-B6D2-BFD6E62198D0}" type="sibTrans" cxnId="{E5882682-82B0-4E07-A0D8-1925289D9336}">
      <dgm:prSet/>
      <dgm:spPr/>
      <dgm:t>
        <a:bodyPr/>
        <a:lstStyle/>
        <a:p>
          <a:endParaRPr lang="ca-ES" noProof="0" dirty="0"/>
        </a:p>
      </dgm:t>
    </dgm:pt>
    <dgm:pt modelId="{855777E2-895E-42BD-9201-82FBBA9F1FA2}">
      <dgm:prSet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ca-ES" noProof="0" dirty="0">
              <a:solidFill>
                <a:schemeClr val="tx1"/>
              </a:solidFill>
            </a:rPr>
            <a:t>Paràmetres bioquímics</a:t>
          </a:r>
        </a:p>
      </dgm:t>
    </dgm:pt>
    <dgm:pt modelId="{ED1C13AF-E364-49BF-91FD-F507EDBA7A88}" type="parTrans" cxnId="{2756E05B-B093-46DD-A422-3F90A7F36A59}">
      <dgm:prSet/>
      <dgm:spPr/>
      <dgm:t>
        <a:bodyPr/>
        <a:lstStyle/>
        <a:p>
          <a:endParaRPr lang="ca-ES" noProof="0" dirty="0"/>
        </a:p>
      </dgm:t>
    </dgm:pt>
    <dgm:pt modelId="{1865232D-EA91-40B1-9054-F481CD0BB12C}" type="sibTrans" cxnId="{2756E05B-B093-46DD-A422-3F90A7F36A59}">
      <dgm:prSet/>
      <dgm:spPr/>
      <dgm:t>
        <a:bodyPr/>
        <a:lstStyle/>
        <a:p>
          <a:endParaRPr lang="ca-ES" noProof="0" dirty="0"/>
        </a:p>
      </dgm:t>
    </dgm:pt>
    <dgm:pt modelId="{BEB0694A-9996-41B2-9007-C528C6ACC298}">
      <dgm:prSet/>
      <dgm:spPr>
        <a:solidFill>
          <a:schemeClr val="accent1">
            <a:lumMod val="20000"/>
            <a:lumOff val="80000"/>
            <a:alpha val="58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ca-ES" noProof="0" dirty="0">
              <a:solidFill>
                <a:schemeClr val="tx1"/>
              </a:solidFill>
            </a:rPr>
            <a:t>Antropometria i composició corporal</a:t>
          </a:r>
        </a:p>
      </dgm:t>
    </dgm:pt>
    <dgm:pt modelId="{8E6E2ADF-A5B8-4D17-8521-6D41E614F529}" type="parTrans" cxnId="{02CAADCA-CA47-4EE1-B850-FAFFD03781AB}">
      <dgm:prSet/>
      <dgm:spPr/>
      <dgm:t>
        <a:bodyPr/>
        <a:lstStyle/>
        <a:p>
          <a:endParaRPr lang="ca-ES" noProof="0" dirty="0"/>
        </a:p>
      </dgm:t>
    </dgm:pt>
    <dgm:pt modelId="{920761D8-C874-4352-BD6B-5C1116E113EC}" type="sibTrans" cxnId="{02CAADCA-CA47-4EE1-B850-FAFFD03781AB}">
      <dgm:prSet/>
      <dgm:spPr/>
      <dgm:t>
        <a:bodyPr/>
        <a:lstStyle/>
        <a:p>
          <a:endParaRPr lang="ca-ES" noProof="0" dirty="0"/>
        </a:p>
      </dgm:t>
    </dgm:pt>
    <dgm:pt modelId="{A312D5DE-5CC3-5F48-8360-78B768327558}" type="pres">
      <dgm:prSet presAssocID="{B09BDC72-28F5-F04B-B63F-8AFAFCE3112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729A94A7-AC24-1542-B1A0-0F93F2EF22BE}" type="pres">
      <dgm:prSet presAssocID="{B09BDC72-28F5-F04B-B63F-8AFAFCE31128}" presName="fgShape" presStyleLbl="fgShp" presStyleIdx="0" presStyleCnt="1"/>
      <dgm:spPr>
        <a:solidFill>
          <a:schemeClr val="accent1">
            <a:lumMod val="60000"/>
            <a:lumOff val="40000"/>
          </a:schemeClr>
        </a:solidFill>
      </dgm:spPr>
    </dgm:pt>
    <dgm:pt modelId="{0A765F70-2E70-214B-B708-63B0650A6ABA}" type="pres">
      <dgm:prSet presAssocID="{B09BDC72-28F5-F04B-B63F-8AFAFCE31128}" presName="linComp" presStyleCnt="0"/>
      <dgm:spPr/>
    </dgm:pt>
    <dgm:pt modelId="{886E899A-CFDD-A947-8B3C-F070D4ADBB1A}" type="pres">
      <dgm:prSet presAssocID="{7035CDFF-EF56-AA43-A1C2-9D32A40CC834}" presName="compNode" presStyleCnt="0"/>
      <dgm:spPr/>
    </dgm:pt>
    <dgm:pt modelId="{D0B885BB-CE7E-6D4E-94AA-58DD4646425B}" type="pres">
      <dgm:prSet presAssocID="{7035CDFF-EF56-AA43-A1C2-9D32A40CC834}" presName="bkgdShape" presStyleLbl="node1" presStyleIdx="0" presStyleCnt="6" custLinFactNeighborX="-7"/>
      <dgm:spPr/>
      <dgm:t>
        <a:bodyPr/>
        <a:lstStyle/>
        <a:p>
          <a:endParaRPr lang="ca-ES"/>
        </a:p>
      </dgm:t>
    </dgm:pt>
    <dgm:pt modelId="{B175E7A5-6A50-3F44-90DE-6E156A85C06C}" type="pres">
      <dgm:prSet presAssocID="{7035CDFF-EF56-AA43-A1C2-9D32A40CC834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8B9865F4-1506-5849-B619-D89372A392EE}" type="pres">
      <dgm:prSet presAssocID="{7035CDFF-EF56-AA43-A1C2-9D32A40CC834}" presName="invisiNode" presStyleLbl="node1" presStyleIdx="0" presStyleCnt="6"/>
      <dgm:spPr/>
    </dgm:pt>
    <dgm:pt modelId="{B5D4D485-3B65-3F47-B947-6CE4C927C007}" type="pres">
      <dgm:prSet presAssocID="{7035CDFF-EF56-AA43-A1C2-9D32A40CC834}" presName="imagNode" presStyleLbl="fgImgPlace1" presStyleIdx="0" presStyleCnt="6"/>
      <dgm:spPr>
        <a:blipFill dpi="0" rotWithShape="1">
          <a:blip xmlns:r="http://schemas.openxmlformats.org/officeDocument/2006/relationships" r:embed="rId1" cstate="print">
            <a:alphaModFix/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1000" r="-41000"/>
          </a:stretch>
        </a:blipFill>
      </dgm:spPr>
    </dgm:pt>
    <dgm:pt modelId="{57930FEA-5DE6-C441-B540-339E986D45E8}" type="pres">
      <dgm:prSet presAssocID="{D8640242-7BC8-EE4C-AB94-0663D3D9A660}" presName="sibTrans" presStyleLbl="sibTrans2D1" presStyleIdx="0" presStyleCnt="0"/>
      <dgm:spPr/>
      <dgm:t>
        <a:bodyPr/>
        <a:lstStyle/>
        <a:p>
          <a:endParaRPr lang="ca-ES"/>
        </a:p>
      </dgm:t>
    </dgm:pt>
    <dgm:pt modelId="{CB7EB2DF-7013-4940-9EBA-A050A49D9D84}" type="pres">
      <dgm:prSet presAssocID="{E932D1F5-0D71-A942-A3CD-26E94E248A70}" presName="compNode" presStyleCnt="0"/>
      <dgm:spPr/>
    </dgm:pt>
    <dgm:pt modelId="{5F983676-499D-504F-B105-52F426C330E3}" type="pres">
      <dgm:prSet presAssocID="{E932D1F5-0D71-A942-A3CD-26E94E248A70}" presName="bkgdShape" presStyleLbl="node1" presStyleIdx="1" presStyleCnt="6"/>
      <dgm:spPr/>
      <dgm:t>
        <a:bodyPr/>
        <a:lstStyle/>
        <a:p>
          <a:endParaRPr lang="ca-ES"/>
        </a:p>
      </dgm:t>
    </dgm:pt>
    <dgm:pt modelId="{55E53CC2-9178-EE48-809A-F8354C8783CF}" type="pres">
      <dgm:prSet presAssocID="{E932D1F5-0D71-A942-A3CD-26E94E248A70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92EE67B4-51CF-0747-AC7A-3ECDB92EB3B1}" type="pres">
      <dgm:prSet presAssocID="{E932D1F5-0D71-A942-A3CD-26E94E248A70}" presName="invisiNode" presStyleLbl="node1" presStyleIdx="1" presStyleCnt="6"/>
      <dgm:spPr/>
    </dgm:pt>
    <dgm:pt modelId="{EE0DBDB4-B877-6942-8004-FD5E6E2AF54F}" type="pres">
      <dgm:prSet presAssocID="{E932D1F5-0D71-A942-A3CD-26E94E248A70}" presName="imagNode" presStyleLbl="fgImgPlace1" presStyleIdx="1" presStyleCnt="6"/>
      <dgm:spPr>
        <a:blipFill>
          <a:blip xmlns:r="http://schemas.openxmlformats.org/officeDocument/2006/relationships" r:embed="rId2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" r="-3000"/>
          </a:stretch>
        </a:blipFill>
      </dgm:spPr>
    </dgm:pt>
    <dgm:pt modelId="{915E7ABF-1A6A-564E-BAEF-009C959D4C3E}" type="pres">
      <dgm:prSet presAssocID="{B3DAFDB2-E1A7-544A-9E5F-4F47E582D13D}" presName="sibTrans" presStyleLbl="sibTrans2D1" presStyleIdx="0" presStyleCnt="0"/>
      <dgm:spPr/>
      <dgm:t>
        <a:bodyPr/>
        <a:lstStyle/>
        <a:p>
          <a:endParaRPr lang="ca-ES"/>
        </a:p>
      </dgm:t>
    </dgm:pt>
    <dgm:pt modelId="{6EF6E553-75FE-1240-BEC8-D698C393327B}" type="pres">
      <dgm:prSet presAssocID="{EB9D6B7B-322E-1344-98DB-8FEFC76AE40E}" presName="compNode" presStyleCnt="0"/>
      <dgm:spPr/>
    </dgm:pt>
    <dgm:pt modelId="{92D8256A-83A9-3A40-BE61-EE7AC47742E9}" type="pres">
      <dgm:prSet presAssocID="{EB9D6B7B-322E-1344-98DB-8FEFC76AE40E}" presName="bkgdShape" presStyleLbl="node1" presStyleIdx="2" presStyleCnt="6"/>
      <dgm:spPr/>
      <dgm:t>
        <a:bodyPr/>
        <a:lstStyle/>
        <a:p>
          <a:endParaRPr lang="ca-ES"/>
        </a:p>
      </dgm:t>
    </dgm:pt>
    <dgm:pt modelId="{2634CA11-9526-1C48-B401-A65323BD010D}" type="pres">
      <dgm:prSet presAssocID="{EB9D6B7B-322E-1344-98DB-8FEFC76AE40E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BB4444E4-AC6D-6640-8438-B01ED8162E6F}" type="pres">
      <dgm:prSet presAssocID="{EB9D6B7B-322E-1344-98DB-8FEFC76AE40E}" presName="invisiNode" presStyleLbl="node1" presStyleIdx="2" presStyleCnt="6"/>
      <dgm:spPr/>
    </dgm:pt>
    <dgm:pt modelId="{1A0B78ED-546C-9142-A1FA-62093ECA6D92}" type="pres">
      <dgm:prSet presAssocID="{EB9D6B7B-322E-1344-98DB-8FEFC76AE40E}" presName="imagNode" presStyleLbl="fgImgPlace1" presStyleIdx="2" presStyleCnt="6" custScaleY="100021"/>
      <dgm:spPr>
        <a:blipFill>
          <a:blip xmlns:r="http://schemas.openxmlformats.org/officeDocument/2006/relationships" r:embed="rId3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" r="-3000"/>
          </a:stretch>
        </a:blipFill>
      </dgm:spPr>
    </dgm:pt>
    <dgm:pt modelId="{00550DE2-85B3-C342-8F2B-C502C9CDCF4C}" type="pres">
      <dgm:prSet presAssocID="{B0827FC6-F991-EA48-946B-7201ABB5B1E3}" presName="sibTrans" presStyleLbl="sibTrans2D1" presStyleIdx="0" presStyleCnt="0"/>
      <dgm:spPr/>
      <dgm:t>
        <a:bodyPr/>
        <a:lstStyle/>
        <a:p>
          <a:endParaRPr lang="ca-ES"/>
        </a:p>
      </dgm:t>
    </dgm:pt>
    <dgm:pt modelId="{594986AF-BD40-46FA-8BB1-EC0CBDB3044E}" type="pres">
      <dgm:prSet presAssocID="{BEB0694A-9996-41B2-9007-C528C6ACC298}" presName="compNode" presStyleCnt="0"/>
      <dgm:spPr/>
    </dgm:pt>
    <dgm:pt modelId="{00CF987C-2F98-4E0B-AEC8-436DB31D9FE9}" type="pres">
      <dgm:prSet presAssocID="{BEB0694A-9996-41B2-9007-C528C6ACC298}" presName="bkgdShape" presStyleLbl="node1" presStyleIdx="3" presStyleCnt="6" custLinFactNeighborX="1075"/>
      <dgm:spPr/>
      <dgm:t>
        <a:bodyPr/>
        <a:lstStyle/>
        <a:p>
          <a:endParaRPr lang="ca-ES"/>
        </a:p>
      </dgm:t>
    </dgm:pt>
    <dgm:pt modelId="{630387E5-1DF5-4E0F-A0EE-05AE95FAF5FF}" type="pres">
      <dgm:prSet presAssocID="{BEB0694A-9996-41B2-9007-C528C6ACC298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B9CE414B-156E-428E-AB6A-C2CFF8F16A55}" type="pres">
      <dgm:prSet presAssocID="{BEB0694A-9996-41B2-9007-C528C6ACC298}" presName="invisiNode" presStyleLbl="node1" presStyleIdx="3" presStyleCnt="6"/>
      <dgm:spPr/>
    </dgm:pt>
    <dgm:pt modelId="{73551AAE-D3AB-47CD-9696-E75BF2AB3C38}" type="pres">
      <dgm:prSet presAssocID="{BEB0694A-9996-41B2-9007-C528C6ACC298}" presName="imagNode" presStyleLbl="fgImgPlace1" presStyleIdx="3" presStyleCnt="6" custLinFactNeighborX="9" custLinFactNeighborY="-4028"/>
      <dgm:spPr>
        <a:blipFill>
          <a:blip xmlns:r="http://schemas.openxmlformats.org/officeDocument/2006/relationships" r:embed="rId4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9000" r="-29000"/>
          </a:stretch>
        </a:blipFill>
      </dgm:spPr>
    </dgm:pt>
    <dgm:pt modelId="{E327FE8D-B5AF-491F-B2BE-FD55626AF3A4}" type="pres">
      <dgm:prSet presAssocID="{920761D8-C874-4352-BD6B-5C1116E113EC}" presName="sibTrans" presStyleLbl="sibTrans2D1" presStyleIdx="0" presStyleCnt="0"/>
      <dgm:spPr/>
      <dgm:t>
        <a:bodyPr/>
        <a:lstStyle/>
        <a:p>
          <a:endParaRPr lang="ca-ES"/>
        </a:p>
      </dgm:t>
    </dgm:pt>
    <dgm:pt modelId="{A3AA4AE2-ACFC-4629-A968-F13D23EC2C41}" type="pres">
      <dgm:prSet presAssocID="{855777E2-895E-42BD-9201-82FBBA9F1FA2}" presName="compNode" presStyleCnt="0"/>
      <dgm:spPr/>
    </dgm:pt>
    <dgm:pt modelId="{D45FD01E-8980-440B-B588-4D4FA05F66C1}" type="pres">
      <dgm:prSet presAssocID="{855777E2-895E-42BD-9201-82FBBA9F1FA2}" presName="bkgdShape" presStyleLbl="node1" presStyleIdx="4" presStyleCnt="6" custLinFactNeighborX="628"/>
      <dgm:spPr/>
      <dgm:t>
        <a:bodyPr/>
        <a:lstStyle/>
        <a:p>
          <a:endParaRPr lang="ca-ES"/>
        </a:p>
      </dgm:t>
    </dgm:pt>
    <dgm:pt modelId="{960A710D-A40E-467F-96FB-CC7DAA036F68}" type="pres">
      <dgm:prSet presAssocID="{855777E2-895E-42BD-9201-82FBBA9F1FA2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B192C30F-5342-4B86-B5C3-FC9171F7C9FC}" type="pres">
      <dgm:prSet presAssocID="{855777E2-895E-42BD-9201-82FBBA9F1FA2}" presName="invisiNode" presStyleLbl="node1" presStyleIdx="4" presStyleCnt="6"/>
      <dgm:spPr/>
    </dgm:pt>
    <dgm:pt modelId="{9435F7C4-19DA-4C83-9454-DB0A768C9914}" type="pres">
      <dgm:prSet presAssocID="{855777E2-895E-42BD-9201-82FBBA9F1FA2}" presName="imagNode" presStyleLbl="fgImgPlace1" presStyleIdx="4" presStyleCnt="6" custLinFactNeighborX="3254"/>
      <dgm:spPr>
        <a:blipFill>
          <a:blip xmlns:r="http://schemas.openxmlformats.org/officeDocument/2006/relationships"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" r="-3000"/>
          </a:stretch>
        </a:blipFill>
      </dgm:spPr>
    </dgm:pt>
    <dgm:pt modelId="{66CBCCF7-A58F-4B1A-97BB-9C69C5A363D8}" type="pres">
      <dgm:prSet presAssocID="{1865232D-EA91-40B1-9054-F481CD0BB12C}" presName="sibTrans" presStyleLbl="sibTrans2D1" presStyleIdx="0" presStyleCnt="0"/>
      <dgm:spPr/>
      <dgm:t>
        <a:bodyPr/>
        <a:lstStyle/>
        <a:p>
          <a:endParaRPr lang="ca-ES"/>
        </a:p>
      </dgm:t>
    </dgm:pt>
    <dgm:pt modelId="{761F6D6D-E7A6-4849-9E12-64191BC70159}" type="pres">
      <dgm:prSet presAssocID="{C3231DD7-F18C-4D5B-9894-C15C492C9DBA}" presName="compNode" presStyleCnt="0"/>
      <dgm:spPr/>
    </dgm:pt>
    <dgm:pt modelId="{790250F8-8712-4647-B842-F104E8F4F4F8}" type="pres">
      <dgm:prSet presAssocID="{C3231DD7-F18C-4D5B-9894-C15C492C9DBA}" presName="bkgdShape" presStyleLbl="node1" presStyleIdx="5" presStyleCnt="6" custLinFactNeighborX="1074"/>
      <dgm:spPr/>
      <dgm:t>
        <a:bodyPr/>
        <a:lstStyle/>
        <a:p>
          <a:endParaRPr lang="ca-ES"/>
        </a:p>
      </dgm:t>
    </dgm:pt>
    <dgm:pt modelId="{AC8F297F-F470-4EEE-A3C9-275A36E5CDE7}" type="pres">
      <dgm:prSet presAssocID="{C3231DD7-F18C-4D5B-9894-C15C492C9DBA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7B9CB1A9-284A-4E33-B3CD-ADAD52992928}" type="pres">
      <dgm:prSet presAssocID="{C3231DD7-F18C-4D5B-9894-C15C492C9DBA}" presName="invisiNode" presStyleLbl="node1" presStyleIdx="5" presStyleCnt="6"/>
      <dgm:spPr/>
    </dgm:pt>
    <dgm:pt modelId="{3FD0FE95-2A87-479A-8C8C-31E52BD2C927}" type="pres">
      <dgm:prSet presAssocID="{C3231DD7-F18C-4D5B-9894-C15C492C9DBA}" presName="imagNode" presStyleLbl="fgImgPlace1" presStyleIdx="5" presStyleCnt="6" custLinFactNeighborX="9" custLinFactNeighborY="-4028"/>
      <dgm:spPr>
        <a:blipFill>
          <a:blip xmlns:r="http://schemas.openxmlformats.org/officeDocument/2006/relationships" r:embed="rId6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8758F3AD-3B57-7746-84FE-74AB392B57C1}" srcId="{B09BDC72-28F5-F04B-B63F-8AFAFCE31128}" destId="{7035CDFF-EF56-AA43-A1C2-9D32A40CC834}" srcOrd="0" destOrd="0" parTransId="{40FCB32F-AF10-9B4F-AC8D-7DC4861253AB}" sibTransId="{D8640242-7BC8-EE4C-AB94-0663D3D9A660}"/>
    <dgm:cxn modelId="{ECCE9BAE-EB3B-EC43-AEFD-726414EECF76}" type="presOf" srcId="{E932D1F5-0D71-A942-A3CD-26E94E248A70}" destId="{55E53CC2-9178-EE48-809A-F8354C8783CF}" srcOrd="1" destOrd="0" presId="urn:microsoft.com/office/officeart/2005/8/layout/hList7#1"/>
    <dgm:cxn modelId="{FD798CBE-E4D7-41D6-A7D9-7F570746AEAF}" type="presOf" srcId="{BEB0694A-9996-41B2-9007-C528C6ACC298}" destId="{630387E5-1DF5-4E0F-A0EE-05AE95FAF5FF}" srcOrd="1" destOrd="0" presId="urn:microsoft.com/office/officeart/2005/8/layout/hList7#1"/>
    <dgm:cxn modelId="{EEFC3731-0A5E-A347-A73F-7C3D87E9543C}" type="presOf" srcId="{7035CDFF-EF56-AA43-A1C2-9D32A40CC834}" destId="{B175E7A5-6A50-3F44-90DE-6E156A85C06C}" srcOrd="1" destOrd="0" presId="urn:microsoft.com/office/officeart/2005/8/layout/hList7#1"/>
    <dgm:cxn modelId="{8FFB7119-3DE1-784B-B7DD-530A7AB7DB63}" type="presOf" srcId="{7035CDFF-EF56-AA43-A1C2-9D32A40CC834}" destId="{D0B885BB-CE7E-6D4E-94AA-58DD4646425B}" srcOrd="0" destOrd="0" presId="urn:microsoft.com/office/officeart/2005/8/layout/hList7#1"/>
    <dgm:cxn modelId="{72A9DBDA-AE37-4AD7-B31C-316FCD72B0B9}" type="presOf" srcId="{855777E2-895E-42BD-9201-82FBBA9F1FA2}" destId="{D45FD01E-8980-440B-B588-4D4FA05F66C1}" srcOrd="0" destOrd="0" presId="urn:microsoft.com/office/officeart/2005/8/layout/hList7#1"/>
    <dgm:cxn modelId="{503A2E04-1DEA-4218-8E48-5B06A723D474}" type="presOf" srcId="{C3231DD7-F18C-4D5B-9894-C15C492C9DBA}" destId="{AC8F297F-F470-4EEE-A3C9-275A36E5CDE7}" srcOrd="1" destOrd="0" presId="urn:microsoft.com/office/officeart/2005/8/layout/hList7#1"/>
    <dgm:cxn modelId="{E07F8E4D-2FE0-C24A-8BDC-F67C5EE43BAA}" srcId="{B09BDC72-28F5-F04B-B63F-8AFAFCE31128}" destId="{E932D1F5-0D71-A942-A3CD-26E94E248A70}" srcOrd="1" destOrd="0" parTransId="{D365A40A-40B9-A44A-96BF-64B934D7192E}" sibTransId="{B3DAFDB2-E1A7-544A-9E5F-4F47E582D13D}"/>
    <dgm:cxn modelId="{DF11C877-ED33-314C-8704-9A47F4C9B052}" srcId="{B09BDC72-28F5-F04B-B63F-8AFAFCE31128}" destId="{EB9D6B7B-322E-1344-98DB-8FEFC76AE40E}" srcOrd="2" destOrd="0" parTransId="{A8BB1666-9625-A946-9D66-480C758704D0}" sibTransId="{B0827FC6-F991-EA48-946B-7201ABB5B1E3}"/>
    <dgm:cxn modelId="{DEC39BFA-70E7-4625-86F1-B5B94E9B9B89}" type="presOf" srcId="{920761D8-C874-4352-BD6B-5C1116E113EC}" destId="{E327FE8D-B5AF-491F-B2BE-FD55626AF3A4}" srcOrd="0" destOrd="0" presId="urn:microsoft.com/office/officeart/2005/8/layout/hList7#1"/>
    <dgm:cxn modelId="{8A25C415-2C66-D847-8D9C-D25B8B92A885}" type="presOf" srcId="{B3DAFDB2-E1A7-544A-9E5F-4F47E582D13D}" destId="{915E7ABF-1A6A-564E-BAEF-009C959D4C3E}" srcOrd="0" destOrd="0" presId="urn:microsoft.com/office/officeart/2005/8/layout/hList7#1"/>
    <dgm:cxn modelId="{D35085E6-2F9F-4FE5-AC1A-708BC6C3A39B}" type="presOf" srcId="{1865232D-EA91-40B1-9054-F481CD0BB12C}" destId="{66CBCCF7-A58F-4B1A-97BB-9C69C5A363D8}" srcOrd="0" destOrd="0" presId="urn:microsoft.com/office/officeart/2005/8/layout/hList7#1"/>
    <dgm:cxn modelId="{2756E05B-B093-46DD-A422-3F90A7F36A59}" srcId="{B09BDC72-28F5-F04B-B63F-8AFAFCE31128}" destId="{855777E2-895E-42BD-9201-82FBBA9F1FA2}" srcOrd="4" destOrd="0" parTransId="{ED1C13AF-E364-49BF-91FD-F507EDBA7A88}" sibTransId="{1865232D-EA91-40B1-9054-F481CD0BB12C}"/>
    <dgm:cxn modelId="{FE4A5E94-9DA3-4039-A149-3F63A21ACDDE}" type="presOf" srcId="{855777E2-895E-42BD-9201-82FBBA9F1FA2}" destId="{960A710D-A40E-467F-96FB-CC7DAA036F68}" srcOrd="1" destOrd="0" presId="urn:microsoft.com/office/officeart/2005/8/layout/hList7#1"/>
    <dgm:cxn modelId="{02CAADCA-CA47-4EE1-B850-FAFFD03781AB}" srcId="{B09BDC72-28F5-F04B-B63F-8AFAFCE31128}" destId="{BEB0694A-9996-41B2-9007-C528C6ACC298}" srcOrd="3" destOrd="0" parTransId="{8E6E2ADF-A5B8-4D17-8521-6D41E614F529}" sibTransId="{920761D8-C874-4352-BD6B-5C1116E113EC}"/>
    <dgm:cxn modelId="{F7237C73-ADBB-B048-A774-2A5436062022}" type="presOf" srcId="{B09BDC72-28F5-F04B-B63F-8AFAFCE31128}" destId="{A312D5DE-5CC3-5F48-8360-78B768327558}" srcOrd="0" destOrd="0" presId="urn:microsoft.com/office/officeart/2005/8/layout/hList7#1"/>
    <dgm:cxn modelId="{1FAD90DB-C359-4D40-9100-84352ADBB33A}" type="presOf" srcId="{EB9D6B7B-322E-1344-98DB-8FEFC76AE40E}" destId="{2634CA11-9526-1C48-B401-A65323BD010D}" srcOrd="1" destOrd="0" presId="urn:microsoft.com/office/officeart/2005/8/layout/hList7#1"/>
    <dgm:cxn modelId="{8C480DF9-D6CB-4D43-B245-8E9F18B4D813}" type="presOf" srcId="{EB9D6B7B-322E-1344-98DB-8FEFC76AE40E}" destId="{92D8256A-83A9-3A40-BE61-EE7AC47742E9}" srcOrd="0" destOrd="0" presId="urn:microsoft.com/office/officeart/2005/8/layout/hList7#1"/>
    <dgm:cxn modelId="{B2CF7195-AC7D-42F9-A0B2-67F61D92FCCA}" type="presOf" srcId="{BEB0694A-9996-41B2-9007-C528C6ACC298}" destId="{00CF987C-2F98-4E0B-AEC8-436DB31D9FE9}" srcOrd="0" destOrd="0" presId="urn:microsoft.com/office/officeart/2005/8/layout/hList7#1"/>
    <dgm:cxn modelId="{D692AEF0-7E37-4CCB-A5C1-BE3C2ABE42E0}" type="presOf" srcId="{C3231DD7-F18C-4D5B-9894-C15C492C9DBA}" destId="{790250F8-8712-4647-B842-F104E8F4F4F8}" srcOrd="0" destOrd="0" presId="urn:microsoft.com/office/officeart/2005/8/layout/hList7#1"/>
    <dgm:cxn modelId="{A08496BE-0B35-6848-9368-0E2B3DC1D244}" type="presOf" srcId="{E932D1F5-0D71-A942-A3CD-26E94E248A70}" destId="{5F983676-499D-504F-B105-52F426C330E3}" srcOrd="0" destOrd="0" presId="urn:microsoft.com/office/officeart/2005/8/layout/hList7#1"/>
    <dgm:cxn modelId="{76B40CCF-C8CD-6742-AFFC-F67A5936642C}" type="presOf" srcId="{D8640242-7BC8-EE4C-AB94-0663D3D9A660}" destId="{57930FEA-5DE6-C441-B540-339E986D45E8}" srcOrd="0" destOrd="0" presId="urn:microsoft.com/office/officeart/2005/8/layout/hList7#1"/>
    <dgm:cxn modelId="{B273CA82-7CC7-C741-929F-0D4E14BD3951}" type="presOf" srcId="{B0827FC6-F991-EA48-946B-7201ABB5B1E3}" destId="{00550DE2-85B3-C342-8F2B-C502C9CDCF4C}" srcOrd="0" destOrd="0" presId="urn:microsoft.com/office/officeart/2005/8/layout/hList7#1"/>
    <dgm:cxn modelId="{E5882682-82B0-4E07-A0D8-1925289D9336}" srcId="{B09BDC72-28F5-F04B-B63F-8AFAFCE31128}" destId="{C3231DD7-F18C-4D5B-9894-C15C492C9DBA}" srcOrd="5" destOrd="0" parTransId="{5A84413F-F602-4560-A003-4B7EE67A18AB}" sibTransId="{86D4CD56-9AFF-4766-B6D2-BFD6E62198D0}"/>
    <dgm:cxn modelId="{026C7832-1839-8348-92ED-BC3B137D09E7}" type="presParOf" srcId="{A312D5DE-5CC3-5F48-8360-78B768327558}" destId="{729A94A7-AC24-1542-B1A0-0F93F2EF22BE}" srcOrd="0" destOrd="0" presId="urn:microsoft.com/office/officeart/2005/8/layout/hList7#1"/>
    <dgm:cxn modelId="{AEAC2D75-785A-544D-A29C-4C7C50C6BC69}" type="presParOf" srcId="{A312D5DE-5CC3-5F48-8360-78B768327558}" destId="{0A765F70-2E70-214B-B708-63B0650A6ABA}" srcOrd="1" destOrd="0" presId="urn:microsoft.com/office/officeart/2005/8/layout/hList7#1"/>
    <dgm:cxn modelId="{542BB3F2-9B09-0248-B9DF-C7787C3A7E8A}" type="presParOf" srcId="{0A765F70-2E70-214B-B708-63B0650A6ABA}" destId="{886E899A-CFDD-A947-8B3C-F070D4ADBB1A}" srcOrd="0" destOrd="0" presId="urn:microsoft.com/office/officeart/2005/8/layout/hList7#1"/>
    <dgm:cxn modelId="{865FB41E-54E5-9042-BED1-09448A6E62C5}" type="presParOf" srcId="{886E899A-CFDD-A947-8B3C-F070D4ADBB1A}" destId="{D0B885BB-CE7E-6D4E-94AA-58DD4646425B}" srcOrd="0" destOrd="0" presId="urn:microsoft.com/office/officeart/2005/8/layout/hList7#1"/>
    <dgm:cxn modelId="{F0A64C1D-984A-9A45-84FF-67F7A95D60A5}" type="presParOf" srcId="{886E899A-CFDD-A947-8B3C-F070D4ADBB1A}" destId="{B175E7A5-6A50-3F44-90DE-6E156A85C06C}" srcOrd="1" destOrd="0" presId="urn:microsoft.com/office/officeart/2005/8/layout/hList7#1"/>
    <dgm:cxn modelId="{CF27D554-6982-F241-B4B9-33889EEC3E88}" type="presParOf" srcId="{886E899A-CFDD-A947-8B3C-F070D4ADBB1A}" destId="{8B9865F4-1506-5849-B619-D89372A392EE}" srcOrd="2" destOrd="0" presId="urn:microsoft.com/office/officeart/2005/8/layout/hList7#1"/>
    <dgm:cxn modelId="{FE29D2F1-5615-2044-A2BB-48AAE27B360D}" type="presParOf" srcId="{886E899A-CFDD-A947-8B3C-F070D4ADBB1A}" destId="{B5D4D485-3B65-3F47-B947-6CE4C927C007}" srcOrd="3" destOrd="0" presId="urn:microsoft.com/office/officeart/2005/8/layout/hList7#1"/>
    <dgm:cxn modelId="{83A0A8BB-6236-0E4F-8F70-0684324919EC}" type="presParOf" srcId="{0A765F70-2E70-214B-B708-63B0650A6ABA}" destId="{57930FEA-5DE6-C441-B540-339E986D45E8}" srcOrd="1" destOrd="0" presId="urn:microsoft.com/office/officeart/2005/8/layout/hList7#1"/>
    <dgm:cxn modelId="{B8B8B1FB-1710-E345-B1B5-1B789A5D57A8}" type="presParOf" srcId="{0A765F70-2E70-214B-B708-63B0650A6ABA}" destId="{CB7EB2DF-7013-4940-9EBA-A050A49D9D84}" srcOrd="2" destOrd="0" presId="urn:microsoft.com/office/officeart/2005/8/layout/hList7#1"/>
    <dgm:cxn modelId="{3A1797DB-7087-F144-96EF-B63223BD6F8A}" type="presParOf" srcId="{CB7EB2DF-7013-4940-9EBA-A050A49D9D84}" destId="{5F983676-499D-504F-B105-52F426C330E3}" srcOrd="0" destOrd="0" presId="urn:microsoft.com/office/officeart/2005/8/layout/hList7#1"/>
    <dgm:cxn modelId="{A6B27C20-65BC-5440-8AF7-554B7F9B699D}" type="presParOf" srcId="{CB7EB2DF-7013-4940-9EBA-A050A49D9D84}" destId="{55E53CC2-9178-EE48-809A-F8354C8783CF}" srcOrd="1" destOrd="0" presId="urn:microsoft.com/office/officeart/2005/8/layout/hList7#1"/>
    <dgm:cxn modelId="{CDD7A6DA-DB4A-F841-B56A-00FF1F000CFA}" type="presParOf" srcId="{CB7EB2DF-7013-4940-9EBA-A050A49D9D84}" destId="{92EE67B4-51CF-0747-AC7A-3ECDB92EB3B1}" srcOrd="2" destOrd="0" presId="urn:microsoft.com/office/officeart/2005/8/layout/hList7#1"/>
    <dgm:cxn modelId="{790D2D53-66AE-1341-9007-08B29D0BB37C}" type="presParOf" srcId="{CB7EB2DF-7013-4940-9EBA-A050A49D9D84}" destId="{EE0DBDB4-B877-6942-8004-FD5E6E2AF54F}" srcOrd="3" destOrd="0" presId="urn:microsoft.com/office/officeart/2005/8/layout/hList7#1"/>
    <dgm:cxn modelId="{91BF14AB-9BE4-E94E-8D03-2209215046B6}" type="presParOf" srcId="{0A765F70-2E70-214B-B708-63B0650A6ABA}" destId="{915E7ABF-1A6A-564E-BAEF-009C959D4C3E}" srcOrd="3" destOrd="0" presId="urn:microsoft.com/office/officeart/2005/8/layout/hList7#1"/>
    <dgm:cxn modelId="{F0A4F96D-F1F6-B242-A5BC-F3839B758E67}" type="presParOf" srcId="{0A765F70-2E70-214B-B708-63B0650A6ABA}" destId="{6EF6E553-75FE-1240-BEC8-D698C393327B}" srcOrd="4" destOrd="0" presId="urn:microsoft.com/office/officeart/2005/8/layout/hList7#1"/>
    <dgm:cxn modelId="{636522F7-EA64-7349-9AEF-1DE43BCFB51A}" type="presParOf" srcId="{6EF6E553-75FE-1240-BEC8-D698C393327B}" destId="{92D8256A-83A9-3A40-BE61-EE7AC47742E9}" srcOrd="0" destOrd="0" presId="urn:microsoft.com/office/officeart/2005/8/layout/hList7#1"/>
    <dgm:cxn modelId="{BCF58F3E-158B-B247-B010-66BACFAAF986}" type="presParOf" srcId="{6EF6E553-75FE-1240-BEC8-D698C393327B}" destId="{2634CA11-9526-1C48-B401-A65323BD010D}" srcOrd="1" destOrd="0" presId="urn:microsoft.com/office/officeart/2005/8/layout/hList7#1"/>
    <dgm:cxn modelId="{4B2554EC-2567-5B40-A165-231D119652DF}" type="presParOf" srcId="{6EF6E553-75FE-1240-BEC8-D698C393327B}" destId="{BB4444E4-AC6D-6640-8438-B01ED8162E6F}" srcOrd="2" destOrd="0" presId="urn:microsoft.com/office/officeart/2005/8/layout/hList7#1"/>
    <dgm:cxn modelId="{A02601EA-5E58-A842-A654-5A0AEF5B6A0F}" type="presParOf" srcId="{6EF6E553-75FE-1240-BEC8-D698C393327B}" destId="{1A0B78ED-546C-9142-A1FA-62093ECA6D92}" srcOrd="3" destOrd="0" presId="urn:microsoft.com/office/officeart/2005/8/layout/hList7#1"/>
    <dgm:cxn modelId="{1186E7E8-AC13-D14D-9372-D9FD0298AE32}" type="presParOf" srcId="{0A765F70-2E70-214B-B708-63B0650A6ABA}" destId="{00550DE2-85B3-C342-8F2B-C502C9CDCF4C}" srcOrd="5" destOrd="0" presId="urn:microsoft.com/office/officeart/2005/8/layout/hList7#1"/>
    <dgm:cxn modelId="{7E058689-CCE1-4AE5-AAA3-701533E3D6C6}" type="presParOf" srcId="{0A765F70-2E70-214B-B708-63B0650A6ABA}" destId="{594986AF-BD40-46FA-8BB1-EC0CBDB3044E}" srcOrd="6" destOrd="0" presId="urn:microsoft.com/office/officeart/2005/8/layout/hList7#1"/>
    <dgm:cxn modelId="{D36BCA50-0E9D-46F9-BC3B-0BB7310A6AE0}" type="presParOf" srcId="{594986AF-BD40-46FA-8BB1-EC0CBDB3044E}" destId="{00CF987C-2F98-4E0B-AEC8-436DB31D9FE9}" srcOrd="0" destOrd="0" presId="urn:microsoft.com/office/officeart/2005/8/layout/hList7#1"/>
    <dgm:cxn modelId="{B78A0904-EE1B-4692-BB37-9F1E4742FD2D}" type="presParOf" srcId="{594986AF-BD40-46FA-8BB1-EC0CBDB3044E}" destId="{630387E5-1DF5-4E0F-A0EE-05AE95FAF5FF}" srcOrd="1" destOrd="0" presId="urn:microsoft.com/office/officeart/2005/8/layout/hList7#1"/>
    <dgm:cxn modelId="{6933B058-3663-4EE7-8FEC-0C62AB2B7277}" type="presParOf" srcId="{594986AF-BD40-46FA-8BB1-EC0CBDB3044E}" destId="{B9CE414B-156E-428E-AB6A-C2CFF8F16A55}" srcOrd="2" destOrd="0" presId="urn:microsoft.com/office/officeart/2005/8/layout/hList7#1"/>
    <dgm:cxn modelId="{69353723-F730-4A8A-AA9F-D8B4E958561D}" type="presParOf" srcId="{594986AF-BD40-46FA-8BB1-EC0CBDB3044E}" destId="{73551AAE-D3AB-47CD-9696-E75BF2AB3C38}" srcOrd="3" destOrd="0" presId="urn:microsoft.com/office/officeart/2005/8/layout/hList7#1"/>
    <dgm:cxn modelId="{61340899-0707-4BB5-880A-93E100ADB82B}" type="presParOf" srcId="{0A765F70-2E70-214B-B708-63B0650A6ABA}" destId="{E327FE8D-B5AF-491F-B2BE-FD55626AF3A4}" srcOrd="7" destOrd="0" presId="urn:microsoft.com/office/officeart/2005/8/layout/hList7#1"/>
    <dgm:cxn modelId="{FB5E24E7-86FA-4847-A55B-E4222D80C625}" type="presParOf" srcId="{0A765F70-2E70-214B-B708-63B0650A6ABA}" destId="{A3AA4AE2-ACFC-4629-A968-F13D23EC2C41}" srcOrd="8" destOrd="0" presId="urn:microsoft.com/office/officeart/2005/8/layout/hList7#1"/>
    <dgm:cxn modelId="{E5F9C736-1B4D-4B23-B9A5-74FC5ED748E3}" type="presParOf" srcId="{A3AA4AE2-ACFC-4629-A968-F13D23EC2C41}" destId="{D45FD01E-8980-440B-B588-4D4FA05F66C1}" srcOrd="0" destOrd="0" presId="urn:microsoft.com/office/officeart/2005/8/layout/hList7#1"/>
    <dgm:cxn modelId="{43390443-BC01-45C2-A8E5-EBEA20F68F06}" type="presParOf" srcId="{A3AA4AE2-ACFC-4629-A968-F13D23EC2C41}" destId="{960A710D-A40E-467F-96FB-CC7DAA036F68}" srcOrd="1" destOrd="0" presId="urn:microsoft.com/office/officeart/2005/8/layout/hList7#1"/>
    <dgm:cxn modelId="{5AAA5BF9-9E24-49C0-8A55-ED0D1562DE81}" type="presParOf" srcId="{A3AA4AE2-ACFC-4629-A968-F13D23EC2C41}" destId="{B192C30F-5342-4B86-B5C3-FC9171F7C9FC}" srcOrd="2" destOrd="0" presId="urn:microsoft.com/office/officeart/2005/8/layout/hList7#1"/>
    <dgm:cxn modelId="{B4FC27D2-D430-4AFA-B2ED-FE46B2382741}" type="presParOf" srcId="{A3AA4AE2-ACFC-4629-A968-F13D23EC2C41}" destId="{9435F7C4-19DA-4C83-9454-DB0A768C9914}" srcOrd="3" destOrd="0" presId="urn:microsoft.com/office/officeart/2005/8/layout/hList7#1"/>
    <dgm:cxn modelId="{FF70F391-C86A-4839-8EC6-74B54DCD5E93}" type="presParOf" srcId="{0A765F70-2E70-214B-B708-63B0650A6ABA}" destId="{66CBCCF7-A58F-4B1A-97BB-9C69C5A363D8}" srcOrd="9" destOrd="0" presId="urn:microsoft.com/office/officeart/2005/8/layout/hList7#1"/>
    <dgm:cxn modelId="{C746B401-23F2-4646-9AF1-2FC723C59836}" type="presParOf" srcId="{0A765F70-2E70-214B-B708-63B0650A6ABA}" destId="{761F6D6D-E7A6-4849-9E12-64191BC70159}" srcOrd="10" destOrd="0" presId="urn:microsoft.com/office/officeart/2005/8/layout/hList7#1"/>
    <dgm:cxn modelId="{3EEBEA90-0506-4CE6-90D7-668D01B15D9B}" type="presParOf" srcId="{761F6D6D-E7A6-4849-9E12-64191BC70159}" destId="{790250F8-8712-4647-B842-F104E8F4F4F8}" srcOrd="0" destOrd="0" presId="urn:microsoft.com/office/officeart/2005/8/layout/hList7#1"/>
    <dgm:cxn modelId="{EC227789-D0C0-4375-AF27-18B922452A07}" type="presParOf" srcId="{761F6D6D-E7A6-4849-9E12-64191BC70159}" destId="{AC8F297F-F470-4EEE-A3C9-275A36E5CDE7}" srcOrd="1" destOrd="0" presId="urn:microsoft.com/office/officeart/2005/8/layout/hList7#1"/>
    <dgm:cxn modelId="{F771E709-7092-4E5C-8CAA-774F91D92582}" type="presParOf" srcId="{761F6D6D-E7A6-4849-9E12-64191BC70159}" destId="{7B9CB1A9-284A-4E33-B3CD-ADAD52992928}" srcOrd="2" destOrd="0" presId="urn:microsoft.com/office/officeart/2005/8/layout/hList7#1"/>
    <dgm:cxn modelId="{7C5AE906-8770-41A1-87D4-6A4BFEC7AB8A}" type="presParOf" srcId="{761F6D6D-E7A6-4849-9E12-64191BC70159}" destId="{3FD0FE95-2A87-479A-8C8C-31E52BD2C927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A2E0C2-D1BE-DF49-ABB2-BF8C2A628C65}" type="doc">
      <dgm:prSet loTypeId="urn:microsoft.com/office/officeart/2008/layout/VerticalCurvedList" loCatId="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0BD39F6D-A20A-9A44-B103-6616B216B720}">
      <dgm:prSet phldrT="[Texto]" custT="1"/>
      <dgm:spPr>
        <a:xfrm>
          <a:off x="349507" y="235826"/>
          <a:ext cx="6033110" cy="471898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2225" cap="rnd" cmpd="sng" algn="ctr">
          <a:solidFill>
            <a:srgbClr val="DD8047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ca-ES" sz="160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Millorar la resposta al tractament (quirúrgic, antibiòtic</a:t>
          </a:r>
          <a:r>
            <a:rPr lang="ca-ES" sz="1600" noProof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, </a:t>
          </a:r>
          <a:r>
            <a:rPr lang="ca-ES" sz="1600" noProof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quimioteràpic…).</a:t>
          </a:r>
          <a:endParaRPr lang="ca-ES" sz="16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"/>
            <a:ea typeface="+mn-ea"/>
            <a:cs typeface="+mn-cs"/>
          </a:endParaRPr>
        </a:p>
      </dgm:t>
    </dgm:pt>
    <dgm:pt modelId="{62AEF506-CB32-7F41-A2F5-9316E57B3136}" type="parTrans" cxnId="{BFE8CD74-DDD8-6849-8B12-CC830FB5574A}">
      <dgm:prSet/>
      <dgm:spPr/>
      <dgm:t>
        <a:bodyPr/>
        <a:lstStyle/>
        <a:p>
          <a:endParaRPr lang="ca-ES" sz="2000" noProof="0" dirty="0"/>
        </a:p>
      </dgm:t>
    </dgm:pt>
    <dgm:pt modelId="{1C02F324-C621-FD48-942A-68B4190644F8}" type="sibTrans" cxnId="{BFE8CD74-DDD8-6849-8B12-CC830FB5574A}">
      <dgm:prSet/>
      <dgm:spPr>
        <a:xfrm>
          <a:off x="-3466872" y="-533003"/>
          <a:ext cx="4133471" cy="4133471"/>
        </a:xfrm>
        <a:prstGeom prst="blockArc">
          <a:avLst>
            <a:gd name="adj1" fmla="val 18900000"/>
            <a:gd name="adj2" fmla="val 2700000"/>
            <a:gd name="adj3" fmla="val 523"/>
          </a:avLst>
        </a:prstGeom>
        <a:noFill/>
        <a:ln w="22225" cap="rnd" cmpd="sng" algn="ctr">
          <a:solidFill>
            <a:srgbClr val="DD8047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ca-ES" sz="2000" noProof="0" dirty="0"/>
        </a:p>
      </dgm:t>
    </dgm:pt>
    <dgm:pt modelId="{1BE5E7F0-0FEE-1241-921C-BC71FAD58348}">
      <dgm:prSet phldrT="[Texto]" custT="1"/>
      <dgm:spPr>
        <a:xfrm>
          <a:off x="620057" y="943797"/>
          <a:ext cx="5762560" cy="471898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2225" cap="rnd" cmpd="sng" algn="ctr">
          <a:solidFill>
            <a:srgbClr val="DD8047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ca-ES" sz="160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Reduir </a:t>
          </a:r>
          <a:r>
            <a:rPr lang="ca-ES" sz="1600" noProof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la </a:t>
          </a:r>
          <a:r>
            <a:rPr lang="ca-ES" sz="1600" noProof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morbimortalitat. </a:t>
          </a:r>
          <a:endParaRPr lang="ca-ES" sz="16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"/>
            <a:ea typeface="+mn-ea"/>
            <a:cs typeface="+mn-cs"/>
          </a:endParaRPr>
        </a:p>
      </dgm:t>
    </dgm:pt>
    <dgm:pt modelId="{10D16AD0-D659-694E-B0F4-4D2137C4C01B}" type="parTrans" cxnId="{82A212ED-C241-4442-B250-84C2A62F090D}">
      <dgm:prSet/>
      <dgm:spPr/>
      <dgm:t>
        <a:bodyPr/>
        <a:lstStyle/>
        <a:p>
          <a:endParaRPr lang="ca-ES" sz="2000" noProof="0" dirty="0"/>
        </a:p>
      </dgm:t>
    </dgm:pt>
    <dgm:pt modelId="{2CB3FBEC-014F-3845-937C-7E21563F49BA}" type="sibTrans" cxnId="{82A212ED-C241-4442-B250-84C2A62F090D}">
      <dgm:prSet/>
      <dgm:spPr/>
      <dgm:t>
        <a:bodyPr/>
        <a:lstStyle/>
        <a:p>
          <a:endParaRPr lang="ca-ES" sz="2000" noProof="0" dirty="0"/>
        </a:p>
      </dgm:t>
    </dgm:pt>
    <dgm:pt modelId="{5D0D4ABD-63CA-ED4F-81E9-D3D454C3888D}">
      <dgm:prSet phldrT="[Texto]" custT="1"/>
      <dgm:spPr>
        <a:xfrm>
          <a:off x="620057" y="1651768"/>
          <a:ext cx="5762560" cy="471898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2225" cap="rnd" cmpd="sng" algn="ctr">
          <a:solidFill>
            <a:srgbClr val="DD8047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ca-ES" sz="160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Reduir la duració </a:t>
          </a:r>
          <a:r>
            <a:rPr lang="ca-ES" sz="1600" noProof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de </a:t>
          </a:r>
          <a:r>
            <a:rPr lang="ca-ES" sz="1600" noProof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l’estada </a:t>
          </a:r>
          <a:r>
            <a:rPr lang="ca-ES" sz="160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hospitalària i, en conseqüència, la </a:t>
          </a:r>
          <a:r>
            <a:rPr lang="ca-ES" sz="1600" noProof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despesa </a:t>
          </a:r>
          <a:r>
            <a:rPr lang="ca-ES" sz="1600" noProof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econòmica.</a:t>
          </a:r>
          <a:endParaRPr lang="ca-ES" sz="16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"/>
            <a:ea typeface="+mn-ea"/>
            <a:cs typeface="+mn-cs"/>
          </a:endParaRPr>
        </a:p>
      </dgm:t>
    </dgm:pt>
    <dgm:pt modelId="{917C2C3F-1F17-4E48-A11B-0D532E96F159}" type="parTrans" cxnId="{E79725EC-7085-4549-BA72-B514C5259F6E}">
      <dgm:prSet/>
      <dgm:spPr/>
      <dgm:t>
        <a:bodyPr/>
        <a:lstStyle/>
        <a:p>
          <a:endParaRPr lang="ca-ES" sz="2000" noProof="0" dirty="0"/>
        </a:p>
      </dgm:t>
    </dgm:pt>
    <dgm:pt modelId="{374BF8D7-33F7-5A4A-B80C-2B927379A42C}" type="sibTrans" cxnId="{E79725EC-7085-4549-BA72-B514C5259F6E}">
      <dgm:prSet/>
      <dgm:spPr/>
      <dgm:t>
        <a:bodyPr/>
        <a:lstStyle/>
        <a:p>
          <a:endParaRPr lang="ca-ES" sz="2000" noProof="0" dirty="0"/>
        </a:p>
      </dgm:t>
    </dgm:pt>
    <dgm:pt modelId="{5D3ED975-833F-2B4D-AF06-EA835D91B582}">
      <dgm:prSet phldrT="[Texto]" custT="1"/>
      <dgm:spPr>
        <a:xfrm>
          <a:off x="349507" y="2359738"/>
          <a:ext cx="6033110" cy="471898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2225" cap="rnd" cmpd="sng" algn="ctr">
          <a:solidFill>
            <a:srgbClr val="DD8047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ca-ES" sz="160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Millorar </a:t>
          </a:r>
          <a:r>
            <a:rPr lang="ca-ES" sz="1600" noProof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la </a:t>
          </a:r>
          <a:r>
            <a:rPr lang="ca-ES" sz="1600" noProof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qualitat </a:t>
          </a:r>
          <a:r>
            <a:rPr lang="ca-ES" sz="1600" noProof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de </a:t>
          </a:r>
          <a:r>
            <a:rPr lang="ca-ES" sz="1600" noProof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vida del pacient.</a:t>
          </a:r>
          <a:endParaRPr lang="ca-ES" sz="16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"/>
            <a:ea typeface="+mn-ea"/>
            <a:cs typeface="+mn-cs"/>
          </a:endParaRPr>
        </a:p>
      </dgm:t>
    </dgm:pt>
    <dgm:pt modelId="{B3F331A0-94E4-DD46-9279-627A74D4D127}" type="parTrans" cxnId="{586E5CAA-1DD2-2A4E-BB77-038E756E5E63}">
      <dgm:prSet/>
      <dgm:spPr/>
      <dgm:t>
        <a:bodyPr/>
        <a:lstStyle/>
        <a:p>
          <a:endParaRPr lang="ca-ES" sz="2000" noProof="0" dirty="0"/>
        </a:p>
      </dgm:t>
    </dgm:pt>
    <dgm:pt modelId="{E73D1569-5776-BA43-90A3-254E350C6656}" type="sibTrans" cxnId="{586E5CAA-1DD2-2A4E-BB77-038E756E5E63}">
      <dgm:prSet/>
      <dgm:spPr/>
      <dgm:t>
        <a:bodyPr/>
        <a:lstStyle/>
        <a:p>
          <a:endParaRPr lang="ca-ES" sz="2000" noProof="0" dirty="0"/>
        </a:p>
      </dgm:t>
    </dgm:pt>
    <dgm:pt modelId="{2CAD22E4-50D0-7E49-8220-0CF24A696D41}" type="pres">
      <dgm:prSet presAssocID="{A2A2E0C2-D1BE-DF49-ABB2-BF8C2A628C6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ca-ES"/>
        </a:p>
      </dgm:t>
    </dgm:pt>
    <dgm:pt modelId="{A03E495F-E5EC-E84E-86B9-08745E42C56C}" type="pres">
      <dgm:prSet presAssocID="{A2A2E0C2-D1BE-DF49-ABB2-BF8C2A628C65}" presName="Name1" presStyleCnt="0"/>
      <dgm:spPr/>
    </dgm:pt>
    <dgm:pt modelId="{BB74907E-EBE8-6A42-B5FF-11790E6DE667}" type="pres">
      <dgm:prSet presAssocID="{A2A2E0C2-D1BE-DF49-ABB2-BF8C2A628C65}" presName="cycle" presStyleCnt="0"/>
      <dgm:spPr/>
    </dgm:pt>
    <dgm:pt modelId="{6CDB5BFC-AC37-1942-AC2C-FF53EB6AC42F}" type="pres">
      <dgm:prSet presAssocID="{A2A2E0C2-D1BE-DF49-ABB2-BF8C2A628C65}" presName="srcNode" presStyleLbl="node1" presStyleIdx="0" presStyleCnt="4"/>
      <dgm:spPr/>
    </dgm:pt>
    <dgm:pt modelId="{B8A7EA52-6B44-B440-870B-2A981963BA1B}" type="pres">
      <dgm:prSet presAssocID="{A2A2E0C2-D1BE-DF49-ABB2-BF8C2A628C65}" presName="conn" presStyleLbl="parChTrans1D2" presStyleIdx="0" presStyleCnt="1"/>
      <dgm:spPr/>
      <dgm:t>
        <a:bodyPr/>
        <a:lstStyle/>
        <a:p>
          <a:endParaRPr lang="ca-ES"/>
        </a:p>
      </dgm:t>
    </dgm:pt>
    <dgm:pt modelId="{1D5D83E6-B084-D641-9400-21F036F3B8B7}" type="pres">
      <dgm:prSet presAssocID="{A2A2E0C2-D1BE-DF49-ABB2-BF8C2A628C65}" presName="extraNode" presStyleLbl="node1" presStyleIdx="0" presStyleCnt="4"/>
      <dgm:spPr/>
    </dgm:pt>
    <dgm:pt modelId="{BA1F3EF9-82FA-3B41-89C9-2A430F3EA9AF}" type="pres">
      <dgm:prSet presAssocID="{A2A2E0C2-D1BE-DF49-ABB2-BF8C2A628C65}" presName="dstNode" presStyleLbl="node1" presStyleIdx="0" presStyleCnt="4"/>
      <dgm:spPr/>
    </dgm:pt>
    <dgm:pt modelId="{8BEC4C6D-D694-DF47-8C08-7201218F16D6}" type="pres">
      <dgm:prSet presAssocID="{0BD39F6D-A20A-9A44-B103-6616B216B720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532B5672-057E-E542-A6AE-971BD90DEA04}" type="pres">
      <dgm:prSet presAssocID="{0BD39F6D-A20A-9A44-B103-6616B216B720}" presName="accent_1" presStyleCnt="0"/>
      <dgm:spPr/>
    </dgm:pt>
    <dgm:pt modelId="{9A8CD645-3ACB-2A4B-BD53-DAB845929550}" type="pres">
      <dgm:prSet presAssocID="{0BD39F6D-A20A-9A44-B103-6616B216B720}" presName="accentRepeatNode" presStyleLbl="solidFgAcc1" presStyleIdx="0" presStyleCnt="4"/>
      <dgm:spPr>
        <a:xfrm>
          <a:off x="54570" y="176839"/>
          <a:ext cx="589873" cy="589873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2225" cap="rnd" cmpd="sng" algn="ctr">
          <a:solidFill>
            <a:srgbClr val="DD8047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2BBB11F1-8133-384B-92A0-6CCBF7EC09EF}" type="pres">
      <dgm:prSet presAssocID="{1BE5E7F0-0FEE-1241-921C-BC71FAD58348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2ADC6FFE-63A1-2448-A9E3-BBA437E9AAE5}" type="pres">
      <dgm:prSet presAssocID="{1BE5E7F0-0FEE-1241-921C-BC71FAD58348}" presName="accent_2" presStyleCnt="0"/>
      <dgm:spPr/>
    </dgm:pt>
    <dgm:pt modelId="{5673F47D-C88D-FC4E-BAD4-DABC893CBAED}" type="pres">
      <dgm:prSet presAssocID="{1BE5E7F0-0FEE-1241-921C-BC71FAD58348}" presName="accentRepeatNode" presStyleLbl="solidFgAcc1" presStyleIdx="1" presStyleCnt="4"/>
      <dgm:spPr>
        <a:xfrm>
          <a:off x="325120" y="884809"/>
          <a:ext cx="589873" cy="589873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2225" cap="rnd" cmpd="sng" algn="ctr">
          <a:solidFill>
            <a:srgbClr val="DD8047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704536FD-CA06-844D-BA73-FBF03AF204FF}" type="pres">
      <dgm:prSet presAssocID="{5D0D4ABD-63CA-ED4F-81E9-D3D454C3888D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628207C8-60B0-944D-8E09-39636B8D6FF0}" type="pres">
      <dgm:prSet presAssocID="{5D0D4ABD-63CA-ED4F-81E9-D3D454C3888D}" presName="accent_3" presStyleCnt="0"/>
      <dgm:spPr/>
    </dgm:pt>
    <dgm:pt modelId="{94210603-F40D-C844-8257-AF82BE5D7CD7}" type="pres">
      <dgm:prSet presAssocID="{5D0D4ABD-63CA-ED4F-81E9-D3D454C3888D}" presName="accentRepeatNode" presStyleLbl="solidFgAcc1" presStyleIdx="2" presStyleCnt="4"/>
      <dgm:spPr>
        <a:xfrm>
          <a:off x="325120" y="1592780"/>
          <a:ext cx="589873" cy="589873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2225" cap="rnd" cmpd="sng" algn="ctr">
          <a:solidFill>
            <a:srgbClr val="DD8047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7169D506-583C-CB4A-851D-9D87FCA2FAF7}" type="pres">
      <dgm:prSet presAssocID="{5D3ED975-833F-2B4D-AF06-EA835D91B582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2398A91C-0B4F-F64B-8624-5AEB49155EB2}" type="pres">
      <dgm:prSet presAssocID="{5D3ED975-833F-2B4D-AF06-EA835D91B582}" presName="accent_4" presStyleCnt="0"/>
      <dgm:spPr/>
    </dgm:pt>
    <dgm:pt modelId="{2273C223-1C8D-9540-8966-55C4A62D2B70}" type="pres">
      <dgm:prSet presAssocID="{5D3ED975-833F-2B4D-AF06-EA835D91B582}" presName="accentRepeatNode" presStyleLbl="solidFgAcc1" presStyleIdx="3" presStyleCnt="4"/>
      <dgm:spPr>
        <a:xfrm>
          <a:off x="54570" y="2300751"/>
          <a:ext cx="589873" cy="589873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2225" cap="rnd" cmpd="sng" algn="ctr">
          <a:solidFill>
            <a:srgbClr val="DD8047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</dgm:ptLst>
  <dgm:cxnLst>
    <dgm:cxn modelId="{82A212ED-C241-4442-B250-84C2A62F090D}" srcId="{A2A2E0C2-D1BE-DF49-ABB2-BF8C2A628C65}" destId="{1BE5E7F0-0FEE-1241-921C-BC71FAD58348}" srcOrd="1" destOrd="0" parTransId="{10D16AD0-D659-694E-B0F4-4D2137C4C01B}" sibTransId="{2CB3FBEC-014F-3845-937C-7E21563F49BA}"/>
    <dgm:cxn modelId="{51254A80-F02D-EA40-BDA6-51C1162CD5E9}" type="presOf" srcId="{0BD39F6D-A20A-9A44-B103-6616B216B720}" destId="{8BEC4C6D-D694-DF47-8C08-7201218F16D6}" srcOrd="0" destOrd="0" presId="urn:microsoft.com/office/officeart/2008/layout/VerticalCurvedList"/>
    <dgm:cxn modelId="{9C376230-CF55-084C-8291-7FCDC4DF805C}" type="presOf" srcId="{1C02F324-C621-FD48-942A-68B4190644F8}" destId="{B8A7EA52-6B44-B440-870B-2A981963BA1B}" srcOrd="0" destOrd="0" presId="urn:microsoft.com/office/officeart/2008/layout/VerticalCurvedList"/>
    <dgm:cxn modelId="{E79725EC-7085-4549-BA72-B514C5259F6E}" srcId="{A2A2E0C2-D1BE-DF49-ABB2-BF8C2A628C65}" destId="{5D0D4ABD-63CA-ED4F-81E9-D3D454C3888D}" srcOrd="2" destOrd="0" parTransId="{917C2C3F-1F17-4E48-A11B-0D532E96F159}" sibTransId="{374BF8D7-33F7-5A4A-B80C-2B927379A42C}"/>
    <dgm:cxn modelId="{BFE8CD74-DDD8-6849-8B12-CC830FB5574A}" srcId="{A2A2E0C2-D1BE-DF49-ABB2-BF8C2A628C65}" destId="{0BD39F6D-A20A-9A44-B103-6616B216B720}" srcOrd="0" destOrd="0" parTransId="{62AEF506-CB32-7F41-A2F5-9316E57B3136}" sibTransId="{1C02F324-C621-FD48-942A-68B4190644F8}"/>
    <dgm:cxn modelId="{586E5CAA-1DD2-2A4E-BB77-038E756E5E63}" srcId="{A2A2E0C2-D1BE-DF49-ABB2-BF8C2A628C65}" destId="{5D3ED975-833F-2B4D-AF06-EA835D91B582}" srcOrd="3" destOrd="0" parTransId="{B3F331A0-94E4-DD46-9279-627A74D4D127}" sibTransId="{E73D1569-5776-BA43-90A3-254E350C6656}"/>
    <dgm:cxn modelId="{33EBB9D6-A476-E34D-A1FD-B805F3D256FB}" type="presOf" srcId="{1BE5E7F0-0FEE-1241-921C-BC71FAD58348}" destId="{2BBB11F1-8133-384B-92A0-6CCBF7EC09EF}" srcOrd="0" destOrd="0" presId="urn:microsoft.com/office/officeart/2008/layout/VerticalCurvedList"/>
    <dgm:cxn modelId="{28904C89-F42D-5346-8CFF-1AAF85377E3C}" type="presOf" srcId="{5D3ED975-833F-2B4D-AF06-EA835D91B582}" destId="{7169D506-583C-CB4A-851D-9D87FCA2FAF7}" srcOrd="0" destOrd="0" presId="urn:microsoft.com/office/officeart/2008/layout/VerticalCurvedList"/>
    <dgm:cxn modelId="{8C69CEF2-FF1F-7342-9078-06E2884F56C5}" type="presOf" srcId="{5D0D4ABD-63CA-ED4F-81E9-D3D454C3888D}" destId="{704536FD-CA06-844D-BA73-FBF03AF204FF}" srcOrd="0" destOrd="0" presId="urn:microsoft.com/office/officeart/2008/layout/VerticalCurvedList"/>
    <dgm:cxn modelId="{8E7BA2A4-3466-1D41-BCC3-96BC47297A1A}" type="presOf" srcId="{A2A2E0C2-D1BE-DF49-ABB2-BF8C2A628C65}" destId="{2CAD22E4-50D0-7E49-8220-0CF24A696D41}" srcOrd="0" destOrd="0" presId="urn:microsoft.com/office/officeart/2008/layout/VerticalCurvedList"/>
    <dgm:cxn modelId="{F50E240E-38DD-B74B-A5B2-FE032E9245E3}" type="presParOf" srcId="{2CAD22E4-50D0-7E49-8220-0CF24A696D41}" destId="{A03E495F-E5EC-E84E-86B9-08745E42C56C}" srcOrd="0" destOrd="0" presId="urn:microsoft.com/office/officeart/2008/layout/VerticalCurvedList"/>
    <dgm:cxn modelId="{C5797138-597F-574B-B3B0-E959E9D64DC7}" type="presParOf" srcId="{A03E495F-E5EC-E84E-86B9-08745E42C56C}" destId="{BB74907E-EBE8-6A42-B5FF-11790E6DE667}" srcOrd="0" destOrd="0" presId="urn:microsoft.com/office/officeart/2008/layout/VerticalCurvedList"/>
    <dgm:cxn modelId="{36D01632-F44D-DE45-9E36-2F8F48B1801D}" type="presParOf" srcId="{BB74907E-EBE8-6A42-B5FF-11790E6DE667}" destId="{6CDB5BFC-AC37-1942-AC2C-FF53EB6AC42F}" srcOrd="0" destOrd="0" presId="urn:microsoft.com/office/officeart/2008/layout/VerticalCurvedList"/>
    <dgm:cxn modelId="{08357CA1-3CD4-014E-B10B-9BF57A4AE5FE}" type="presParOf" srcId="{BB74907E-EBE8-6A42-B5FF-11790E6DE667}" destId="{B8A7EA52-6B44-B440-870B-2A981963BA1B}" srcOrd="1" destOrd="0" presId="urn:microsoft.com/office/officeart/2008/layout/VerticalCurvedList"/>
    <dgm:cxn modelId="{21B61CA8-9F80-EE42-8C30-C50C91255007}" type="presParOf" srcId="{BB74907E-EBE8-6A42-B5FF-11790E6DE667}" destId="{1D5D83E6-B084-D641-9400-21F036F3B8B7}" srcOrd="2" destOrd="0" presId="urn:microsoft.com/office/officeart/2008/layout/VerticalCurvedList"/>
    <dgm:cxn modelId="{148C3E76-229B-734E-97A1-804264A37512}" type="presParOf" srcId="{BB74907E-EBE8-6A42-B5FF-11790E6DE667}" destId="{BA1F3EF9-82FA-3B41-89C9-2A430F3EA9AF}" srcOrd="3" destOrd="0" presId="urn:microsoft.com/office/officeart/2008/layout/VerticalCurvedList"/>
    <dgm:cxn modelId="{10851234-7A65-5A47-A83C-22AE3F1CEEB7}" type="presParOf" srcId="{A03E495F-E5EC-E84E-86B9-08745E42C56C}" destId="{8BEC4C6D-D694-DF47-8C08-7201218F16D6}" srcOrd="1" destOrd="0" presId="urn:microsoft.com/office/officeart/2008/layout/VerticalCurvedList"/>
    <dgm:cxn modelId="{2865FD07-EE11-1E4C-BDFB-574803510863}" type="presParOf" srcId="{A03E495F-E5EC-E84E-86B9-08745E42C56C}" destId="{532B5672-057E-E542-A6AE-971BD90DEA04}" srcOrd="2" destOrd="0" presId="urn:microsoft.com/office/officeart/2008/layout/VerticalCurvedList"/>
    <dgm:cxn modelId="{45188F85-B255-3946-8AAF-A00CFF31A7CB}" type="presParOf" srcId="{532B5672-057E-E542-A6AE-971BD90DEA04}" destId="{9A8CD645-3ACB-2A4B-BD53-DAB845929550}" srcOrd="0" destOrd="0" presId="urn:microsoft.com/office/officeart/2008/layout/VerticalCurvedList"/>
    <dgm:cxn modelId="{5B369FFE-983D-6F44-A4C8-8A419B2AAF3C}" type="presParOf" srcId="{A03E495F-E5EC-E84E-86B9-08745E42C56C}" destId="{2BBB11F1-8133-384B-92A0-6CCBF7EC09EF}" srcOrd="3" destOrd="0" presId="urn:microsoft.com/office/officeart/2008/layout/VerticalCurvedList"/>
    <dgm:cxn modelId="{269D15D5-7E2F-A640-BA01-0C7866084D4E}" type="presParOf" srcId="{A03E495F-E5EC-E84E-86B9-08745E42C56C}" destId="{2ADC6FFE-63A1-2448-A9E3-BBA437E9AAE5}" srcOrd="4" destOrd="0" presId="urn:microsoft.com/office/officeart/2008/layout/VerticalCurvedList"/>
    <dgm:cxn modelId="{8236C537-C782-B047-BAA0-233107064B5C}" type="presParOf" srcId="{2ADC6FFE-63A1-2448-A9E3-BBA437E9AAE5}" destId="{5673F47D-C88D-FC4E-BAD4-DABC893CBAED}" srcOrd="0" destOrd="0" presId="urn:microsoft.com/office/officeart/2008/layout/VerticalCurvedList"/>
    <dgm:cxn modelId="{4402D958-052C-604A-BD55-FFDF9EAFDDA6}" type="presParOf" srcId="{A03E495F-E5EC-E84E-86B9-08745E42C56C}" destId="{704536FD-CA06-844D-BA73-FBF03AF204FF}" srcOrd="5" destOrd="0" presId="urn:microsoft.com/office/officeart/2008/layout/VerticalCurvedList"/>
    <dgm:cxn modelId="{35241C7F-590E-8E48-8CFE-91220663BA53}" type="presParOf" srcId="{A03E495F-E5EC-E84E-86B9-08745E42C56C}" destId="{628207C8-60B0-944D-8E09-39636B8D6FF0}" srcOrd="6" destOrd="0" presId="urn:microsoft.com/office/officeart/2008/layout/VerticalCurvedList"/>
    <dgm:cxn modelId="{01CE4E93-4AAC-B241-9673-C27011A7D803}" type="presParOf" srcId="{628207C8-60B0-944D-8E09-39636B8D6FF0}" destId="{94210603-F40D-C844-8257-AF82BE5D7CD7}" srcOrd="0" destOrd="0" presId="urn:microsoft.com/office/officeart/2008/layout/VerticalCurvedList"/>
    <dgm:cxn modelId="{01359CD2-91E1-6042-BA96-5780C11BB3B2}" type="presParOf" srcId="{A03E495F-E5EC-E84E-86B9-08745E42C56C}" destId="{7169D506-583C-CB4A-851D-9D87FCA2FAF7}" srcOrd="7" destOrd="0" presId="urn:microsoft.com/office/officeart/2008/layout/VerticalCurvedList"/>
    <dgm:cxn modelId="{C0DEE47B-5162-5B40-A0DE-6C50C7F49470}" type="presParOf" srcId="{A03E495F-E5EC-E84E-86B9-08745E42C56C}" destId="{2398A91C-0B4F-F64B-8624-5AEB49155EB2}" srcOrd="8" destOrd="0" presId="urn:microsoft.com/office/officeart/2008/layout/VerticalCurvedList"/>
    <dgm:cxn modelId="{B8667FF5-8FBC-2544-B442-2624CBF4C7DB}" type="presParOf" srcId="{2398A91C-0B4F-F64B-8624-5AEB49155EB2}" destId="{2273C223-1C8D-9540-8966-55C4A62D2B7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11648A-75F4-B147-ADA3-A169E391643C}">
      <dsp:nvSpPr>
        <dsp:cNvPr id="0" name=""/>
        <dsp:cNvSpPr/>
      </dsp:nvSpPr>
      <dsp:spPr>
        <a:xfrm>
          <a:off x="686846" y="0"/>
          <a:ext cx="3298713" cy="3298713"/>
        </a:xfrm>
        <a:prstGeom prst="diamond">
          <a:avLst/>
        </a:prstGeom>
        <a:solidFill>
          <a:srgbClr val="DD8047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D790F-2FE1-5643-97D9-35445CDF71BB}">
      <dsp:nvSpPr>
        <dsp:cNvPr id="0" name=""/>
        <dsp:cNvSpPr/>
      </dsp:nvSpPr>
      <dsp:spPr>
        <a:xfrm>
          <a:off x="1000223" y="313377"/>
          <a:ext cx="1286498" cy="1286498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2225" cap="rnd" cmpd="sng" algn="ctr">
          <a:solidFill>
            <a:srgbClr val="DD8047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300" kern="120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IMC</a:t>
          </a:r>
        </a:p>
      </dsp:txBody>
      <dsp:txXfrm>
        <a:off x="1063025" y="376179"/>
        <a:ext cx="1160894" cy="1160894"/>
      </dsp:txXfrm>
    </dsp:sp>
    <dsp:sp modelId="{C6166CE1-6DCB-F641-AB05-BF5DA979FF93}">
      <dsp:nvSpPr>
        <dsp:cNvPr id="0" name=""/>
        <dsp:cNvSpPr/>
      </dsp:nvSpPr>
      <dsp:spPr>
        <a:xfrm>
          <a:off x="2385683" y="313377"/>
          <a:ext cx="1286498" cy="1286498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2225" cap="rnd" cmpd="sng" algn="ctr">
          <a:solidFill>
            <a:srgbClr val="DD8047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300" kern="120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Canvis involuntaris de pes</a:t>
          </a:r>
        </a:p>
      </dsp:txBody>
      <dsp:txXfrm>
        <a:off x="2448485" y="376179"/>
        <a:ext cx="1160894" cy="1160894"/>
      </dsp:txXfrm>
    </dsp:sp>
    <dsp:sp modelId="{3779DCB4-6141-364F-AD58-F0BC74E61A66}">
      <dsp:nvSpPr>
        <dsp:cNvPr id="0" name=""/>
        <dsp:cNvSpPr/>
      </dsp:nvSpPr>
      <dsp:spPr>
        <a:xfrm>
          <a:off x="1015983" y="1818442"/>
          <a:ext cx="1286498" cy="1286498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2225" cap="rnd" cmpd="sng" algn="ctr">
          <a:solidFill>
            <a:srgbClr val="DD8047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300" kern="120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Modificacions en la ingesta habitual</a:t>
          </a:r>
        </a:p>
      </dsp:txBody>
      <dsp:txXfrm>
        <a:off x="1078785" y="1881244"/>
        <a:ext cx="1160894" cy="1160894"/>
      </dsp:txXfrm>
    </dsp:sp>
    <dsp:sp modelId="{CE10919B-62AF-C143-9C29-051C7EC42C64}">
      <dsp:nvSpPr>
        <dsp:cNvPr id="0" name=""/>
        <dsp:cNvSpPr/>
      </dsp:nvSpPr>
      <dsp:spPr>
        <a:xfrm>
          <a:off x="2385683" y="1698837"/>
          <a:ext cx="1286498" cy="1286498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2225" cap="rnd" cmpd="sng" algn="ctr">
          <a:solidFill>
            <a:srgbClr val="DD8047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300" kern="120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Gravetat de la malaltia</a:t>
          </a:r>
        </a:p>
      </dsp:txBody>
      <dsp:txXfrm>
        <a:off x="2448485" y="1761639"/>
        <a:ext cx="1160894" cy="11608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C47DA6-943F-41FD-AEFB-D6667FE72C50}">
      <dsp:nvSpPr>
        <dsp:cNvPr id="0" name=""/>
        <dsp:cNvSpPr/>
      </dsp:nvSpPr>
      <dsp:spPr>
        <a:xfrm>
          <a:off x="0" y="0"/>
          <a:ext cx="4693920" cy="7315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kern="1200" noProof="0" dirty="0"/>
            <a:t>CRIBATGE NUTRICIONAL</a:t>
          </a:r>
        </a:p>
      </dsp:txBody>
      <dsp:txXfrm>
        <a:off x="21425" y="21425"/>
        <a:ext cx="3818966" cy="688670"/>
      </dsp:txXfrm>
    </dsp:sp>
    <dsp:sp modelId="{519345CE-13C6-4986-BAC1-1C5CEB3C1B42}">
      <dsp:nvSpPr>
        <dsp:cNvPr id="0" name=""/>
        <dsp:cNvSpPr/>
      </dsp:nvSpPr>
      <dsp:spPr>
        <a:xfrm>
          <a:off x="350520" y="833120"/>
          <a:ext cx="4693920" cy="7315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DESNUTRICIÓ O RISC NUTRICIONAL</a:t>
          </a:r>
        </a:p>
      </dsp:txBody>
      <dsp:txXfrm>
        <a:off x="371945" y="854545"/>
        <a:ext cx="3825062" cy="688669"/>
      </dsp:txXfrm>
    </dsp:sp>
    <dsp:sp modelId="{C1557475-D5C9-4836-BC6B-F6B9767E994E}">
      <dsp:nvSpPr>
        <dsp:cNvPr id="0" name=""/>
        <dsp:cNvSpPr/>
      </dsp:nvSpPr>
      <dsp:spPr>
        <a:xfrm>
          <a:off x="701039" y="1666240"/>
          <a:ext cx="4693920" cy="7315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VALORACIÓ NUTRICIONAL ESPECÍFICA</a:t>
          </a:r>
        </a:p>
      </dsp:txBody>
      <dsp:txXfrm>
        <a:off x="722464" y="1687665"/>
        <a:ext cx="3825062" cy="688669"/>
      </dsp:txXfrm>
    </dsp:sp>
    <dsp:sp modelId="{B40D9F5A-DF33-4C67-ACAD-2A65B90BC76A}">
      <dsp:nvSpPr>
        <dsp:cNvPr id="0" name=""/>
        <dsp:cNvSpPr/>
      </dsp:nvSpPr>
      <dsp:spPr>
        <a:xfrm>
          <a:off x="1051559" y="2499360"/>
          <a:ext cx="4693920" cy="7315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DESNUTRICIÓ: TIPUS I GRAU</a:t>
          </a:r>
        </a:p>
      </dsp:txBody>
      <dsp:txXfrm>
        <a:off x="1072984" y="2520785"/>
        <a:ext cx="3825062" cy="688669"/>
      </dsp:txXfrm>
    </dsp:sp>
    <dsp:sp modelId="{5A84D913-9E68-4603-BC47-297BD1818AFD}">
      <dsp:nvSpPr>
        <dsp:cNvPr id="0" name=""/>
        <dsp:cNvSpPr/>
      </dsp:nvSpPr>
      <dsp:spPr>
        <a:xfrm>
          <a:off x="1402079" y="3332480"/>
          <a:ext cx="4693920" cy="7315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TRACTAMENT NUTRICIONAL</a:t>
          </a:r>
        </a:p>
      </dsp:txBody>
      <dsp:txXfrm>
        <a:off x="1423504" y="3353905"/>
        <a:ext cx="3825062" cy="688669"/>
      </dsp:txXfrm>
    </dsp:sp>
    <dsp:sp modelId="{DBB0C0DC-651F-4C19-8923-6DC105C381B6}">
      <dsp:nvSpPr>
        <dsp:cNvPr id="0" name=""/>
        <dsp:cNvSpPr/>
      </dsp:nvSpPr>
      <dsp:spPr>
        <a:xfrm>
          <a:off x="4218432" y="534416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4325417" y="534416"/>
        <a:ext cx="261518" cy="357805"/>
      </dsp:txXfrm>
    </dsp:sp>
    <dsp:sp modelId="{9EFCCF32-AB44-4034-8B91-864937DE390F}">
      <dsp:nvSpPr>
        <dsp:cNvPr id="0" name=""/>
        <dsp:cNvSpPr/>
      </dsp:nvSpPr>
      <dsp:spPr>
        <a:xfrm>
          <a:off x="4568952" y="1367536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4675937" y="1367536"/>
        <a:ext cx="261518" cy="357805"/>
      </dsp:txXfrm>
    </dsp:sp>
    <dsp:sp modelId="{49EC6E69-4FE0-484F-B463-5CEBE007F3F2}">
      <dsp:nvSpPr>
        <dsp:cNvPr id="0" name=""/>
        <dsp:cNvSpPr/>
      </dsp:nvSpPr>
      <dsp:spPr>
        <a:xfrm>
          <a:off x="4919472" y="2188464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5026457" y="2188464"/>
        <a:ext cx="261518" cy="357805"/>
      </dsp:txXfrm>
    </dsp:sp>
    <dsp:sp modelId="{234DDE48-FA64-4856-A08F-F77BCB25E66E}">
      <dsp:nvSpPr>
        <dsp:cNvPr id="0" name=""/>
        <dsp:cNvSpPr/>
      </dsp:nvSpPr>
      <dsp:spPr>
        <a:xfrm>
          <a:off x="5269992" y="3029712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5376977" y="3029712"/>
        <a:ext cx="261518" cy="3578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B885BB-CE7E-6D4E-94AA-58DD4646425B}">
      <dsp:nvSpPr>
        <dsp:cNvPr id="0" name=""/>
        <dsp:cNvSpPr/>
      </dsp:nvSpPr>
      <dsp:spPr>
        <a:xfrm>
          <a:off x="6" y="0"/>
          <a:ext cx="1318812" cy="336312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kern="1200" noProof="0" dirty="0">
              <a:solidFill>
                <a:schemeClr val="tx1"/>
              </a:solidFill>
            </a:rPr>
            <a:t>Història clínica</a:t>
          </a:r>
        </a:p>
      </dsp:txBody>
      <dsp:txXfrm>
        <a:off x="6" y="1345248"/>
        <a:ext cx="1318812" cy="1345248"/>
      </dsp:txXfrm>
    </dsp:sp>
    <dsp:sp modelId="{B5D4D485-3B65-3F47-B947-6CE4C927C007}">
      <dsp:nvSpPr>
        <dsp:cNvPr id="0" name=""/>
        <dsp:cNvSpPr/>
      </dsp:nvSpPr>
      <dsp:spPr>
        <a:xfrm>
          <a:off x="99545" y="201787"/>
          <a:ext cx="1119919" cy="1119919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alphaModFix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983676-499D-504F-B105-52F426C330E3}">
      <dsp:nvSpPr>
        <dsp:cNvPr id="0" name=""/>
        <dsp:cNvSpPr/>
      </dsp:nvSpPr>
      <dsp:spPr>
        <a:xfrm>
          <a:off x="1358476" y="0"/>
          <a:ext cx="1318812" cy="336312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82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kern="1200" noProof="0" dirty="0">
              <a:solidFill>
                <a:schemeClr val="tx1"/>
              </a:solidFill>
            </a:rPr>
            <a:t>Historia dietètica</a:t>
          </a:r>
        </a:p>
      </dsp:txBody>
      <dsp:txXfrm>
        <a:off x="1358476" y="1345248"/>
        <a:ext cx="1318812" cy="1345248"/>
      </dsp:txXfrm>
    </dsp:sp>
    <dsp:sp modelId="{EE0DBDB4-B877-6942-8004-FD5E6E2AF54F}">
      <dsp:nvSpPr>
        <dsp:cNvPr id="0" name=""/>
        <dsp:cNvSpPr/>
      </dsp:nvSpPr>
      <dsp:spPr>
        <a:xfrm>
          <a:off x="1457922" y="201787"/>
          <a:ext cx="1119919" cy="1119919"/>
        </a:xfrm>
        <a:prstGeom prst="ellipse">
          <a:avLst/>
        </a:prstGeom>
        <a:blipFill>
          <a:blip xmlns:r="http://schemas.openxmlformats.org/officeDocument/2006/relationships"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D8256A-83A9-3A40-BE61-EE7AC47742E9}">
      <dsp:nvSpPr>
        <dsp:cNvPr id="0" name=""/>
        <dsp:cNvSpPr/>
      </dsp:nvSpPr>
      <dsp:spPr>
        <a:xfrm>
          <a:off x="2716853" y="0"/>
          <a:ext cx="1318812" cy="336312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66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kern="1200" noProof="0" dirty="0">
              <a:solidFill>
                <a:schemeClr val="tx1"/>
              </a:solidFill>
            </a:rPr>
            <a:t>Exploració física</a:t>
          </a:r>
        </a:p>
      </dsp:txBody>
      <dsp:txXfrm>
        <a:off x="2716853" y="1345248"/>
        <a:ext cx="1318812" cy="1345248"/>
      </dsp:txXfrm>
    </dsp:sp>
    <dsp:sp modelId="{1A0B78ED-546C-9142-A1FA-62093ECA6D92}">
      <dsp:nvSpPr>
        <dsp:cNvPr id="0" name=""/>
        <dsp:cNvSpPr/>
      </dsp:nvSpPr>
      <dsp:spPr>
        <a:xfrm>
          <a:off x="2816299" y="201669"/>
          <a:ext cx="1119919" cy="1120154"/>
        </a:xfrm>
        <a:prstGeom prst="ellipse">
          <a:avLst/>
        </a:prstGeom>
        <a:blipFill>
          <a:blip xmlns:r="http://schemas.openxmlformats.org/officeDocument/2006/relationships"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CF987C-2F98-4E0B-AEC8-436DB31D9FE9}">
      <dsp:nvSpPr>
        <dsp:cNvPr id="0" name=""/>
        <dsp:cNvSpPr/>
      </dsp:nvSpPr>
      <dsp:spPr>
        <a:xfrm>
          <a:off x="4089407" y="0"/>
          <a:ext cx="1318812" cy="336312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58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kern="1200" noProof="0" dirty="0">
              <a:solidFill>
                <a:schemeClr val="tx1"/>
              </a:solidFill>
            </a:rPr>
            <a:t>Antropometria i composició corporal</a:t>
          </a:r>
        </a:p>
      </dsp:txBody>
      <dsp:txXfrm>
        <a:off x="4089407" y="1345248"/>
        <a:ext cx="1318812" cy="1345248"/>
      </dsp:txXfrm>
    </dsp:sp>
    <dsp:sp modelId="{73551AAE-D3AB-47CD-9696-E75BF2AB3C38}">
      <dsp:nvSpPr>
        <dsp:cNvPr id="0" name=""/>
        <dsp:cNvSpPr/>
      </dsp:nvSpPr>
      <dsp:spPr>
        <a:xfrm>
          <a:off x="4174777" y="156676"/>
          <a:ext cx="1119919" cy="1119919"/>
        </a:xfrm>
        <a:prstGeom prst="ellipse">
          <a:avLst/>
        </a:prstGeom>
        <a:blipFill>
          <a:blip xmlns:r="http://schemas.openxmlformats.org/officeDocument/2006/relationships"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5FD01E-8980-440B-B588-4D4FA05F66C1}">
      <dsp:nvSpPr>
        <dsp:cNvPr id="0" name=""/>
        <dsp:cNvSpPr/>
      </dsp:nvSpPr>
      <dsp:spPr>
        <a:xfrm>
          <a:off x="5441889" y="0"/>
          <a:ext cx="1318812" cy="336312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kern="1200" noProof="0" dirty="0">
              <a:solidFill>
                <a:schemeClr val="tx1"/>
              </a:solidFill>
            </a:rPr>
            <a:t>Paràmetres bioquímics</a:t>
          </a:r>
        </a:p>
      </dsp:txBody>
      <dsp:txXfrm>
        <a:off x="5441889" y="1345248"/>
        <a:ext cx="1318812" cy="1345248"/>
      </dsp:txXfrm>
    </dsp:sp>
    <dsp:sp modelId="{9435F7C4-19DA-4C83-9454-DB0A768C9914}">
      <dsp:nvSpPr>
        <dsp:cNvPr id="0" name=""/>
        <dsp:cNvSpPr/>
      </dsp:nvSpPr>
      <dsp:spPr>
        <a:xfrm>
          <a:off x="5569495" y="201787"/>
          <a:ext cx="1119919" cy="1119919"/>
        </a:xfrm>
        <a:prstGeom prst="ellipse">
          <a:avLst/>
        </a:prstGeom>
        <a:blipFill>
          <a:blip xmlns:r="http://schemas.openxmlformats.org/officeDocument/2006/relationships"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0250F8-8712-4647-B842-F104E8F4F4F8}">
      <dsp:nvSpPr>
        <dsp:cNvPr id="0" name=""/>
        <dsp:cNvSpPr/>
      </dsp:nvSpPr>
      <dsp:spPr>
        <a:xfrm>
          <a:off x="6792083" y="0"/>
          <a:ext cx="1318812" cy="336312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58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kern="1200" noProof="0" dirty="0">
              <a:solidFill>
                <a:schemeClr val="tx1"/>
              </a:solidFill>
            </a:rPr>
            <a:t>Probes dinàmiques</a:t>
          </a:r>
        </a:p>
      </dsp:txBody>
      <dsp:txXfrm>
        <a:off x="6792083" y="1345248"/>
        <a:ext cx="1318812" cy="1345248"/>
      </dsp:txXfrm>
    </dsp:sp>
    <dsp:sp modelId="{3FD0FE95-2A87-479A-8C8C-31E52BD2C927}">
      <dsp:nvSpPr>
        <dsp:cNvPr id="0" name=""/>
        <dsp:cNvSpPr/>
      </dsp:nvSpPr>
      <dsp:spPr>
        <a:xfrm>
          <a:off x="6891531" y="156676"/>
          <a:ext cx="1119919" cy="1119919"/>
        </a:xfrm>
        <a:prstGeom prst="ellipse">
          <a:avLst/>
        </a:prstGeom>
        <a:blipFill>
          <a:blip xmlns:r="http://schemas.openxmlformats.org/officeDocument/2006/relationships"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9A94A7-AC24-1542-B1A0-0F93F2EF22BE}">
      <dsp:nvSpPr>
        <dsp:cNvPr id="0" name=""/>
        <dsp:cNvSpPr/>
      </dsp:nvSpPr>
      <dsp:spPr>
        <a:xfrm>
          <a:off x="324435" y="2690497"/>
          <a:ext cx="7462024" cy="504468"/>
        </a:xfrm>
        <a:prstGeom prst="leftRightArrow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A7EA52-6B44-B440-870B-2A981963BA1B}">
      <dsp:nvSpPr>
        <dsp:cNvPr id="0" name=""/>
        <dsp:cNvSpPr/>
      </dsp:nvSpPr>
      <dsp:spPr>
        <a:xfrm>
          <a:off x="-3466872" y="-533003"/>
          <a:ext cx="4133471" cy="4133471"/>
        </a:xfrm>
        <a:prstGeom prst="blockArc">
          <a:avLst>
            <a:gd name="adj1" fmla="val 18900000"/>
            <a:gd name="adj2" fmla="val 2700000"/>
            <a:gd name="adj3" fmla="val 523"/>
          </a:avLst>
        </a:prstGeom>
        <a:noFill/>
        <a:ln w="22225" cap="rnd" cmpd="sng" algn="ctr">
          <a:solidFill>
            <a:srgbClr val="DD8047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EC4C6D-D694-DF47-8C08-7201218F16D6}">
      <dsp:nvSpPr>
        <dsp:cNvPr id="0" name=""/>
        <dsp:cNvSpPr/>
      </dsp:nvSpPr>
      <dsp:spPr>
        <a:xfrm>
          <a:off x="349507" y="235826"/>
          <a:ext cx="6033110" cy="471898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2225" cap="rnd" cmpd="sng" algn="ctr">
          <a:solidFill>
            <a:srgbClr val="DD8047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57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kern="120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Millorar la resposta al tractament (quirúrgic, antibiòtic, quimioteràpic …)</a:t>
          </a:r>
        </a:p>
      </dsp:txBody>
      <dsp:txXfrm>
        <a:off x="349507" y="235826"/>
        <a:ext cx="6033110" cy="471898"/>
      </dsp:txXfrm>
    </dsp:sp>
    <dsp:sp modelId="{9A8CD645-3ACB-2A4B-BD53-DAB845929550}">
      <dsp:nvSpPr>
        <dsp:cNvPr id="0" name=""/>
        <dsp:cNvSpPr/>
      </dsp:nvSpPr>
      <dsp:spPr>
        <a:xfrm>
          <a:off x="54570" y="176839"/>
          <a:ext cx="589873" cy="589873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2225" cap="rnd" cmpd="sng" algn="ctr">
          <a:solidFill>
            <a:srgbClr val="DD8047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BB11F1-8133-384B-92A0-6CCBF7EC09EF}">
      <dsp:nvSpPr>
        <dsp:cNvPr id="0" name=""/>
        <dsp:cNvSpPr/>
      </dsp:nvSpPr>
      <dsp:spPr>
        <a:xfrm>
          <a:off x="620057" y="943797"/>
          <a:ext cx="5762560" cy="471898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2225" cap="rnd" cmpd="sng" algn="ctr">
          <a:solidFill>
            <a:srgbClr val="DD8047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57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kern="120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Reduir la morbimortalitat </a:t>
          </a:r>
        </a:p>
      </dsp:txBody>
      <dsp:txXfrm>
        <a:off x="620057" y="943797"/>
        <a:ext cx="5762560" cy="471898"/>
      </dsp:txXfrm>
    </dsp:sp>
    <dsp:sp modelId="{5673F47D-C88D-FC4E-BAD4-DABC893CBAED}">
      <dsp:nvSpPr>
        <dsp:cNvPr id="0" name=""/>
        <dsp:cNvSpPr/>
      </dsp:nvSpPr>
      <dsp:spPr>
        <a:xfrm>
          <a:off x="325120" y="884809"/>
          <a:ext cx="589873" cy="589873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2225" cap="rnd" cmpd="sng" algn="ctr">
          <a:solidFill>
            <a:srgbClr val="DD8047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4536FD-CA06-844D-BA73-FBF03AF204FF}">
      <dsp:nvSpPr>
        <dsp:cNvPr id="0" name=""/>
        <dsp:cNvSpPr/>
      </dsp:nvSpPr>
      <dsp:spPr>
        <a:xfrm>
          <a:off x="620057" y="1651768"/>
          <a:ext cx="5762560" cy="471898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2225" cap="rnd" cmpd="sng" algn="ctr">
          <a:solidFill>
            <a:srgbClr val="DD8047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57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kern="120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Reduir la duració de l’estància hospitalària i, en conseqüència, la despesa econòmica</a:t>
          </a:r>
        </a:p>
      </dsp:txBody>
      <dsp:txXfrm>
        <a:off x="620057" y="1651768"/>
        <a:ext cx="5762560" cy="471898"/>
      </dsp:txXfrm>
    </dsp:sp>
    <dsp:sp modelId="{94210603-F40D-C844-8257-AF82BE5D7CD7}">
      <dsp:nvSpPr>
        <dsp:cNvPr id="0" name=""/>
        <dsp:cNvSpPr/>
      </dsp:nvSpPr>
      <dsp:spPr>
        <a:xfrm>
          <a:off x="325120" y="1592780"/>
          <a:ext cx="589873" cy="589873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2225" cap="rnd" cmpd="sng" algn="ctr">
          <a:solidFill>
            <a:srgbClr val="DD8047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69D506-583C-CB4A-851D-9D87FCA2FAF7}">
      <dsp:nvSpPr>
        <dsp:cNvPr id="0" name=""/>
        <dsp:cNvSpPr/>
      </dsp:nvSpPr>
      <dsp:spPr>
        <a:xfrm>
          <a:off x="349507" y="2359738"/>
          <a:ext cx="6033110" cy="471898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2225" cap="rnd" cmpd="sng" algn="ctr">
          <a:solidFill>
            <a:srgbClr val="DD8047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57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kern="120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Millorar la qualitat de vida</a:t>
          </a:r>
        </a:p>
      </dsp:txBody>
      <dsp:txXfrm>
        <a:off x="349507" y="2359738"/>
        <a:ext cx="6033110" cy="471898"/>
      </dsp:txXfrm>
    </dsp:sp>
    <dsp:sp modelId="{2273C223-1C8D-9540-8966-55C4A62D2B70}">
      <dsp:nvSpPr>
        <dsp:cNvPr id="0" name=""/>
        <dsp:cNvSpPr/>
      </dsp:nvSpPr>
      <dsp:spPr>
        <a:xfrm>
          <a:off x="54570" y="2300751"/>
          <a:ext cx="589873" cy="589873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2225" cap="rnd" cmpd="sng" algn="ctr">
          <a:solidFill>
            <a:srgbClr val="DD8047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64667-A435-40B9-92BD-D67AADC2F69A}" type="datetimeFigureOut">
              <a:rPr lang="es-ES" smtClean="0"/>
              <a:pPr/>
              <a:t>07/05/2023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0E0D6-FC09-4981-8817-93117D1A5BC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99514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D1F19-6B17-4F40-8E84-1260F28D1161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6907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0E0D6-FC09-4981-8817-93117D1A5BCE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50746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D1F19-6B17-4F40-8E84-1260F28D1161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0880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D1F19-6B17-4F40-8E84-1260F28D1161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97159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D1F19-6B17-4F40-8E84-1260F28D1161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05399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D1F19-6B17-4F40-8E84-1260F28D1161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06240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D1F19-6B17-4F40-8E84-1260F28D1161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28691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D1F19-6B17-4F40-8E84-1260F28D1161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51643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D1F19-6B17-4F40-8E84-1260F28D1161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0861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AFFCF4-8795-44A7-9AB5-31EE60FC7267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96732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AFFCF4-8795-44A7-9AB5-31EE60FC7267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9489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D1F19-6B17-4F40-8E84-1260F28D1161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74929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D1F19-6B17-4F40-8E84-1260F28D1161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2790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D1F19-6B17-4F40-8E84-1260F28D1161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2731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D1F19-6B17-4F40-8E84-1260F28D1161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8682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AFFCF4-8795-44A7-9AB5-31EE60FC7267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6450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AFFCF4-8795-44A7-9AB5-31EE60FC7267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5112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AFFCF4-8795-44A7-9AB5-31EE60FC7267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2399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AFFCF4-8795-44A7-9AB5-31EE60FC7267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6295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AFFCF4-8795-44A7-9AB5-31EE60FC7267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7362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A6AE7-BCF6-4E2A-8036-3DED6C3928D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5851654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4702F-51B6-4A84-8A96-E822A522584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9638973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534400" y="-76200"/>
            <a:ext cx="2743200" cy="55626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-76200"/>
            <a:ext cx="8026400" cy="55626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44F76-5E3D-48C1-B1AF-6AB62A13109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6361553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304800" y="-76200"/>
            <a:ext cx="10972800" cy="55626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D11F1-A8EB-441A-B1D7-CECC2B2F90C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9798187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-76200"/>
            <a:ext cx="94488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914400" y="1371600"/>
            <a:ext cx="10363200" cy="4114800"/>
          </a:xfr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C4B9D-7A42-4EA8-B34D-10765DCD437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1650887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 preserve="1">
  <p:cSld name="Título y texto encima de l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-76200"/>
            <a:ext cx="94488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103632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914400" y="3505200"/>
            <a:ext cx="103632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8E415-6BB2-4651-899E-24C9375CC08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9962714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-76200"/>
            <a:ext cx="94488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914400" y="1371600"/>
            <a:ext cx="10363200" cy="4114800"/>
          </a:xfr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7DB7A-45CA-46CC-85B4-70BB93499FE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8628521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-76200"/>
            <a:ext cx="94488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508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6197600" y="1371600"/>
            <a:ext cx="5080000" cy="4114800"/>
          </a:xfr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E410D-3129-4BB1-B18E-29182C4B824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8816611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A952F-E18C-C94A-8674-0D86A41A103E}" type="datetimeFigureOut">
              <a:rPr lang="es-ES" smtClean="0"/>
              <a:pPr/>
              <a:t>07/05/2023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9734-E65E-124E-9FC2-2F29182085D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27987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A952F-E18C-C94A-8674-0D86A41A103E}" type="datetimeFigureOut">
              <a:rPr lang="es-ES" smtClean="0"/>
              <a:pPr/>
              <a:t>07/05/2023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9734-E65E-124E-9FC2-2F29182085D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16362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6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A952F-E18C-C94A-8674-0D86A41A103E}" type="datetimeFigureOut">
              <a:rPr lang="es-ES" smtClean="0"/>
              <a:pPr/>
              <a:t>07/05/2023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9734-E65E-124E-9FC2-2F29182085D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67059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8EBA5-538C-447A-BB87-951AB905D29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6483508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333500"/>
            <a:ext cx="5384800" cy="3771900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333500"/>
            <a:ext cx="5384800" cy="3771900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A952F-E18C-C94A-8674-0D86A41A103E}" type="datetimeFigureOut">
              <a:rPr lang="es-ES" smtClean="0"/>
              <a:pPr/>
              <a:t>07/05/2023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9734-E65E-124E-9FC2-2F29182085D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1588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A952F-E18C-C94A-8674-0D86A41A103E}" type="datetimeFigureOut">
              <a:rPr lang="es-ES" smtClean="0"/>
              <a:pPr/>
              <a:t>07/05/2023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9734-E65E-124E-9FC2-2F29182085D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75920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A952F-E18C-C94A-8674-0D86A41A103E}" type="datetimeFigureOut">
              <a:rPr lang="es-ES" smtClean="0"/>
              <a:pPr/>
              <a:t>07/05/2023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9734-E65E-124E-9FC2-2F29182085D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26861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A952F-E18C-C94A-8674-0D86A41A103E}" type="datetimeFigureOut">
              <a:rPr lang="es-ES" smtClean="0"/>
              <a:pPr/>
              <a:t>07/05/2023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9734-E65E-124E-9FC2-2F29182085D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824659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3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A952F-E18C-C94A-8674-0D86A41A103E}" type="datetimeFigureOut">
              <a:rPr lang="es-ES" smtClean="0"/>
              <a:pPr/>
              <a:t>07/05/2023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9734-E65E-124E-9FC2-2F29182085D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91294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A952F-E18C-C94A-8674-0D86A41A103E}" type="datetimeFigureOut">
              <a:rPr lang="es-ES" smtClean="0"/>
              <a:pPr/>
              <a:t>07/05/2023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9734-E65E-124E-9FC2-2F29182085D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14339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A952F-E18C-C94A-8674-0D86A41A103E}" type="datetimeFigureOut">
              <a:rPr lang="es-ES" smtClean="0"/>
              <a:pPr/>
              <a:t>07/05/2023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9734-E65E-124E-9FC2-2F29182085D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387045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4876800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4876800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A952F-E18C-C94A-8674-0D86A41A103E}" type="datetimeFigureOut">
              <a:rPr lang="es-ES" smtClean="0"/>
              <a:pPr/>
              <a:t>07/05/2023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9734-E65E-124E-9FC2-2F29182085D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79842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E09AA-6863-4F1F-A397-60E24523BEE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6819528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144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7344F-EF74-400C-BC91-1277CC48657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9870840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6691E-8792-4C86-B1B8-0CE1EBEA2CA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5003341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20D0E-00D1-41FA-A1CF-3216E2630B8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6941986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B5495-5BF3-4ACA-87F1-A0D80A1DF96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266325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B429C-7B98-4EC5-AE32-81FB0579FFA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4814958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8EC90-6AAA-48F9-A280-D587F275D1A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9167223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barra-superior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1219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7" descr="barra"/>
          <p:cNvPicPr>
            <a:picLocks noChangeAspect="1" noChangeArrowheads="1"/>
          </p:cNvPicPr>
          <p:nvPr/>
        </p:nvPicPr>
        <p:blipFill>
          <a:blip r:embed="rId19" cstate="print"/>
          <a:srcRect l="2458" b="32521"/>
          <a:stretch>
            <a:fillRect/>
          </a:stretch>
        </p:blipFill>
        <p:spPr bwMode="auto">
          <a:xfrm>
            <a:off x="0" y="57150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3716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3911600" y="6505575"/>
            <a:ext cx="4521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latin typeface="Arial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A0AE55B3-9FF9-4E0B-8F91-D3660F501AF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4102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-76200"/>
            <a:ext cx="944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9347200" y="6248400"/>
            <a:ext cx="25400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s-ES" sz="2400">
              <a:latin typeface="Arial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1153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9pPr>
    </p:titleStyle>
    <p:bodyStyle>
      <a:lvl1pPr marL="193675" indent="-193675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SzPct val="75000"/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58825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7792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A952F-E18C-C94A-8674-0D86A41A103E}" type="datetimeFigureOut">
              <a:rPr lang="es-ES" smtClean="0"/>
              <a:pPr/>
              <a:t>07/05/2023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E9734-E65E-124E-9FC2-2F29182085D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7363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defTabSz="548640" rtl="0" eaLnBrk="1" latinLnBrk="0" hangingPunct="1"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548640" rtl="0" eaLnBrk="1" latinLnBrk="0" hangingPunct="1">
        <a:spcBef>
          <a:spcPct val="20000"/>
        </a:spcBef>
        <a:buFont typeface="Arial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ct val="20000"/>
        </a:spcBef>
        <a:buFont typeface="Arial"/>
        <a:buChar char="–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548640" rtl="0" eaLnBrk="1" latinLnBrk="0" hangingPunct="1">
        <a:spcBef>
          <a:spcPct val="20000"/>
        </a:spcBef>
        <a:buFont typeface="Arial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54864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54864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universitat de valencia facultad de medicin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00" y="239577"/>
            <a:ext cx="2557639" cy="88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3626380" y="6005382"/>
            <a:ext cx="48478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15990">
              <a:defRPr/>
            </a:pPr>
            <a:r>
              <a:rPr lang="es-ES" sz="20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Unitat</a:t>
            </a:r>
            <a:r>
              <a:rPr lang="es-ES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Docent</a:t>
            </a:r>
            <a:r>
              <a:rPr lang="es-ES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d’Endocrinologia</a:t>
            </a:r>
            <a:r>
              <a:rPr lang="es-ES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 </a:t>
            </a:r>
            <a:r>
              <a:rPr lang="es-ES" sz="20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Nutrició</a:t>
            </a:r>
            <a:r>
              <a:rPr lang="es-ES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algn="ctr" defTabSz="1015990">
              <a:defRPr/>
            </a:pPr>
            <a:r>
              <a:rPr lang="es-ES" sz="20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Curs</a:t>
            </a:r>
            <a:r>
              <a:rPr lang="es-ES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2022-2023</a:t>
            </a:r>
          </a:p>
        </p:txBody>
      </p:sp>
      <p:sp>
        <p:nvSpPr>
          <p:cNvPr id="7" name="1 Título"/>
          <p:cNvSpPr>
            <a:spLocks noGrp="1"/>
          </p:cNvSpPr>
          <p:nvPr>
            <p:ph type="ctrTitle"/>
          </p:nvPr>
        </p:nvSpPr>
        <p:spPr>
          <a:xfrm>
            <a:off x="274321" y="1338177"/>
            <a:ext cx="11917679" cy="759556"/>
          </a:xfrm>
        </p:spPr>
        <p:txBody>
          <a:bodyPr>
            <a:noAutofit/>
          </a:bodyPr>
          <a:lstStyle/>
          <a:p>
            <a:pPr algn="l"/>
            <a:r>
              <a:rPr lang="ca-ES" sz="3800" b="1" noProof="0" dirty="0">
                <a:solidFill>
                  <a:srgbClr val="364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 12. AVALUACIÓ DE L’ESTAT NUTRICIONAL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CFB34D01-6CCA-4C0B-8390-8C7C50D17D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376" y="2362443"/>
            <a:ext cx="2207248" cy="337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1912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" y="2634714"/>
            <a:ext cx="12191999" cy="902405"/>
          </a:xfrm>
        </p:spPr>
        <p:txBody>
          <a:bodyPr/>
          <a:lstStyle/>
          <a:p>
            <a:pPr algn="ctr"/>
            <a:r>
              <a:rPr lang="ca-ES" sz="3600" b="1">
                <a:solidFill>
                  <a:srgbClr val="364F74"/>
                </a:solidFill>
              </a:rPr>
              <a:t>Què </a:t>
            </a:r>
            <a:r>
              <a:rPr lang="ca-ES" sz="3600" b="1" smtClean="0">
                <a:solidFill>
                  <a:srgbClr val="364F74"/>
                </a:solidFill>
              </a:rPr>
              <a:t>caldria indicar des </a:t>
            </a:r>
            <a:r>
              <a:rPr lang="ca-ES" sz="3600" b="1" dirty="0">
                <a:solidFill>
                  <a:srgbClr val="364F74"/>
                </a:solidFill>
              </a:rPr>
              <a:t>del punt de vista nutricional</a:t>
            </a:r>
            <a:r>
              <a:rPr lang="ca-ES" sz="3600" b="1" noProof="0" dirty="0">
                <a:solidFill>
                  <a:srgbClr val="364F74"/>
                </a:solidFill>
              </a:rPr>
              <a:t>?</a:t>
            </a:r>
          </a:p>
        </p:txBody>
      </p:sp>
      <p:sp>
        <p:nvSpPr>
          <p:cNvPr id="3" name="1 Título">
            <a:extLst>
              <a:ext uri="{FF2B5EF4-FFF2-40B4-BE49-F238E27FC236}">
                <a16:creationId xmlns:a16="http://schemas.microsoft.com/office/drawing/2014/main" xmlns="" id="{306BE1DC-4FDD-4B01-A0E4-0D9E6C9E02B4}"/>
              </a:ext>
            </a:extLst>
          </p:cNvPr>
          <p:cNvSpPr txBox="1">
            <a:spLocks/>
          </p:cNvSpPr>
          <p:nvPr/>
        </p:nvSpPr>
        <p:spPr bwMode="auto">
          <a:xfrm>
            <a:off x="1" y="3657602"/>
            <a:ext cx="12191999" cy="90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ca-ES" sz="3600" b="1" kern="0" dirty="0">
                <a:solidFill>
                  <a:srgbClr val="364F74"/>
                </a:solidFill>
              </a:rPr>
              <a:t>Quin és l’estat nutricional de la pacient?</a:t>
            </a:r>
          </a:p>
        </p:txBody>
      </p:sp>
    </p:spTree>
    <p:extLst>
      <p:ext uri="{BB962C8B-B14F-4D97-AF65-F5344CB8AC3E}">
        <p14:creationId xmlns:p14="http://schemas.microsoft.com/office/powerpoint/2010/main" xmlns="" val="284432629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1384" y="328737"/>
            <a:ext cx="11521280" cy="796007"/>
          </a:xfrm>
        </p:spPr>
        <p:txBody>
          <a:bodyPr>
            <a:normAutofit/>
          </a:bodyPr>
          <a:lstStyle/>
          <a:p>
            <a:pPr algn="ctr"/>
            <a:r>
              <a:rPr lang="es-ES_tradnl" sz="3200" b="1" dirty="0">
                <a:solidFill>
                  <a:srgbClr val="364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DESNUTRICIÓ I MALALTIA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007768" y="1484784"/>
            <a:ext cx="4176464" cy="23042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MALALTIA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Ingesta inadequada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Augment de </a:t>
            </a:r>
            <a:r>
              <a:rPr kumimoji="0" lang="ca-ES" sz="1800" b="1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 </a:t>
            </a:r>
            <a:r>
              <a:rPr kumimoji="0" lang="ca-ES" sz="1800" b="1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pèrdues</a:t>
            </a:r>
            <a:endParaRPr kumimoji="0" lang="ca-ES" sz="18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Augment de les necessitats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007768" y="4149080"/>
            <a:ext cx="4176464" cy="230425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DESNUTRICIÓ</a:t>
            </a:r>
          </a:p>
        </p:txBody>
      </p:sp>
      <p:cxnSp>
        <p:nvCxnSpPr>
          <p:cNvPr id="11" name="Conector recto 10"/>
          <p:cNvCxnSpPr/>
          <p:nvPr/>
        </p:nvCxnSpPr>
        <p:spPr>
          <a:xfrm>
            <a:off x="8256240" y="2636912"/>
            <a:ext cx="16561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9912424" y="2636912"/>
            <a:ext cx="0" cy="27363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 flipH="1">
            <a:off x="8256240" y="5373216"/>
            <a:ext cx="165618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2279576" y="5358814"/>
            <a:ext cx="16561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2279576" y="2622510"/>
            <a:ext cx="0" cy="27363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>
            <a:off x="2279576" y="2636912"/>
            <a:ext cx="165618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05233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1384" y="328737"/>
            <a:ext cx="11521280" cy="796007"/>
          </a:xfrm>
        </p:spPr>
        <p:txBody>
          <a:bodyPr>
            <a:normAutofit/>
          </a:bodyPr>
          <a:lstStyle/>
          <a:p>
            <a:pPr algn="ctr"/>
            <a:r>
              <a:rPr lang="ca-ES" sz="3200" b="1" smtClean="0">
                <a:solidFill>
                  <a:srgbClr val="364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CRIBRATGE </a:t>
            </a:r>
            <a:r>
              <a:rPr lang="ca-ES" sz="3200" b="1" dirty="0">
                <a:solidFill>
                  <a:srgbClr val="364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NUTRICIONAL</a:t>
            </a: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xmlns="" id="{41F5A566-F8A6-4900-BE79-D07EC61BEF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198054907"/>
              </p:ext>
            </p:extLst>
          </p:nvPr>
        </p:nvGraphicFramePr>
        <p:xfrm>
          <a:off x="5827701" y="2186250"/>
          <a:ext cx="4672405" cy="3298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DD793009-2B4E-4A96-B5FE-C85ABEB512AB}"/>
              </a:ext>
            </a:extLst>
          </p:cNvPr>
          <p:cNvSpPr txBox="1"/>
          <p:nvPr/>
        </p:nvSpPr>
        <p:spPr>
          <a:xfrm>
            <a:off x="1975873" y="2068643"/>
            <a:ext cx="42707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ca-ES" dirty="0">
                <a:solidFill>
                  <a:prstClr val="black"/>
                </a:solidFill>
                <a:latin typeface="Gill Sans MT"/>
              </a:rPr>
              <a:t>Universal</a:t>
            </a:r>
          </a:p>
          <a:p>
            <a:pPr marL="285750" indent="-285750" defTabSz="45720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ca-ES" dirty="0">
              <a:solidFill>
                <a:prstClr val="black"/>
              </a:solidFill>
              <a:latin typeface="Gill Sans MT"/>
            </a:endParaRPr>
          </a:p>
          <a:p>
            <a:pPr marL="285750" indent="-285750" defTabSz="45720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ca-ES" dirty="0">
                <a:solidFill>
                  <a:prstClr val="black"/>
                </a:solidFill>
                <a:latin typeface="Gill Sans MT"/>
              </a:rPr>
              <a:t>Durant les primeres 24/48 h i setmanalment.</a:t>
            </a:r>
          </a:p>
          <a:p>
            <a:pPr marL="285750" indent="-285750" defTabSz="45720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ca-ES" dirty="0">
              <a:solidFill>
                <a:prstClr val="black"/>
              </a:solidFill>
              <a:latin typeface="Gill Sans MT"/>
            </a:endParaRPr>
          </a:p>
          <a:p>
            <a:pPr marL="285750" indent="-285750" defTabSz="45720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ca-ES" dirty="0">
                <a:solidFill>
                  <a:prstClr val="black"/>
                </a:solidFill>
                <a:latin typeface="Gill Sans MT"/>
              </a:rPr>
              <a:t>Per professionals implicats en l’atenció directa </a:t>
            </a:r>
            <a:r>
              <a:rPr lang="ca-ES">
                <a:solidFill>
                  <a:prstClr val="black"/>
                </a:solidFill>
                <a:latin typeface="Gill Sans MT"/>
              </a:rPr>
              <a:t>al </a:t>
            </a:r>
            <a:r>
              <a:rPr lang="ca-ES" smtClean="0">
                <a:solidFill>
                  <a:prstClr val="black"/>
                </a:solidFill>
                <a:latin typeface="Gill Sans MT"/>
              </a:rPr>
              <a:t>pacient.</a:t>
            </a:r>
            <a:endParaRPr lang="ca-ES" dirty="0">
              <a:solidFill>
                <a:prstClr val="black"/>
              </a:solidFill>
              <a:latin typeface="Gill Sans MT"/>
            </a:endParaRPr>
          </a:p>
          <a:p>
            <a:pPr marL="285750" indent="-285750" defTabSz="45720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ca-ES" dirty="0">
              <a:solidFill>
                <a:prstClr val="black"/>
              </a:solidFill>
              <a:latin typeface="Gill Sans MT"/>
            </a:endParaRPr>
          </a:p>
          <a:p>
            <a:pPr marL="285750" indent="-285750" defTabSz="45720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ca-ES" dirty="0">
                <a:solidFill>
                  <a:prstClr val="black"/>
                </a:solidFill>
                <a:latin typeface="Gill Sans MT"/>
              </a:rPr>
              <a:t>Mínim en general:</a:t>
            </a:r>
          </a:p>
          <a:p>
            <a:pPr marL="285750" indent="-285750" defTabSz="45720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ca-ES" dirty="0">
              <a:solidFill>
                <a:prstClr val="black"/>
              </a:solidFill>
              <a:latin typeface="Gill Sans MT"/>
            </a:endParaRPr>
          </a:p>
          <a:p>
            <a:pPr marL="285750" indent="-285750" defTabSz="45720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ca-ES" dirty="0">
                <a:solidFill>
                  <a:prstClr val="black"/>
                </a:solidFill>
                <a:latin typeface="Gill Sans MT"/>
              </a:rPr>
              <a:t>Metodologia (algoritme): si </a:t>
            </a:r>
            <a:r>
              <a:rPr lang="ca-ES">
                <a:solidFill>
                  <a:prstClr val="black"/>
                </a:solidFill>
                <a:latin typeface="Gill Sans MT"/>
              </a:rPr>
              <a:t>inicialment </a:t>
            </a:r>
            <a:r>
              <a:rPr lang="ca-ES" smtClean="0">
                <a:solidFill>
                  <a:prstClr val="black"/>
                </a:solidFill>
                <a:latin typeface="Gill Sans MT"/>
              </a:rPr>
              <a:t>és </a:t>
            </a:r>
            <a:r>
              <a:rPr lang="ca-ES" b="1" dirty="0">
                <a:solidFill>
                  <a:prstClr val="black"/>
                </a:solidFill>
                <a:latin typeface="Gill Sans MT"/>
              </a:rPr>
              <a:t>+</a:t>
            </a:r>
            <a:r>
              <a:rPr lang="ca-ES" dirty="0">
                <a:solidFill>
                  <a:prstClr val="black"/>
                </a:solidFill>
                <a:latin typeface="Gill Sans MT"/>
              </a:rPr>
              <a:t> → valoració de </a:t>
            </a:r>
            <a:r>
              <a:rPr lang="ca-ES">
                <a:solidFill>
                  <a:prstClr val="black"/>
                </a:solidFill>
                <a:latin typeface="Gill Sans MT"/>
              </a:rPr>
              <a:t>l’estat </a:t>
            </a:r>
            <a:r>
              <a:rPr lang="ca-ES" smtClean="0">
                <a:solidFill>
                  <a:prstClr val="black"/>
                </a:solidFill>
                <a:latin typeface="Gill Sans MT"/>
              </a:rPr>
              <a:t>nutricional.</a:t>
            </a:r>
            <a:endParaRPr lang="ca-ES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15" name="Flecha derecha 5">
            <a:extLst>
              <a:ext uri="{FF2B5EF4-FFF2-40B4-BE49-F238E27FC236}">
                <a16:creationId xmlns:a16="http://schemas.microsoft.com/office/drawing/2014/main" xmlns="" id="{D2331700-D6AE-4D51-A946-29E320B4D968}"/>
              </a:ext>
            </a:extLst>
          </p:cNvPr>
          <p:cNvSpPr/>
          <p:nvPr/>
        </p:nvSpPr>
        <p:spPr>
          <a:xfrm flipV="1">
            <a:off x="4393230" y="4245107"/>
            <a:ext cx="1965941" cy="368604"/>
          </a:xfrm>
          <a:prstGeom prst="rightArrow">
            <a:avLst/>
          </a:prstGeom>
          <a:solidFill>
            <a:srgbClr val="94B6D2"/>
          </a:solidFill>
          <a:ln w="22225" cap="rnd" cmpd="sng" algn="ctr">
            <a:solidFill>
              <a:srgbClr val="94B6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1" i="0" u="none" strike="noStrike" kern="0" cap="none" spc="0" normalizeH="0" baseline="0" noProof="0">
              <a:ln w="22225">
                <a:solidFill>
                  <a:srgbClr val="DD8047"/>
                </a:solidFill>
                <a:prstDash val="solid"/>
              </a:ln>
              <a:solidFill>
                <a:srgbClr val="DD8047">
                  <a:lumMod val="40000"/>
                  <a:lumOff val="6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2299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1384" y="328737"/>
            <a:ext cx="11521280" cy="796007"/>
          </a:xfrm>
        </p:spPr>
        <p:txBody>
          <a:bodyPr>
            <a:normAutofit/>
          </a:bodyPr>
          <a:lstStyle/>
          <a:p>
            <a:pPr algn="ctr"/>
            <a:r>
              <a:rPr lang="es-ES_tradnl" sz="3200" b="1" smtClean="0">
                <a:solidFill>
                  <a:srgbClr val="364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CRIBRATGE </a:t>
            </a:r>
            <a:r>
              <a:rPr lang="es-ES_tradnl" sz="3200" b="1" dirty="0">
                <a:solidFill>
                  <a:srgbClr val="364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NUTRICIONAL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72097AFA-84CE-4DBD-8695-4FBD673D2B17}"/>
              </a:ext>
            </a:extLst>
          </p:cNvPr>
          <p:cNvSpPr/>
          <p:nvPr/>
        </p:nvSpPr>
        <p:spPr>
          <a:xfrm>
            <a:off x="3338831" y="2051051"/>
            <a:ext cx="5946385" cy="3332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200">
              <a:lnSpc>
                <a:spcPct val="200000"/>
              </a:lnSpc>
              <a:buFont typeface="Wingdings" pitchFamily="2" charset="2"/>
              <a:buChar char="ü"/>
            </a:pPr>
            <a:r>
              <a:rPr lang="ca-ES" altLang="es-ES" dirty="0">
                <a:solidFill>
                  <a:prstClr val="black"/>
                </a:solidFill>
                <a:latin typeface="Gill Sans MT"/>
              </a:rPr>
              <a:t>VSG (més complet)</a:t>
            </a:r>
          </a:p>
          <a:p>
            <a:pPr marL="285750" indent="-285750" defTabSz="457200">
              <a:lnSpc>
                <a:spcPct val="200000"/>
              </a:lnSpc>
              <a:buFont typeface="Wingdings" pitchFamily="2" charset="2"/>
              <a:buChar char="ü"/>
            </a:pPr>
            <a:r>
              <a:rPr lang="ca-ES" altLang="es-ES" dirty="0">
                <a:solidFill>
                  <a:prstClr val="black"/>
                </a:solidFill>
                <a:latin typeface="Gill Sans MT"/>
              </a:rPr>
              <a:t>NRS-2002 (àmbit hospitalari)</a:t>
            </a:r>
          </a:p>
          <a:p>
            <a:pPr marL="285750" indent="-285750" defTabSz="457200">
              <a:lnSpc>
                <a:spcPct val="200000"/>
              </a:lnSpc>
              <a:buFont typeface="Wingdings" pitchFamily="2" charset="2"/>
              <a:buChar char="ü"/>
            </a:pPr>
            <a:r>
              <a:rPr lang="ca-ES" altLang="es-ES" dirty="0">
                <a:solidFill>
                  <a:prstClr val="black"/>
                </a:solidFill>
                <a:latin typeface="Gill Sans MT"/>
              </a:rPr>
              <a:t>MUST (pacients en comunitat i hospitalitzats)</a:t>
            </a:r>
          </a:p>
          <a:p>
            <a:pPr marL="285750" indent="-285750" defTabSz="457200">
              <a:lnSpc>
                <a:spcPct val="200000"/>
              </a:lnSpc>
              <a:buFont typeface="Wingdings" pitchFamily="2" charset="2"/>
              <a:buChar char="ü"/>
            </a:pPr>
            <a:r>
              <a:rPr lang="ca-ES" altLang="es-ES" dirty="0">
                <a:solidFill>
                  <a:prstClr val="black"/>
                </a:solidFill>
                <a:latin typeface="Gill Sans MT"/>
              </a:rPr>
              <a:t>MNA-SF (població &gt;65 anys)</a:t>
            </a:r>
          </a:p>
          <a:p>
            <a:pPr marL="285750" indent="-285750" defTabSz="457200">
              <a:lnSpc>
                <a:spcPct val="200000"/>
              </a:lnSpc>
              <a:buFont typeface="Wingdings" pitchFamily="2" charset="2"/>
              <a:buChar char="ü"/>
            </a:pPr>
            <a:r>
              <a:rPr lang="ca-ES" altLang="es-ES" dirty="0">
                <a:solidFill>
                  <a:prstClr val="black"/>
                </a:solidFill>
                <a:latin typeface="Gill Sans MT"/>
              </a:rPr>
              <a:t>CONUT (paràmetres bioquímics)</a:t>
            </a:r>
          </a:p>
          <a:p>
            <a:pPr marL="285750" indent="-285750" defTabSz="457200">
              <a:lnSpc>
                <a:spcPct val="200000"/>
              </a:lnSpc>
              <a:buFont typeface="Wingdings" pitchFamily="2" charset="2"/>
              <a:buChar char="ü"/>
            </a:pPr>
            <a:r>
              <a:rPr lang="ca-ES" altLang="es-ES" dirty="0">
                <a:solidFill>
                  <a:prstClr val="black"/>
                </a:solidFill>
                <a:latin typeface="Gill Sans MT"/>
              </a:rPr>
              <a:t>SNAQ (tres modalitats: residència, hospital i comunitat)</a:t>
            </a:r>
            <a:endParaRPr lang="ca-ES" altLang="es-ES" b="1" i="1" dirty="0">
              <a:solidFill>
                <a:prstClr val="black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9694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1384" y="328737"/>
            <a:ext cx="11521280" cy="796007"/>
          </a:xfrm>
        </p:spPr>
        <p:txBody>
          <a:bodyPr>
            <a:normAutofit/>
          </a:bodyPr>
          <a:lstStyle/>
          <a:p>
            <a:pPr algn="ctr"/>
            <a:r>
              <a:rPr lang="es-ES_tradnl" sz="3200" b="1" dirty="0">
                <a:solidFill>
                  <a:srgbClr val="364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DESNUTRICIÓ I MALALTIA</a:t>
            </a:r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xmlns="" val="1850263672"/>
              </p:ext>
            </p:extLst>
          </p:nvPr>
        </p:nvGraphicFramePr>
        <p:xfrm>
          <a:off x="2063552" y="19168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6914384" y="2107638"/>
            <a:ext cx="44382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Personal no especialitzat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7643831" y="3717999"/>
            <a:ext cx="3708753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Personal especialitzat</a:t>
            </a:r>
          </a:p>
        </p:txBody>
      </p:sp>
    </p:spTree>
    <p:extLst>
      <p:ext uri="{BB962C8B-B14F-4D97-AF65-F5344CB8AC3E}">
        <p14:creationId xmlns:p14="http://schemas.microsoft.com/office/powerpoint/2010/main" xmlns="" val="3722607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1384" y="328737"/>
            <a:ext cx="11521280" cy="796007"/>
          </a:xfrm>
        </p:spPr>
        <p:txBody>
          <a:bodyPr>
            <a:normAutofit/>
          </a:bodyPr>
          <a:lstStyle/>
          <a:p>
            <a:pPr algn="ctr"/>
            <a:r>
              <a:rPr lang="es-ES_tradnl" sz="3200" b="1" dirty="0">
                <a:solidFill>
                  <a:srgbClr val="364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VALORACIÓ NUTRICIONAL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xmlns="" val="4099703139"/>
              </p:ext>
            </p:extLst>
          </p:nvPr>
        </p:nvGraphicFramePr>
        <p:xfrm>
          <a:off x="1775520" y="2708920"/>
          <a:ext cx="8110896" cy="3363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476051" y="1957472"/>
            <a:ext cx="7348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>
                <a:solidFill>
                  <a:schemeClr val="tx1"/>
                </a:solidFill>
              </a:rPr>
              <a:t>Per al diagnòstic de desnutrició no hi ha </a:t>
            </a:r>
            <a:r>
              <a:rPr lang="ca-ES">
                <a:solidFill>
                  <a:schemeClr val="tx1"/>
                </a:solidFill>
              </a:rPr>
              <a:t>un </a:t>
            </a:r>
            <a:r>
              <a:rPr lang="ca-ES" smtClean="0">
                <a:solidFill>
                  <a:schemeClr val="tx1"/>
                </a:solidFill>
              </a:rPr>
              <a:t>únic factor determinant</a:t>
            </a:r>
            <a:endParaRPr lang="ca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3824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>
            <a:extLst>
              <a:ext uri="{FF2B5EF4-FFF2-40B4-BE49-F238E27FC236}">
                <a16:creationId xmlns:a16="http://schemas.microsoft.com/office/drawing/2014/main" xmlns="" id="{B8AA3D32-8C02-4DEF-913C-4675DB055E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01" t="27575" r="33007" b="34352"/>
          <a:stretch/>
        </p:blipFill>
        <p:spPr bwMode="auto">
          <a:xfrm>
            <a:off x="2957528" y="1396094"/>
            <a:ext cx="6276943" cy="419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2">
            <a:extLst>
              <a:ext uri="{FF2B5EF4-FFF2-40B4-BE49-F238E27FC236}">
                <a16:creationId xmlns:a16="http://schemas.microsoft.com/office/drawing/2014/main" xmlns="" id="{182CC63E-F464-4463-9E1A-8039E0908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3396" y="5861731"/>
            <a:ext cx="261321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s-ES" sz="1100" i="1" smtClean="0"/>
              <a:t>Nutr. Hosp.</a:t>
            </a:r>
            <a:r>
              <a:rPr lang="es-ES" sz="1100" smtClean="0"/>
              <a:t> </a:t>
            </a:r>
            <a:r>
              <a:rPr lang="es-ES" sz="1100"/>
              <a:t>2018</a:t>
            </a:r>
            <a:r>
              <a:rPr lang="es-ES" sz="1100" smtClean="0"/>
              <a:t>; 35 (núm</a:t>
            </a:r>
            <a:r>
              <a:rPr lang="es-ES" sz="1100" dirty="0"/>
              <a:t>. extra. </a:t>
            </a:r>
            <a:r>
              <a:rPr lang="es-ES" sz="1100"/>
              <a:t>3</a:t>
            </a:r>
            <a:r>
              <a:rPr lang="es-ES" sz="1100" smtClean="0"/>
              <a:t>): 1-14.</a:t>
            </a:r>
            <a:endParaRPr lang="es-ES" sz="11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BE18DE81-8114-4C58-8206-AC5B4367A8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1384" y="328737"/>
            <a:ext cx="11521280" cy="796007"/>
          </a:xfrm>
        </p:spPr>
        <p:txBody>
          <a:bodyPr>
            <a:normAutofit/>
          </a:bodyPr>
          <a:lstStyle/>
          <a:p>
            <a:pPr algn="ctr"/>
            <a:r>
              <a:rPr lang="es-ES_tradnl" sz="3200" b="1" dirty="0">
                <a:solidFill>
                  <a:srgbClr val="364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VALORACIÓ DE L’ESTAT NUTRICIONAL</a:t>
            </a:r>
          </a:p>
        </p:txBody>
      </p:sp>
    </p:spTree>
    <p:extLst>
      <p:ext uri="{BB962C8B-B14F-4D97-AF65-F5344CB8AC3E}">
        <p14:creationId xmlns:p14="http://schemas.microsoft.com/office/powerpoint/2010/main" xmlns="" val="1747167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81387" y="327847"/>
            <a:ext cx="9144000" cy="633907"/>
          </a:xfrm>
        </p:spPr>
        <p:txBody>
          <a:bodyPr/>
          <a:lstStyle/>
          <a:p>
            <a:pPr algn="ctr"/>
            <a:r>
              <a:rPr lang="ca-ES" sz="3200" b="1" noProof="0" smtClean="0">
                <a:solidFill>
                  <a:srgbClr val="364F74"/>
                </a:solidFill>
              </a:rPr>
              <a:t>HISTÒRIA </a:t>
            </a:r>
            <a:r>
              <a:rPr lang="ca-ES" sz="3200" b="1" noProof="0" dirty="0">
                <a:solidFill>
                  <a:srgbClr val="364F74"/>
                </a:solidFill>
              </a:rPr>
              <a:t>CLÍNICA </a:t>
            </a:r>
            <a:r>
              <a:rPr lang="ca-ES" sz="3200" b="1" noProof="0">
                <a:solidFill>
                  <a:srgbClr val="364F74"/>
                </a:solidFill>
              </a:rPr>
              <a:t>I </a:t>
            </a:r>
            <a:r>
              <a:rPr lang="ca-ES" sz="3200" b="1" noProof="0" smtClean="0">
                <a:solidFill>
                  <a:srgbClr val="364F74"/>
                </a:solidFill>
              </a:rPr>
              <a:t>DIETÈTICA</a:t>
            </a:r>
            <a:endParaRPr lang="ca-ES" sz="3200" b="1" noProof="0" dirty="0">
              <a:solidFill>
                <a:srgbClr val="364F74"/>
              </a:solidFill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xmlns="" id="{5AC3D41D-6939-4ADC-91FF-3A33C41A3EFE}"/>
              </a:ext>
            </a:extLst>
          </p:cNvPr>
          <p:cNvSpPr txBox="1"/>
          <p:nvPr/>
        </p:nvSpPr>
        <p:spPr>
          <a:xfrm>
            <a:off x="2109808" y="1734673"/>
            <a:ext cx="8228866" cy="2736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>
              <a:lnSpc>
                <a:spcPct val="150000"/>
              </a:lnSpc>
              <a:spcBef>
                <a:spcPts val="600"/>
              </a:spcBef>
              <a:tabLst>
                <a:tab pos="440690" algn="l"/>
                <a:tab pos="441325" algn="l"/>
              </a:tabLst>
            </a:pPr>
            <a:r>
              <a:rPr lang="ca-ES" b="1" spc="-5" dirty="0">
                <a:cs typeface="Cambria"/>
              </a:rPr>
              <a:t>Dades </a:t>
            </a:r>
            <a:r>
              <a:rPr lang="ca-ES" b="1" dirty="0">
                <a:cs typeface="Cambria"/>
              </a:rPr>
              <a:t>clíniques</a:t>
            </a:r>
            <a:r>
              <a:rPr lang="ca-ES">
                <a:cs typeface="Cambria"/>
              </a:rPr>
              <a:t>: </a:t>
            </a:r>
            <a:r>
              <a:rPr lang="ca-ES" spc="-5" smtClean="0">
                <a:cs typeface="Cambria"/>
              </a:rPr>
              <a:t>antecedents </a:t>
            </a:r>
            <a:r>
              <a:rPr lang="ca-ES" spc="-5" dirty="0">
                <a:cs typeface="Cambria"/>
              </a:rPr>
              <a:t>mèdics, </a:t>
            </a:r>
            <a:r>
              <a:rPr lang="ca-ES" spc="-10" dirty="0">
                <a:cs typeface="Cambria"/>
              </a:rPr>
              <a:t>tractaments </a:t>
            </a:r>
            <a:r>
              <a:rPr lang="ca-ES" dirty="0">
                <a:cs typeface="Cambria"/>
              </a:rPr>
              <a:t>i </a:t>
            </a:r>
            <a:r>
              <a:rPr lang="ca-ES" spc="-5">
                <a:cs typeface="Cambria"/>
              </a:rPr>
              <a:t>malalties </a:t>
            </a:r>
            <a:r>
              <a:rPr lang="ca-ES" spc="-5" smtClean="0">
                <a:cs typeface="Cambria"/>
              </a:rPr>
              <a:t>actuals.</a:t>
            </a:r>
            <a:endParaRPr lang="ca-ES" sz="1000" dirty="0">
              <a:cs typeface="Times New Roman"/>
            </a:endParaRPr>
          </a:p>
          <a:p>
            <a:pPr marL="12065">
              <a:lnSpc>
                <a:spcPct val="150000"/>
              </a:lnSpc>
              <a:spcBef>
                <a:spcPts val="600"/>
              </a:spcBef>
              <a:tabLst>
                <a:tab pos="440690" algn="l"/>
                <a:tab pos="441325" algn="l"/>
              </a:tabLst>
            </a:pPr>
            <a:r>
              <a:rPr lang="ca-ES" b="1" spc="-5" dirty="0">
                <a:cs typeface="Cambria"/>
              </a:rPr>
              <a:t>Enquesta </a:t>
            </a:r>
            <a:r>
              <a:rPr lang="ca-ES" b="1" dirty="0">
                <a:cs typeface="Cambria"/>
              </a:rPr>
              <a:t>dietètica</a:t>
            </a:r>
            <a:r>
              <a:rPr lang="ca-ES" dirty="0">
                <a:cs typeface="Cambria"/>
              </a:rPr>
              <a:t>:</a:t>
            </a:r>
            <a:r>
              <a:rPr lang="ca-ES" b="1" dirty="0">
                <a:cs typeface="Cambria"/>
              </a:rPr>
              <a:t> </a:t>
            </a:r>
            <a:r>
              <a:rPr lang="ca-ES" spc="-5" dirty="0">
                <a:cs typeface="Cambria"/>
              </a:rPr>
              <a:t>apetit, intoleràncies, al·lèrgies, </a:t>
            </a:r>
            <a:r>
              <a:rPr lang="ca-ES" spc="-10" dirty="0">
                <a:cs typeface="Cambria"/>
              </a:rPr>
              <a:t>alteracions </a:t>
            </a:r>
            <a:r>
              <a:rPr lang="ca-ES" dirty="0">
                <a:cs typeface="Cambria"/>
              </a:rPr>
              <a:t>del </a:t>
            </a:r>
            <a:r>
              <a:rPr lang="ca-ES" spc="-10">
                <a:cs typeface="Cambria"/>
              </a:rPr>
              <a:t>gust</a:t>
            </a:r>
            <a:r>
              <a:rPr lang="ca-ES" spc="-75">
                <a:cs typeface="Cambria"/>
              </a:rPr>
              <a:t> </a:t>
            </a:r>
            <a:r>
              <a:rPr lang="ca-ES" smtClean="0">
                <a:cs typeface="Cambria"/>
              </a:rPr>
              <a:t>o de </a:t>
            </a:r>
            <a:r>
              <a:rPr lang="ca-ES" dirty="0">
                <a:cs typeface="Cambria"/>
              </a:rPr>
              <a:t>l’</a:t>
            </a:r>
            <a:r>
              <a:rPr lang="ca-ES" spc="-10" dirty="0">
                <a:cs typeface="Cambria"/>
              </a:rPr>
              <a:t>olfacte, </a:t>
            </a:r>
            <a:r>
              <a:rPr lang="ca-ES" spc="-5" dirty="0">
                <a:cs typeface="Cambria"/>
              </a:rPr>
              <a:t>disfàgia</a:t>
            </a:r>
            <a:r>
              <a:rPr lang="ca-ES" spc="-5">
                <a:cs typeface="Cambria"/>
              </a:rPr>
              <a:t>,</a:t>
            </a:r>
            <a:r>
              <a:rPr lang="ca-ES" spc="-35">
                <a:cs typeface="Cambria"/>
              </a:rPr>
              <a:t> </a:t>
            </a:r>
            <a:r>
              <a:rPr lang="ca-ES" spc="-5" smtClean="0">
                <a:cs typeface="Cambria"/>
              </a:rPr>
              <a:t>edentulisme...</a:t>
            </a:r>
            <a:endParaRPr lang="ca-ES" dirty="0">
              <a:cs typeface="Cambria"/>
            </a:endParaRPr>
          </a:p>
          <a:p>
            <a:pPr marL="12065">
              <a:lnSpc>
                <a:spcPct val="150000"/>
              </a:lnSpc>
              <a:spcBef>
                <a:spcPts val="600"/>
              </a:spcBef>
              <a:tabLst>
                <a:tab pos="440690" algn="l"/>
                <a:tab pos="441325" algn="l"/>
              </a:tabLst>
            </a:pPr>
            <a:r>
              <a:rPr lang="ca-ES" spc="-25" dirty="0">
                <a:cs typeface="Cambria"/>
              </a:rPr>
              <a:t>Valoració </a:t>
            </a:r>
            <a:r>
              <a:rPr lang="ca-ES" dirty="0">
                <a:cs typeface="Cambria"/>
              </a:rPr>
              <a:t>de </a:t>
            </a:r>
            <a:r>
              <a:rPr lang="ca-ES" spc="-5" dirty="0">
                <a:cs typeface="Cambria"/>
              </a:rPr>
              <a:t>la </a:t>
            </a:r>
            <a:r>
              <a:rPr lang="ca-ES" dirty="0">
                <a:cs typeface="Cambria"/>
              </a:rPr>
              <a:t>ingesta: </a:t>
            </a:r>
            <a:r>
              <a:rPr lang="ca-ES" spc="-10">
                <a:cs typeface="Cambria"/>
              </a:rPr>
              <a:t>recordatori </a:t>
            </a:r>
            <a:r>
              <a:rPr lang="ca-ES" spc="-10" smtClean="0">
                <a:cs typeface="Cambria"/>
              </a:rPr>
              <a:t>cada </a:t>
            </a:r>
            <a:r>
              <a:rPr lang="ca-ES" smtClean="0">
                <a:cs typeface="Cambria"/>
              </a:rPr>
              <a:t>24 hores </a:t>
            </a:r>
            <a:r>
              <a:rPr lang="ca-ES" dirty="0">
                <a:cs typeface="Cambria"/>
              </a:rPr>
              <a:t>o qüestionari </a:t>
            </a:r>
            <a:r>
              <a:rPr lang="ca-ES">
                <a:cs typeface="Cambria"/>
              </a:rPr>
              <a:t>de</a:t>
            </a:r>
            <a:r>
              <a:rPr lang="ca-ES" spc="-20">
                <a:cs typeface="Cambria"/>
              </a:rPr>
              <a:t> </a:t>
            </a:r>
            <a:r>
              <a:rPr lang="ca-ES" spc="-5" smtClean="0">
                <a:cs typeface="Cambria"/>
              </a:rPr>
              <a:t>freqüència…</a:t>
            </a:r>
            <a:endParaRPr lang="ca-ES" spc="-5" dirty="0">
              <a:cs typeface="Cambria"/>
            </a:endParaRPr>
          </a:p>
          <a:p>
            <a:pPr marL="12065">
              <a:lnSpc>
                <a:spcPct val="150000"/>
              </a:lnSpc>
              <a:spcBef>
                <a:spcPts val="600"/>
              </a:spcBef>
              <a:tabLst>
                <a:tab pos="229235" algn="l"/>
              </a:tabLst>
            </a:pPr>
            <a:r>
              <a:rPr lang="ca-ES" spc="-5" smtClean="0">
                <a:cs typeface="Cambria"/>
              </a:rPr>
              <a:t>Troballes </a:t>
            </a:r>
            <a:r>
              <a:rPr lang="ca-ES">
                <a:cs typeface="Cambria"/>
              </a:rPr>
              <a:t>clíniques </a:t>
            </a:r>
            <a:r>
              <a:rPr lang="ca-ES" smtClean="0">
                <a:cs typeface="Cambria"/>
              </a:rPr>
              <a:t>que suggereixen </a:t>
            </a:r>
            <a:r>
              <a:rPr lang="ca-ES" spc="-5" smtClean="0">
                <a:cs typeface="Cambria"/>
              </a:rPr>
              <a:t>dèficits </a:t>
            </a:r>
            <a:r>
              <a:rPr lang="ca-ES" spc="-5">
                <a:cs typeface="Cambria"/>
              </a:rPr>
              <a:t>de</a:t>
            </a:r>
            <a:r>
              <a:rPr lang="ca-ES" spc="-40">
                <a:cs typeface="Cambria"/>
              </a:rPr>
              <a:t> </a:t>
            </a:r>
            <a:r>
              <a:rPr lang="ca-ES" spc="-5" smtClean="0">
                <a:cs typeface="Cambria"/>
              </a:rPr>
              <a:t>vitamines o d’oligoelements.</a:t>
            </a:r>
            <a:endParaRPr lang="ca-ES" sz="600" dirty="0">
              <a:cs typeface="Cambria"/>
            </a:endParaRPr>
          </a:p>
          <a:p>
            <a:pPr marL="12065">
              <a:lnSpc>
                <a:spcPct val="150000"/>
              </a:lnSpc>
              <a:tabLst>
                <a:tab pos="440690" algn="l"/>
                <a:tab pos="441325" algn="l"/>
              </a:tabLst>
            </a:pPr>
            <a:endParaRPr lang="ca-ES" dirty="0"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394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81387" y="327847"/>
            <a:ext cx="9144000" cy="633907"/>
          </a:xfrm>
        </p:spPr>
        <p:txBody>
          <a:bodyPr/>
          <a:lstStyle/>
          <a:p>
            <a:pPr algn="ctr"/>
            <a:r>
              <a:rPr lang="ca-ES" sz="3200" b="1" noProof="0" dirty="0">
                <a:solidFill>
                  <a:srgbClr val="364F74"/>
                </a:solidFill>
              </a:rPr>
              <a:t>EXPLORACIÓ FÍSICA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xmlns="" id="{0179F2CA-EC03-45FC-A4A7-95D93582E723}"/>
              </a:ext>
            </a:extLst>
          </p:cNvPr>
          <p:cNvSpPr txBox="1"/>
          <p:nvPr/>
        </p:nvSpPr>
        <p:spPr>
          <a:xfrm>
            <a:off x="1630490" y="961754"/>
            <a:ext cx="9037510" cy="6245299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12700" defTabSz="457200">
              <a:spcBef>
                <a:spcPts val="1785"/>
              </a:spcBef>
            </a:pPr>
            <a:r>
              <a:rPr lang="ca-ES" b="1" spc="-1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Aspecte general </a:t>
            </a:r>
            <a:r>
              <a:rPr lang="ca-ES" spc="-5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(massa muscular </a:t>
            </a:r>
            <a:r>
              <a:rPr lang="ca-ES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 </a:t>
            </a:r>
            <a:r>
              <a:rPr lang="ca-ES" spc="-5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pannicle</a:t>
            </a:r>
            <a:r>
              <a:rPr lang="ca-ES" spc="65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a-ES" spc="-5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adipós)</a:t>
            </a:r>
            <a:endParaRPr lang="ca-ES" sz="16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12700" defTabSz="457200">
              <a:spcBef>
                <a:spcPts val="1695"/>
              </a:spcBef>
            </a:pPr>
            <a:r>
              <a:rPr lang="ca-ES" b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Estat </a:t>
            </a:r>
            <a:r>
              <a:rPr lang="ca-ES" b="1" spc="-5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d’</a:t>
            </a:r>
            <a:r>
              <a:rPr lang="ca-ES" b="1" spc="-1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hidratació</a:t>
            </a:r>
            <a:endParaRPr lang="ca-ES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12700" defTabSz="457200">
              <a:spcBef>
                <a:spcPts val="1705"/>
              </a:spcBef>
            </a:pPr>
            <a:r>
              <a:rPr lang="ca-ES" b="1" spc="-1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Edemes </a:t>
            </a:r>
            <a:r>
              <a:rPr lang="ca-ES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ca-ES" b="1" spc="1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a-ES" b="1" spc="-5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ascitis</a:t>
            </a:r>
            <a:endParaRPr lang="ca-ES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12700" marR="5080" defTabSz="457200">
              <a:spcBef>
                <a:spcPts val="1705"/>
              </a:spcBef>
            </a:pPr>
            <a:r>
              <a:rPr lang="ca-ES" b="1" spc="-5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Amb malnutrició </a:t>
            </a:r>
            <a:r>
              <a:rPr lang="ca-ES" b="1" spc="-25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molt </a:t>
            </a:r>
            <a:r>
              <a:rPr lang="ca-ES" b="1" spc="-35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greu</a:t>
            </a:r>
            <a:r>
              <a:rPr lang="ca-ES" spc="-35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ca-ES" b="1" spc="-35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a-ES" spc="-5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pell </a:t>
            </a:r>
            <a:r>
              <a:rPr lang="ca-ES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seca, </a:t>
            </a:r>
            <a:r>
              <a:rPr lang="ca-ES" spc="-5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estomatitis </a:t>
            </a:r>
            <a:r>
              <a:rPr lang="ca-ES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 </a:t>
            </a:r>
            <a:r>
              <a:rPr lang="ca-ES" spc="-5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glossitis</a:t>
            </a:r>
            <a:r>
              <a:rPr lang="ca-ES" spc="-5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ca-ES" spc="-15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xerosi </a:t>
            </a:r>
            <a:r>
              <a:rPr lang="ca-ES" spc="-1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conjuntival</a:t>
            </a:r>
            <a:r>
              <a:rPr lang="ca-ES" spc="-1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ca-ES" spc="-1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hiperqueratosi</a:t>
            </a:r>
            <a:r>
              <a:rPr lang="ca-ES" spc="-2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a-ES" spc="-25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fol·licular...</a:t>
            </a:r>
            <a:endParaRPr lang="ca-ES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12700" defTabSz="457200">
              <a:spcBef>
                <a:spcPts val="1695"/>
              </a:spcBef>
            </a:pPr>
            <a:r>
              <a:rPr lang="ca-ES" b="1" spc="-5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Signes </a:t>
            </a:r>
            <a:r>
              <a:rPr lang="ca-ES" b="1" spc="-15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que suggereixen </a:t>
            </a:r>
            <a:r>
              <a:rPr lang="ca-ES" b="1" spc="-5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hipovitaminosi </a:t>
            </a:r>
            <a:r>
              <a:rPr lang="ca-ES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o </a:t>
            </a:r>
            <a:r>
              <a:rPr lang="ca-ES" b="1" spc="-5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dèficit </a:t>
            </a:r>
            <a:r>
              <a:rPr lang="ca-ES" b="1" spc="-5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d’</a:t>
            </a:r>
            <a:r>
              <a:rPr lang="ca-ES" b="1" spc="-1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oligoelements</a:t>
            </a:r>
            <a:r>
              <a:rPr lang="ca-ES" b="1" spc="-1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12700" defTabSz="457200">
              <a:spcBef>
                <a:spcPts val="600"/>
              </a:spcBef>
            </a:pPr>
            <a:endParaRPr lang="ca-ES" sz="5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714375" defTabSz="457200">
              <a:spcBef>
                <a:spcPts val="300"/>
              </a:spcBef>
              <a:tabLst>
                <a:tab pos="1280160" algn="l"/>
              </a:tabLst>
            </a:pPr>
            <a:r>
              <a:rPr lang="ca-ES" sz="1600" b="1" spc="-1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Vit. </a:t>
            </a:r>
            <a:r>
              <a:rPr lang="ca-ES" sz="1600" b="1" spc="-5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ca-ES" sz="1600" spc="-5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ca-ES" sz="1600" spc="-15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xerosi </a:t>
            </a:r>
            <a:r>
              <a:rPr lang="ca-ES" sz="1600" spc="-5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cutània </a:t>
            </a:r>
            <a:r>
              <a:rPr lang="ca-E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 </a:t>
            </a:r>
            <a:r>
              <a:rPr lang="ca-ES" sz="1600" spc="-1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conjuntival (úlcera </a:t>
            </a:r>
            <a:r>
              <a:rPr lang="ca-E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corneal</a:t>
            </a:r>
            <a:r>
              <a:rPr lang="ca-ES" sz="160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),</a:t>
            </a:r>
            <a:r>
              <a:rPr lang="ca-ES" sz="1600" spc="-15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a-ES" sz="1600" spc="-5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hidrosadenitis.</a:t>
            </a:r>
            <a:endParaRPr lang="ca-ES" sz="16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714375" defTabSz="457200">
              <a:spcBef>
                <a:spcPts val="600"/>
              </a:spcBef>
            </a:pPr>
            <a:r>
              <a:rPr lang="ca-ES" sz="1600" b="1" spc="-5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B2</a:t>
            </a:r>
            <a:r>
              <a:rPr lang="ca-ES" sz="1600" spc="-5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 estomatitis </a:t>
            </a:r>
            <a:r>
              <a:rPr lang="ca-ES" sz="1600" spc="-35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angular</a:t>
            </a:r>
            <a:r>
              <a:rPr lang="ca-ES" sz="1600" spc="-35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ca-ES" sz="160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a-ES" sz="1600" spc="-5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quilitis</a:t>
            </a:r>
            <a:r>
              <a:rPr lang="ca-ES" sz="1600" spc="-5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ca-ES" sz="16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714375" defTabSz="457200">
              <a:spcBef>
                <a:spcPts val="600"/>
              </a:spcBef>
            </a:pPr>
            <a:r>
              <a:rPr lang="ca-ES" sz="1600" b="1" spc="-1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Vit. </a:t>
            </a:r>
            <a:r>
              <a:rPr lang="ca-ES" sz="1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ca-E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ca-ES" sz="1600" spc="-5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hipertròfia </a:t>
            </a:r>
            <a:r>
              <a:rPr lang="ca-ES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de genives, </a:t>
            </a:r>
            <a:r>
              <a:rPr lang="ca-ES" sz="1600" spc="-5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sagnat</a:t>
            </a:r>
            <a:r>
              <a:rPr lang="ca-ES" sz="1600" spc="-5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ca-ES" sz="1600" spc="-5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petèquies...</a:t>
            </a:r>
            <a:endParaRPr lang="ca-ES" sz="16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714375" defTabSz="457200">
              <a:spcBef>
                <a:spcPts val="600"/>
              </a:spcBef>
            </a:pPr>
            <a:r>
              <a:rPr lang="ca-ES" sz="1600" b="1" spc="-5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Iode</a:t>
            </a:r>
            <a:r>
              <a:rPr lang="ca-ES" sz="1600" spc="-5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ca-ES" sz="1600" spc="-5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goll.</a:t>
            </a:r>
            <a:endParaRPr lang="ca-ES" sz="1600" spc="-5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714375" defTabSz="457200">
              <a:spcBef>
                <a:spcPts val="600"/>
              </a:spcBef>
            </a:pPr>
            <a:r>
              <a:rPr lang="ca-ES" sz="1600" b="1" spc="-5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Zinc</a:t>
            </a:r>
            <a:r>
              <a:rPr lang="ca-ES" sz="1600" spc="-5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ca-ES" sz="1600" b="1" spc="-5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a-ES" sz="1600" spc="-5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dermatitis </a:t>
            </a:r>
            <a:r>
              <a:rPr lang="ca-ES" sz="1600" spc="-5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acra</a:t>
            </a:r>
            <a:r>
              <a:rPr lang="ca-ES" sz="1600" spc="-5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a-ES" sz="1600" spc="-5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 </a:t>
            </a:r>
            <a:r>
              <a:rPr lang="ca-ES" sz="1600" spc="-5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periorificial.</a:t>
            </a:r>
          </a:p>
          <a:p>
            <a:pPr marL="714375" lvl="1" defTabSz="457200">
              <a:spcBef>
                <a:spcPts val="600"/>
              </a:spcBef>
              <a:tabLst>
                <a:tab pos="745490" algn="l"/>
                <a:tab pos="746125" algn="l"/>
              </a:tabLst>
            </a:pPr>
            <a:r>
              <a:rPr lang="ca-ES" sz="1600" b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ca-ES" sz="160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 hipotonia,</a:t>
            </a:r>
            <a:r>
              <a:rPr lang="ca-ES" sz="1600" spc="-3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a-ES" sz="160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osteomàlacia.</a:t>
            </a:r>
          </a:p>
          <a:p>
            <a:pPr marL="714375" lvl="1" defTabSz="457200">
              <a:spcBef>
                <a:spcPts val="600"/>
              </a:spcBef>
              <a:tabLst>
                <a:tab pos="745490" algn="l"/>
                <a:tab pos="746125" algn="l"/>
              </a:tabLst>
            </a:pPr>
            <a:r>
              <a:rPr lang="ca-ES" sz="1600" b="1" spc="-5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ca-ES" sz="1600" spc="-5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 hemorràgies.</a:t>
            </a:r>
            <a:endParaRPr lang="ca-ES" sz="160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714375" lvl="1" defTabSz="457200">
              <a:spcBef>
                <a:spcPts val="600"/>
              </a:spcBef>
              <a:tabLst>
                <a:tab pos="745490" algn="l"/>
                <a:tab pos="746125" algn="l"/>
              </a:tabLst>
            </a:pPr>
            <a:r>
              <a:rPr lang="ca-ES" sz="1600" b="1" spc="-5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Niacina</a:t>
            </a:r>
            <a:r>
              <a:rPr lang="ca-ES" sz="1600" spc="-5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ca-ES" sz="160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dermatitis, diarrea,</a:t>
            </a:r>
            <a:r>
              <a:rPr lang="ca-ES" sz="1600" spc="-6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a-ES" sz="160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demència.</a:t>
            </a:r>
          </a:p>
          <a:p>
            <a:pPr marL="748665" defTabSz="457200">
              <a:spcBef>
                <a:spcPts val="600"/>
              </a:spcBef>
            </a:pPr>
            <a:endParaRPr lang="ca-ES" sz="1600" dirty="0">
              <a:solidFill>
                <a:prstClr val="black"/>
              </a:solidFill>
              <a:latin typeface="Gill Sans MT"/>
              <a:cs typeface="Cambria"/>
            </a:endParaRPr>
          </a:p>
          <a:p>
            <a:pPr marL="745490" lvl="1" indent="-389255" defTabSz="457200">
              <a:spcBef>
                <a:spcPts val="1600"/>
              </a:spcBef>
              <a:buFont typeface="Arial"/>
              <a:buChar char="•"/>
              <a:tabLst>
                <a:tab pos="745490" algn="l"/>
                <a:tab pos="746125" algn="l"/>
              </a:tabLst>
            </a:pPr>
            <a:endParaRPr lang="ca-ES" dirty="0">
              <a:solidFill>
                <a:prstClr val="black"/>
              </a:solidFill>
              <a:latin typeface="Gill Sans MT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4608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81387" y="327847"/>
            <a:ext cx="9144000" cy="633907"/>
          </a:xfrm>
        </p:spPr>
        <p:txBody>
          <a:bodyPr/>
          <a:lstStyle/>
          <a:p>
            <a:pPr algn="ctr"/>
            <a:r>
              <a:rPr lang="ca-ES" sz="3200" b="1" noProof="0" dirty="0">
                <a:solidFill>
                  <a:srgbClr val="364F74"/>
                </a:solidFill>
              </a:rPr>
              <a:t>PARÀMETRES ANTROPOMÈTRICS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xmlns="" id="{FD6457B8-D998-4DCF-A7F1-807914655C91}"/>
              </a:ext>
            </a:extLst>
          </p:cNvPr>
          <p:cNvSpPr txBox="1"/>
          <p:nvPr/>
        </p:nvSpPr>
        <p:spPr>
          <a:xfrm>
            <a:off x="1381387" y="1703032"/>
            <a:ext cx="7848423" cy="39831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457200">
              <a:spcBef>
                <a:spcPts val="100"/>
              </a:spcBef>
            </a:pPr>
            <a:r>
              <a:rPr lang="ca-ES" b="1" dirty="0">
                <a:solidFill>
                  <a:prstClr val="black"/>
                </a:solidFill>
                <a:latin typeface="Gill Sans MT"/>
                <a:cs typeface="Cambria"/>
              </a:rPr>
              <a:t>Pes corporal </a:t>
            </a:r>
            <a:r>
              <a:rPr lang="ca-ES" b="1" spc="-5" dirty="0">
                <a:solidFill>
                  <a:prstClr val="black"/>
                </a:solidFill>
                <a:latin typeface="Gill Sans MT"/>
                <a:cs typeface="Cambria"/>
              </a:rPr>
              <a:t>total</a:t>
            </a:r>
            <a:r>
              <a:rPr lang="ca-ES" b="1" spc="-20" dirty="0">
                <a:solidFill>
                  <a:prstClr val="black"/>
                </a:solidFill>
                <a:latin typeface="Gill Sans MT"/>
                <a:cs typeface="Cambria"/>
              </a:rPr>
              <a:t> </a:t>
            </a:r>
            <a:r>
              <a:rPr lang="ca-ES" dirty="0">
                <a:solidFill>
                  <a:prstClr val="black"/>
                </a:solidFill>
                <a:latin typeface="Gill Sans MT"/>
                <a:cs typeface="Cambria"/>
              </a:rPr>
              <a:t>(</a:t>
            </a:r>
            <a:r>
              <a:rPr lang="ca-ES">
                <a:solidFill>
                  <a:prstClr val="black"/>
                </a:solidFill>
                <a:latin typeface="Gill Sans MT"/>
                <a:cs typeface="Cambria"/>
              </a:rPr>
              <a:t>PCT</a:t>
            </a:r>
            <a:r>
              <a:rPr lang="ca-ES" smtClean="0">
                <a:solidFill>
                  <a:prstClr val="black"/>
                </a:solidFill>
                <a:latin typeface="Gill Sans MT"/>
                <a:cs typeface="Cambria"/>
              </a:rPr>
              <a:t>)</a:t>
            </a:r>
            <a:endParaRPr lang="ca-ES" dirty="0">
              <a:solidFill>
                <a:prstClr val="black"/>
              </a:solidFill>
              <a:latin typeface="Gill Sans MT"/>
              <a:cs typeface="Cambria"/>
            </a:endParaRPr>
          </a:p>
          <a:p>
            <a:pPr marL="12700" defTabSz="457200">
              <a:spcBef>
                <a:spcPts val="1200"/>
              </a:spcBef>
            </a:pPr>
            <a:r>
              <a:rPr lang="ca-ES" spc="-5">
                <a:solidFill>
                  <a:prstClr val="black"/>
                </a:solidFill>
                <a:latin typeface="Gill Sans MT"/>
                <a:cs typeface="Cambria"/>
              </a:rPr>
              <a:t>	</a:t>
            </a:r>
            <a:r>
              <a:rPr lang="ca-ES" spc="-5" smtClean="0">
                <a:solidFill>
                  <a:prstClr val="black"/>
                </a:solidFill>
                <a:latin typeface="Gill Sans MT"/>
                <a:cs typeface="Cambria"/>
              </a:rPr>
              <a:t>Es valora la quantitat de greix </a:t>
            </a:r>
            <a:r>
              <a:rPr lang="ca-ES" spc="-5">
                <a:solidFill>
                  <a:prstClr val="black"/>
                </a:solidFill>
                <a:latin typeface="Gill Sans MT"/>
                <a:cs typeface="Cambria"/>
              </a:rPr>
              <a:t>i</a:t>
            </a:r>
            <a:r>
              <a:rPr lang="ca-ES">
                <a:solidFill>
                  <a:prstClr val="black"/>
                </a:solidFill>
                <a:latin typeface="Gill Sans MT"/>
                <a:cs typeface="Cambria"/>
              </a:rPr>
              <a:t> </a:t>
            </a:r>
            <a:r>
              <a:rPr lang="ca-ES" spc="-5" smtClean="0">
                <a:solidFill>
                  <a:prstClr val="black"/>
                </a:solidFill>
                <a:latin typeface="Gill Sans MT"/>
                <a:cs typeface="Cambria"/>
              </a:rPr>
              <a:t>i de massa proteica</a:t>
            </a:r>
            <a:r>
              <a:rPr lang="ca-ES" spc="5" smtClean="0">
                <a:solidFill>
                  <a:prstClr val="black"/>
                </a:solidFill>
                <a:latin typeface="Gill Sans MT"/>
                <a:cs typeface="Cambria"/>
              </a:rPr>
              <a:t> </a:t>
            </a:r>
            <a:r>
              <a:rPr lang="ca-ES" spc="-5" smtClean="0">
                <a:solidFill>
                  <a:prstClr val="black"/>
                </a:solidFill>
                <a:latin typeface="Gill Sans MT"/>
                <a:cs typeface="Cambria"/>
              </a:rPr>
              <a:t>muscular.</a:t>
            </a:r>
            <a:endParaRPr lang="ca-ES" dirty="0">
              <a:solidFill>
                <a:prstClr val="black"/>
              </a:solidFill>
              <a:latin typeface="Gill Sans MT"/>
              <a:cs typeface="Cambria"/>
            </a:endParaRPr>
          </a:p>
          <a:p>
            <a:pPr marL="12700" defTabSz="457200">
              <a:spcBef>
                <a:spcPts val="600"/>
              </a:spcBef>
            </a:pPr>
            <a:r>
              <a:rPr lang="ca-ES" spc="-5" dirty="0">
                <a:solidFill>
                  <a:prstClr val="black"/>
                </a:solidFill>
                <a:latin typeface="Gill Sans MT"/>
                <a:cs typeface="Cambria"/>
              </a:rPr>
              <a:t>	</a:t>
            </a:r>
            <a:r>
              <a:rPr lang="ca-ES" spc="-5">
                <a:solidFill>
                  <a:prstClr val="black"/>
                </a:solidFill>
                <a:latin typeface="Gill Sans MT"/>
                <a:cs typeface="Cambria"/>
              </a:rPr>
              <a:t>Errors </a:t>
            </a:r>
            <a:r>
              <a:rPr lang="ca-ES" smtClean="0">
                <a:solidFill>
                  <a:prstClr val="black"/>
                </a:solidFill>
                <a:latin typeface="Gill Sans MT"/>
                <a:cs typeface="Cambria"/>
              </a:rPr>
              <a:t>d’interpretació</a:t>
            </a:r>
            <a:r>
              <a:rPr lang="ca-ES">
                <a:solidFill>
                  <a:prstClr val="black"/>
                </a:solidFill>
                <a:latin typeface="Gill Sans MT"/>
                <a:cs typeface="Cambria"/>
              </a:rPr>
              <a:t>: </a:t>
            </a:r>
            <a:r>
              <a:rPr lang="ca-ES" spc="-5" smtClean="0">
                <a:solidFill>
                  <a:prstClr val="black"/>
                </a:solidFill>
                <a:latin typeface="Gill Sans MT"/>
                <a:cs typeface="Cambria"/>
              </a:rPr>
              <a:t>ascitis</a:t>
            </a:r>
            <a:r>
              <a:rPr lang="ca-ES" spc="-5" dirty="0">
                <a:solidFill>
                  <a:prstClr val="black"/>
                </a:solidFill>
                <a:latin typeface="Gill Sans MT"/>
                <a:cs typeface="Cambria"/>
              </a:rPr>
              <a:t>, </a:t>
            </a:r>
            <a:r>
              <a:rPr lang="ca-ES" dirty="0">
                <a:solidFill>
                  <a:prstClr val="black"/>
                </a:solidFill>
                <a:latin typeface="Gill Sans MT"/>
                <a:cs typeface="Cambria"/>
              </a:rPr>
              <a:t>edemes</a:t>
            </a:r>
            <a:r>
              <a:rPr lang="ca-ES">
                <a:solidFill>
                  <a:prstClr val="black"/>
                </a:solidFill>
                <a:latin typeface="Gill Sans MT"/>
                <a:cs typeface="Cambria"/>
              </a:rPr>
              <a:t>,</a:t>
            </a:r>
            <a:r>
              <a:rPr lang="ca-ES" spc="-55">
                <a:solidFill>
                  <a:prstClr val="black"/>
                </a:solidFill>
                <a:latin typeface="Gill Sans MT"/>
                <a:cs typeface="Cambria"/>
              </a:rPr>
              <a:t> </a:t>
            </a:r>
            <a:r>
              <a:rPr lang="ca-ES" smtClean="0">
                <a:solidFill>
                  <a:prstClr val="black"/>
                </a:solidFill>
                <a:latin typeface="Gill Sans MT"/>
                <a:cs typeface="Cambria"/>
              </a:rPr>
              <a:t>deshidratació...</a:t>
            </a:r>
            <a:endParaRPr lang="ca-ES" dirty="0">
              <a:solidFill>
                <a:prstClr val="black"/>
              </a:solidFill>
              <a:latin typeface="Gill Sans MT"/>
              <a:cs typeface="Cambria"/>
            </a:endParaRPr>
          </a:p>
          <a:p>
            <a:pPr marL="12700" defTabSz="457200">
              <a:spcBef>
                <a:spcPts val="600"/>
              </a:spcBef>
            </a:pPr>
            <a:endParaRPr lang="ca-ES" b="1" dirty="0">
              <a:solidFill>
                <a:prstClr val="black"/>
              </a:solidFill>
              <a:latin typeface="Gill Sans MT"/>
              <a:cs typeface="Cambria"/>
            </a:endParaRPr>
          </a:p>
          <a:p>
            <a:pPr marL="12700" defTabSz="457200">
              <a:spcBef>
                <a:spcPts val="600"/>
              </a:spcBef>
            </a:pPr>
            <a:r>
              <a:rPr lang="ca-ES" b="1" dirty="0">
                <a:solidFill>
                  <a:prstClr val="black"/>
                </a:solidFill>
                <a:latin typeface="Gill Sans MT"/>
                <a:cs typeface="Cambria"/>
              </a:rPr>
              <a:t>Percentatge de pèrdua de </a:t>
            </a:r>
            <a:r>
              <a:rPr lang="ca-ES" b="1">
                <a:solidFill>
                  <a:prstClr val="black"/>
                </a:solidFill>
                <a:latin typeface="Gill Sans MT"/>
                <a:cs typeface="Cambria"/>
              </a:rPr>
              <a:t>pes </a:t>
            </a:r>
            <a:r>
              <a:rPr lang="ca-ES" b="1" smtClean="0">
                <a:solidFill>
                  <a:prstClr val="black"/>
                </a:solidFill>
                <a:latin typeface="Gill Sans MT"/>
                <a:cs typeface="Cambria"/>
              </a:rPr>
              <a:t>(%)</a:t>
            </a:r>
            <a:endParaRPr lang="ca-ES" b="1" dirty="0">
              <a:solidFill>
                <a:prstClr val="black"/>
              </a:solidFill>
              <a:latin typeface="Gill Sans MT"/>
              <a:cs typeface="Cambria"/>
            </a:endParaRPr>
          </a:p>
          <a:p>
            <a:pPr marL="12700" defTabSz="457200">
              <a:spcBef>
                <a:spcPts val="1200"/>
              </a:spcBef>
            </a:pPr>
            <a:r>
              <a:rPr lang="ca-ES" spc="-5">
                <a:solidFill>
                  <a:prstClr val="black"/>
                </a:solidFill>
                <a:latin typeface="Gill Sans MT"/>
                <a:cs typeface="Cambria"/>
              </a:rPr>
              <a:t>	</a:t>
            </a:r>
            <a:r>
              <a:rPr lang="ca-ES" spc="-5" smtClean="0">
                <a:solidFill>
                  <a:prstClr val="black"/>
                </a:solidFill>
                <a:latin typeface="Gill Sans MT"/>
                <a:cs typeface="Cambria"/>
              </a:rPr>
              <a:t>És </a:t>
            </a:r>
            <a:r>
              <a:rPr lang="ca-ES" spc="-5" dirty="0">
                <a:solidFill>
                  <a:prstClr val="black"/>
                </a:solidFill>
                <a:latin typeface="Gill Sans MT"/>
                <a:cs typeface="Cambria"/>
              </a:rPr>
              <a:t>una de les dades més importants </a:t>
            </a:r>
            <a:r>
              <a:rPr lang="ca-ES" dirty="0">
                <a:solidFill>
                  <a:prstClr val="black"/>
                </a:solidFill>
                <a:latin typeface="Gill Sans MT"/>
                <a:cs typeface="Cambria"/>
              </a:rPr>
              <a:t>en </a:t>
            </a:r>
            <a:r>
              <a:rPr lang="ca-ES" spc="-5" dirty="0">
                <a:solidFill>
                  <a:prstClr val="black"/>
                </a:solidFill>
                <a:latin typeface="Gill Sans MT"/>
                <a:cs typeface="Cambria"/>
              </a:rPr>
              <a:t>l’a</a:t>
            </a:r>
            <a:r>
              <a:rPr lang="ca-ES" dirty="0">
                <a:solidFill>
                  <a:prstClr val="black"/>
                </a:solidFill>
                <a:latin typeface="Gill Sans MT"/>
                <a:cs typeface="Cambria"/>
              </a:rPr>
              <a:t>valuació </a:t>
            </a:r>
            <a:r>
              <a:rPr lang="ca-ES" spc="-5" dirty="0">
                <a:solidFill>
                  <a:prstClr val="black"/>
                </a:solidFill>
                <a:latin typeface="Gill Sans MT"/>
                <a:cs typeface="Cambria"/>
              </a:rPr>
              <a:t>de </a:t>
            </a:r>
            <a:r>
              <a:rPr lang="ca-ES" spc="-5">
                <a:solidFill>
                  <a:prstClr val="black"/>
                </a:solidFill>
                <a:latin typeface="Gill Sans MT"/>
                <a:cs typeface="Cambria"/>
              </a:rPr>
              <a:t>l’</a:t>
            </a:r>
            <a:r>
              <a:rPr lang="ca-ES">
                <a:solidFill>
                  <a:prstClr val="black"/>
                </a:solidFill>
                <a:latin typeface="Gill Sans MT"/>
                <a:cs typeface="Cambria"/>
              </a:rPr>
              <a:t>estat</a:t>
            </a:r>
            <a:r>
              <a:rPr lang="ca-ES" spc="-10">
                <a:solidFill>
                  <a:prstClr val="black"/>
                </a:solidFill>
                <a:latin typeface="Gill Sans MT"/>
                <a:cs typeface="Cambria"/>
              </a:rPr>
              <a:t> </a:t>
            </a:r>
            <a:r>
              <a:rPr lang="ca-ES" spc="-5" smtClean="0">
                <a:solidFill>
                  <a:prstClr val="black"/>
                </a:solidFill>
                <a:latin typeface="Gill Sans MT"/>
                <a:cs typeface="Cambria"/>
              </a:rPr>
              <a:t>nutricional.</a:t>
            </a:r>
            <a:endParaRPr lang="ca-ES" spc="-5" dirty="0">
              <a:solidFill>
                <a:prstClr val="black"/>
              </a:solidFill>
              <a:latin typeface="Gill Sans MT"/>
              <a:cs typeface="Cambria"/>
            </a:endParaRPr>
          </a:p>
          <a:p>
            <a:pPr marL="12700" defTabSz="457200">
              <a:spcBef>
                <a:spcPts val="600"/>
              </a:spcBef>
            </a:pPr>
            <a:r>
              <a:rPr lang="ca-ES" spc="-5" dirty="0">
                <a:solidFill>
                  <a:prstClr val="black"/>
                </a:solidFill>
                <a:latin typeface="Gill Sans MT"/>
                <a:cs typeface="Cambria"/>
              </a:rPr>
              <a:t>	% </a:t>
            </a:r>
            <a:r>
              <a:rPr lang="ca-ES" spc="-5">
                <a:solidFill>
                  <a:prstClr val="black"/>
                </a:solidFill>
                <a:latin typeface="Gill Sans MT"/>
                <a:cs typeface="Cambria"/>
              </a:rPr>
              <a:t>= </a:t>
            </a:r>
            <a:r>
              <a:rPr lang="ca-ES" spc="-5" smtClean="0">
                <a:solidFill>
                  <a:prstClr val="black"/>
                </a:solidFill>
                <a:latin typeface="Gill Sans MT"/>
                <a:cs typeface="Cambria"/>
              </a:rPr>
              <a:t>((p</a:t>
            </a:r>
            <a:r>
              <a:rPr lang="ca-ES" smtClean="0">
                <a:solidFill>
                  <a:prstClr val="black"/>
                </a:solidFill>
                <a:latin typeface="Gill Sans MT"/>
                <a:cs typeface="Cambria"/>
              </a:rPr>
              <a:t>es </a:t>
            </a:r>
            <a:r>
              <a:rPr lang="ca-ES" spc="-5" dirty="0">
                <a:solidFill>
                  <a:prstClr val="black"/>
                </a:solidFill>
                <a:latin typeface="Gill Sans MT"/>
                <a:cs typeface="Cambria"/>
              </a:rPr>
              <a:t>habitual </a:t>
            </a:r>
            <a:r>
              <a:rPr lang="ca-ES">
                <a:solidFill>
                  <a:prstClr val="black"/>
                </a:solidFill>
                <a:latin typeface="Gill Sans MT"/>
                <a:cs typeface="Cambria"/>
              </a:rPr>
              <a:t>– </a:t>
            </a:r>
            <a:r>
              <a:rPr lang="ca-ES" smtClean="0">
                <a:solidFill>
                  <a:prstClr val="black"/>
                </a:solidFill>
                <a:latin typeface="Gill Sans MT"/>
                <a:cs typeface="Cambria"/>
              </a:rPr>
              <a:t>pes </a:t>
            </a:r>
            <a:r>
              <a:rPr lang="ca-ES" spc="-5">
                <a:solidFill>
                  <a:prstClr val="black"/>
                </a:solidFill>
                <a:latin typeface="Gill Sans MT"/>
                <a:cs typeface="Cambria"/>
              </a:rPr>
              <a:t>actual</a:t>
            </a:r>
            <a:r>
              <a:rPr lang="ca-ES" spc="-5" smtClean="0">
                <a:solidFill>
                  <a:prstClr val="black"/>
                </a:solidFill>
                <a:latin typeface="Gill Sans MT"/>
                <a:cs typeface="Cambria"/>
              </a:rPr>
              <a:t>) / p</a:t>
            </a:r>
            <a:r>
              <a:rPr lang="ca-ES" smtClean="0">
                <a:solidFill>
                  <a:prstClr val="black"/>
                </a:solidFill>
                <a:latin typeface="Gill Sans MT"/>
                <a:cs typeface="Cambria"/>
              </a:rPr>
              <a:t>es </a:t>
            </a:r>
            <a:r>
              <a:rPr lang="ca-ES" spc="-5" dirty="0">
                <a:solidFill>
                  <a:prstClr val="black"/>
                </a:solidFill>
                <a:latin typeface="Gill Sans MT"/>
                <a:cs typeface="Cambria"/>
              </a:rPr>
              <a:t>habitual) </a:t>
            </a:r>
            <a:r>
              <a:rPr lang="ca-ES" dirty="0">
                <a:solidFill>
                  <a:prstClr val="black"/>
                </a:solidFill>
                <a:latin typeface="Gill Sans MT"/>
                <a:cs typeface="Cambria"/>
              </a:rPr>
              <a:t>x</a:t>
            </a:r>
            <a:r>
              <a:rPr lang="ca-ES" spc="-15" dirty="0">
                <a:solidFill>
                  <a:prstClr val="black"/>
                </a:solidFill>
                <a:latin typeface="Gill Sans MT"/>
                <a:cs typeface="Cambria"/>
              </a:rPr>
              <a:t> </a:t>
            </a:r>
            <a:r>
              <a:rPr lang="ca-ES" spc="-10" dirty="0">
                <a:solidFill>
                  <a:prstClr val="black"/>
                </a:solidFill>
                <a:latin typeface="Gill Sans MT"/>
                <a:cs typeface="Cambria"/>
              </a:rPr>
              <a:t>100</a:t>
            </a:r>
            <a:endParaRPr lang="ca-ES" dirty="0">
              <a:solidFill>
                <a:prstClr val="black"/>
              </a:solidFill>
              <a:latin typeface="Gill Sans MT"/>
              <a:cs typeface="Cambria"/>
            </a:endParaRPr>
          </a:p>
          <a:p>
            <a:pPr marL="12700" defTabSz="457200">
              <a:spcBef>
                <a:spcPts val="600"/>
              </a:spcBef>
            </a:pPr>
            <a:r>
              <a:rPr lang="ca-ES" spc="-5" dirty="0">
                <a:solidFill>
                  <a:prstClr val="black"/>
                </a:solidFill>
                <a:latin typeface="Gill Sans MT"/>
                <a:cs typeface="Cambria"/>
              </a:rPr>
              <a:t>	Es </a:t>
            </a:r>
            <a:r>
              <a:rPr lang="ca-ES">
                <a:solidFill>
                  <a:prstClr val="black"/>
                </a:solidFill>
                <a:latin typeface="Gill Sans MT"/>
                <a:cs typeface="Cambria"/>
              </a:rPr>
              <a:t>valora </a:t>
            </a:r>
            <a:r>
              <a:rPr lang="ca-ES" smtClean="0">
                <a:solidFill>
                  <a:prstClr val="black"/>
                </a:solidFill>
                <a:latin typeface="Gill Sans MT"/>
                <a:cs typeface="Cambria"/>
              </a:rPr>
              <a:t>segons </a:t>
            </a:r>
            <a:r>
              <a:rPr lang="ca-ES" spc="-5" smtClean="0">
                <a:solidFill>
                  <a:prstClr val="black"/>
                </a:solidFill>
                <a:latin typeface="Gill Sans MT"/>
                <a:cs typeface="Cambria"/>
              </a:rPr>
              <a:t>el </a:t>
            </a:r>
            <a:r>
              <a:rPr lang="ca-ES" spc="-5" dirty="0">
                <a:solidFill>
                  <a:prstClr val="black"/>
                </a:solidFill>
                <a:latin typeface="Gill Sans MT"/>
                <a:cs typeface="Cambria"/>
              </a:rPr>
              <a:t>temps: </a:t>
            </a:r>
          </a:p>
          <a:p>
            <a:pPr marL="12700" defTabSz="457200">
              <a:spcBef>
                <a:spcPts val="600"/>
              </a:spcBef>
            </a:pPr>
            <a:r>
              <a:rPr lang="ca-ES" spc="-5" dirty="0">
                <a:solidFill>
                  <a:prstClr val="black"/>
                </a:solidFill>
                <a:latin typeface="Gill Sans MT"/>
                <a:cs typeface="Cambria"/>
              </a:rPr>
              <a:t>			</a:t>
            </a:r>
            <a:r>
              <a:rPr lang="ca-ES" spc="-5">
                <a:solidFill>
                  <a:prstClr val="black"/>
                </a:solidFill>
                <a:latin typeface="Gill Sans MT"/>
                <a:cs typeface="Cambria"/>
              </a:rPr>
              <a:t>Significatiu </a:t>
            </a:r>
            <a:r>
              <a:rPr lang="ca-ES" spc="-10" smtClean="0">
                <a:solidFill>
                  <a:prstClr val="black"/>
                </a:solidFill>
                <a:latin typeface="Gill Sans MT"/>
                <a:cs typeface="Cambria"/>
              </a:rPr>
              <a:t>&gt; 5</a:t>
            </a:r>
            <a:r>
              <a:rPr lang="ca-ES" spc="-10" dirty="0">
                <a:solidFill>
                  <a:prstClr val="black"/>
                </a:solidFill>
                <a:latin typeface="Gill Sans MT"/>
                <a:cs typeface="Cambria"/>
              </a:rPr>
              <a:t>% </a:t>
            </a:r>
            <a:r>
              <a:rPr lang="ca-ES">
                <a:solidFill>
                  <a:prstClr val="black"/>
                </a:solidFill>
                <a:latin typeface="Gill Sans MT"/>
                <a:cs typeface="Cambria"/>
              </a:rPr>
              <a:t>en </a:t>
            </a:r>
            <a:r>
              <a:rPr lang="ca-ES" smtClean="0">
                <a:solidFill>
                  <a:prstClr val="black"/>
                </a:solidFill>
                <a:latin typeface="Gill Sans MT"/>
                <a:cs typeface="Cambria"/>
              </a:rPr>
              <a:t>tres </a:t>
            </a:r>
            <a:r>
              <a:rPr lang="ca-ES" spc="-5" dirty="0">
                <a:solidFill>
                  <a:prstClr val="black"/>
                </a:solidFill>
                <a:latin typeface="Gill Sans MT"/>
                <a:cs typeface="Cambria"/>
              </a:rPr>
              <a:t>mesos</a:t>
            </a:r>
          </a:p>
          <a:p>
            <a:pPr marL="12700" defTabSz="457200">
              <a:spcBef>
                <a:spcPts val="600"/>
              </a:spcBef>
            </a:pPr>
            <a:r>
              <a:rPr lang="ca-ES" spc="-5" dirty="0">
                <a:solidFill>
                  <a:prstClr val="black"/>
                </a:solidFill>
                <a:latin typeface="Gill Sans MT"/>
                <a:cs typeface="Cambria"/>
              </a:rPr>
              <a:t>			</a:t>
            </a:r>
            <a:r>
              <a:rPr lang="ca-ES" spc="-10" dirty="0">
                <a:solidFill>
                  <a:prstClr val="black"/>
                </a:solidFill>
                <a:latin typeface="Gill Sans MT"/>
                <a:cs typeface="Cambria"/>
              </a:rPr>
              <a:t>&gt;10% </a:t>
            </a:r>
            <a:r>
              <a:rPr lang="ca-ES">
                <a:solidFill>
                  <a:prstClr val="black"/>
                </a:solidFill>
                <a:latin typeface="Gill Sans MT"/>
                <a:cs typeface="Cambria"/>
              </a:rPr>
              <a:t>en </a:t>
            </a:r>
            <a:r>
              <a:rPr lang="ca-ES" smtClean="0">
                <a:solidFill>
                  <a:prstClr val="black"/>
                </a:solidFill>
                <a:latin typeface="Gill Sans MT"/>
                <a:cs typeface="Cambria"/>
              </a:rPr>
              <a:t>qualsevol període de </a:t>
            </a:r>
            <a:r>
              <a:rPr lang="ca-ES" spc="-5" smtClean="0">
                <a:solidFill>
                  <a:prstClr val="black"/>
                </a:solidFill>
                <a:latin typeface="Gill Sans MT"/>
                <a:cs typeface="Cambria"/>
              </a:rPr>
              <a:t>temps</a:t>
            </a:r>
            <a:endParaRPr lang="ca-ES" spc="-5" dirty="0">
              <a:solidFill>
                <a:prstClr val="black"/>
              </a:solidFill>
              <a:latin typeface="Gill Sans MT"/>
              <a:cs typeface="Cambria"/>
            </a:endParaRPr>
          </a:p>
          <a:p>
            <a:pPr marL="12700" defTabSz="457200">
              <a:spcBef>
                <a:spcPts val="600"/>
              </a:spcBef>
            </a:pPr>
            <a:r>
              <a:rPr lang="ca-ES" spc="-5" dirty="0">
                <a:solidFill>
                  <a:prstClr val="black"/>
                </a:solidFill>
                <a:latin typeface="Gill Sans MT"/>
                <a:cs typeface="Cambria"/>
              </a:rPr>
              <a:t>	NO INTENCIONAT</a:t>
            </a:r>
            <a:endParaRPr lang="ca-ES" dirty="0">
              <a:solidFill>
                <a:prstClr val="black"/>
              </a:solidFill>
              <a:latin typeface="Gill Sans MT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6199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81387" y="327847"/>
            <a:ext cx="9144000" cy="633907"/>
          </a:xfrm>
        </p:spPr>
        <p:txBody>
          <a:bodyPr/>
          <a:lstStyle/>
          <a:p>
            <a:pPr algn="ctr"/>
            <a:r>
              <a:rPr lang="es-ES" sz="3200" b="1" dirty="0">
                <a:solidFill>
                  <a:srgbClr val="364F74"/>
                </a:solidFill>
              </a:rPr>
              <a:t>CAS CLÍNIC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7408" y="1351612"/>
            <a:ext cx="10801200" cy="4833938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0"/>
              </a:spcBef>
              <a:buClr>
                <a:srgbClr val="003366"/>
              </a:buClr>
            </a:pPr>
            <a:r>
              <a:rPr lang="ca-ES" sz="2000" noProof="0" smtClean="0"/>
              <a:t>Una dona de </a:t>
            </a:r>
            <a:r>
              <a:rPr lang="ca-ES" sz="2000" noProof="0" dirty="0"/>
              <a:t>67 </a:t>
            </a:r>
            <a:r>
              <a:rPr lang="ca-ES" sz="2000" noProof="0"/>
              <a:t>anys </a:t>
            </a:r>
            <a:r>
              <a:rPr lang="ca-ES" sz="2000" noProof="0" smtClean="0"/>
              <a:t>ingressa </a:t>
            </a:r>
            <a:r>
              <a:rPr lang="ca-ES" sz="2000" noProof="0"/>
              <a:t>per </a:t>
            </a:r>
            <a:r>
              <a:rPr lang="ca-ES" sz="2000" noProof="0" smtClean="0"/>
              <a:t>pneumònia.</a:t>
            </a:r>
            <a:endParaRPr lang="ca-ES" sz="2000" noProof="0" dirty="0"/>
          </a:p>
          <a:p>
            <a:pPr>
              <a:lnSpc>
                <a:spcPct val="80000"/>
              </a:lnSpc>
              <a:spcBef>
                <a:spcPts val="0"/>
              </a:spcBef>
              <a:buClr>
                <a:srgbClr val="003366"/>
              </a:buClr>
            </a:pPr>
            <a:endParaRPr lang="ca-ES" sz="2000" dirty="0"/>
          </a:p>
          <a:p>
            <a:pPr>
              <a:lnSpc>
                <a:spcPct val="80000"/>
              </a:lnSpc>
              <a:spcBef>
                <a:spcPts val="0"/>
              </a:spcBef>
              <a:buClr>
                <a:srgbClr val="003366"/>
              </a:buClr>
            </a:pPr>
            <a:r>
              <a:rPr lang="ca-ES" sz="2000" smtClean="0"/>
              <a:t>Interconsulta el cinquè dia d’ingrés.</a:t>
            </a:r>
            <a:endParaRPr lang="ca-ES" sz="2000" dirty="0"/>
          </a:p>
          <a:p>
            <a:pPr>
              <a:lnSpc>
                <a:spcPct val="80000"/>
              </a:lnSpc>
              <a:spcBef>
                <a:spcPts val="0"/>
              </a:spcBef>
              <a:buClr>
                <a:srgbClr val="003366"/>
              </a:buClr>
            </a:pPr>
            <a:endParaRPr lang="es-ES" sz="2000" dirty="0"/>
          </a:p>
          <a:p>
            <a:pPr>
              <a:lnSpc>
                <a:spcPct val="80000"/>
              </a:lnSpc>
              <a:spcBef>
                <a:spcPts val="0"/>
              </a:spcBef>
              <a:buClr>
                <a:srgbClr val="003366"/>
              </a:buClr>
            </a:pPr>
            <a:r>
              <a:rPr lang="es-ES" sz="2000" dirty="0" err="1"/>
              <a:t>Motiu</a:t>
            </a:r>
            <a:r>
              <a:rPr lang="es-ES" sz="2000" dirty="0"/>
              <a:t> de consulta </a:t>
            </a:r>
            <a:r>
              <a:rPr lang="es-ES" sz="2000"/>
              <a:t>a </a:t>
            </a:r>
            <a:r>
              <a:rPr lang="es-ES" sz="2000" smtClean="0"/>
              <a:t>Endocrinologia </a:t>
            </a:r>
            <a:r>
              <a:rPr lang="es-ES" sz="2000"/>
              <a:t>i </a:t>
            </a:r>
            <a:r>
              <a:rPr lang="es-ES" sz="2000" smtClean="0"/>
              <a:t>Nutrició</a:t>
            </a:r>
            <a:r>
              <a:rPr lang="es-ES" sz="2000" dirty="0"/>
              <a:t>:</a:t>
            </a:r>
            <a:r>
              <a:rPr lang="es-ES" sz="2000" noProof="0" dirty="0"/>
              <a:t> </a:t>
            </a:r>
            <a:r>
              <a:rPr lang="es-ES" sz="2000" noProof="0" dirty="0" err="1"/>
              <a:t>hiperglucèmia</a:t>
            </a:r>
            <a:r>
              <a:rPr lang="es-ES" sz="2000" noProof="0" dirty="0"/>
              <a:t> i </a:t>
            </a:r>
            <a:r>
              <a:rPr lang="es-ES" sz="2000" noProof="0" dirty="0" err="1"/>
              <a:t>pèrdua</a:t>
            </a:r>
            <a:r>
              <a:rPr lang="es-ES" sz="2000" noProof="0" dirty="0"/>
              <a:t> </a:t>
            </a:r>
            <a:r>
              <a:rPr lang="es-ES" sz="2000" noProof="0"/>
              <a:t>de </a:t>
            </a:r>
            <a:r>
              <a:rPr lang="es-ES" sz="2000" noProof="0" smtClean="0"/>
              <a:t>pes.</a:t>
            </a:r>
            <a:endParaRPr lang="ca-ES" sz="2000" noProof="0" dirty="0"/>
          </a:p>
          <a:p>
            <a:pPr>
              <a:lnSpc>
                <a:spcPct val="80000"/>
              </a:lnSpc>
              <a:spcBef>
                <a:spcPts val="0"/>
              </a:spcBef>
              <a:buClr>
                <a:srgbClr val="003366"/>
              </a:buClr>
            </a:pPr>
            <a:endParaRPr lang="ca-ES" sz="2000" noProof="0" dirty="0"/>
          </a:p>
          <a:p>
            <a:pPr>
              <a:lnSpc>
                <a:spcPct val="80000"/>
              </a:lnSpc>
              <a:spcBef>
                <a:spcPts val="0"/>
              </a:spcBef>
              <a:buClr>
                <a:srgbClr val="003366"/>
              </a:buClr>
            </a:pPr>
            <a:r>
              <a:rPr lang="ca-ES" sz="2000" dirty="0"/>
              <a:t>Antecedents personals</a:t>
            </a:r>
            <a:endParaRPr lang="ca-ES" sz="1600" dirty="0"/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ca-ES" sz="1600" dirty="0"/>
          </a:p>
          <a:p>
            <a:pPr lvl="1">
              <a:lnSpc>
                <a:spcPct val="80000"/>
              </a:lnSpc>
              <a:spcBef>
                <a:spcPts val="0"/>
              </a:spcBef>
            </a:pPr>
            <a:r>
              <a:rPr lang="ca-ES" sz="1800"/>
              <a:t>Diabetis </a:t>
            </a:r>
            <a:r>
              <a:rPr lang="ca-ES" sz="1800" smtClean="0"/>
              <a:t>de tipus </a:t>
            </a:r>
            <a:r>
              <a:rPr lang="ca-ES" sz="1800" dirty="0"/>
              <a:t>2: diagnòstic fa 11 anys</a:t>
            </a:r>
            <a:r>
              <a:rPr lang="ca-ES" sz="1800"/>
              <a:t>. </a:t>
            </a:r>
            <a:r>
              <a:rPr lang="ca-ES" sz="1800" smtClean="0"/>
              <a:t>Sense </a:t>
            </a:r>
            <a:r>
              <a:rPr lang="ca-ES" sz="1800" dirty="0"/>
              <a:t>nefropatia</a:t>
            </a:r>
            <a:r>
              <a:rPr lang="ca-ES" sz="1800"/>
              <a:t>. </a:t>
            </a:r>
            <a:r>
              <a:rPr lang="ca-ES" sz="1800" smtClean="0"/>
              <a:t>Sense neuropatia</a:t>
            </a:r>
            <a:r>
              <a:rPr lang="ca-ES" sz="1800"/>
              <a:t>. </a:t>
            </a:r>
            <a:r>
              <a:rPr lang="ca-ES" sz="1800" smtClean="0"/>
              <a:t>Sense retinopatia. </a:t>
            </a:r>
            <a:endParaRPr lang="ca-ES" sz="1800" dirty="0"/>
          </a:p>
          <a:p>
            <a:pPr lvl="1">
              <a:lnSpc>
                <a:spcPct val="80000"/>
              </a:lnSpc>
              <a:spcBef>
                <a:spcPts val="0"/>
              </a:spcBef>
            </a:pPr>
            <a:endParaRPr lang="ca-ES" sz="1800" dirty="0"/>
          </a:p>
          <a:p>
            <a:pPr lvl="1">
              <a:lnSpc>
                <a:spcPct val="80000"/>
              </a:lnSpc>
              <a:spcBef>
                <a:spcPts val="0"/>
              </a:spcBef>
            </a:pPr>
            <a:r>
              <a:rPr lang="ca-ES" sz="1800"/>
              <a:t>Dislipèmia </a:t>
            </a:r>
            <a:r>
              <a:rPr lang="ca-ES" sz="1800" smtClean="0"/>
              <a:t>mixta.</a:t>
            </a:r>
            <a:endParaRPr lang="ca-ES" sz="1800" dirty="0"/>
          </a:p>
          <a:p>
            <a:pPr lvl="1">
              <a:lnSpc>
                <a:spcPct val="80000"/>
              </a:lnSpc>
              <a:spcBef>
                <a:spcPts val="0"/>
              </a:spcBef>
            </a:pPr>
            <a:endParaRPr lang="ca-ES" sz="1800" dirty="0"/>
          </a:p>
          <a:p>
            <a:pPr lvl="1">
              <a:lnSpc>
                <a:spcPct val="80000"/>
              </a:lnSpc>
              <a:spcBef>
                <a:spcPts val="0"/>
              </a:spcBef>
            </a:pPr>
            <a:r>
              <a:rPr lang="ca-ES" sz="1800"/>
              <a:t>Hipertensió </a:t>
            </a:r>
            <a:r>
              <a:rPr lang="ca-ES" sz="1800" smtClean="0"/>
              <a:t>arterial.</a:t>
            </a:r>
            <a:endParaRPr lang="ca-ES" sz="1800" dirty="0"/>
          </a:p>
          <a:p>
            <a:pPr lvl="1">
              <a:lnSpc>
                <a:spcPct val="80000"/>
              </a:lnSpc>
              <a:spcBef>
                <a:spcPts val="0"/>
              </a:spcBef>
            </a:pPr>
            <a:endParaRPr lang="ca-ES" sz="1800" dirty="0"/>
          </a:p>
          <a:p>
            <a:pPr lvl="1">
              <a:lnSpc>
                <a:spcPct val="80000"/>
              </a:lnSpc>
              <a:spcBef>
                <a:spcPts val="0"/>
              </a:spcBef>
            </a:pPr>
            <a:r>
              <a:rPr lang="ca-ES" sz="1800" dirty="0"/>
              <a:t>Cardiopatia isquèmica crònica (2 </a:t>
            </a:r>
            <a:r>
              <a:rPr lang="ca-ES" sz="1800" dirty="0" err="1"/>
              <a:t>stents</a:t>
            </a:r>
            <a:r>
              <a:rPr lang="ca-ES" sz="1800" dirty="0"/>
              <a:t> </a:t>
            </a:r>
            <a:r>
              <a:rPr lang="ca-ES" sz="1800"/>
              <a:t>fa </a:t>
            </a:r>
            <a:r>
              <a:rPr lang="ca-ES" sz="1800" smtClean="0"/>
              <a:t>tres </a:t>
            </a:r>
            <a:r>
              <a:rPr lang="ca-ES" sz="1800"/>
              <a:t>anys</a:t>
            </a:r>
            <a:r>
              <a:rPr lang="ca-ES" sz="1800" smtClean="0"/>
              <a:t>).</a:t>
            </a:r>
            <a:endParaRPr lang="ca-ES" sz="1800" dirty="0"/>
          </a:p>
          <a:p>
            <a:pPr lvl="1">
              <a:lnSpc>
                <a:spcPct val="80000"/>
              </a:lnSpc>
              <a:spcBef>
                <a:spcPts val="0"/>
              </a:spcBef>
            </a:pPr>
            <a:endParaRPr lang="ca-ES" sz="1800" dirty="0"/>
          </a:p>
          <a:p>
            <a:pPr lvl="1">
              <a:lnSpc>
                <a:spcPct val="80000"/>
              </a:lnSpc>
              <a:spcBef>
                <a:spcPts val="0"/>
              </a:spcBef>
            </a:pPr>
            <a:r>
              <a:rPr lang="ca-ES" sz="1800" smtClean="0"/>
              <a:t>MPOC.</a:t>
            </a:r>
            <a:endParaRPr lang="ca-ES" sz="1800" dirty="0"/>
          </a:p>
          <a:p>
            <a:pPr lvl="1">
              <a:lnSpc>
                <a:spcPct val="80000"/>
              </a:lnSpc>
              <a:spcBef>
                <a:spcPts val="0"/>
              </a:spcBef>
            </a:pPr>
            <a:endParaRPr lang="es-ES" sz="1800" dirty="0"/>
          </a:p>
          <a:p>
            <a:pPr marL="473075" lvl="1" indent="0">
              <a:lnSpc>
                <a:spcPct val="80000"/>
              </a:lnSpc>
              <a:spcBef>
                <a:spcPts val="0"/>
              </a:spcBef>
              <a:buNone/>
            </a:pPr>
            <a:endParaRPr lang="ca-ES" sz="1800" noProof="0" dirty="0"/>
          </a:p>
          <a:p>
            <a:pPr>
              <a:lnSpc>
                <a:spcPct val="80000"/>
              </a:lnSpc>
              <a:buClr>
                <a:srgbClr val="003366"/>
              </a:buClr>
            </a:pPr>
            <a:endParaRPr lang="ca-ES" sz="2000" noProof="0" dirty="0"/>
          </a:p>
          <a:p>
            <a:pPr marL="0" indent="0">
              <a:lnSpc>
                <a:spcPct val="80000"/>
              </a:lnSpc>
              <a:buNone/>
            </a:pPr>
            <a:endParaRPr lang="ca-ES" sz="1600" noProof="0" dirty="0"/>
          </a:p>
          <a:p>
            <a:pPr marL="473075" lvl="1" indent="0">
              <a:lnSpc>
                <a:spcPct val="80000"/>
              </a:lnSpc>
              <a:buNone/>
            </a:pPr>
            <a:endParaRPr lang="ca-ES" sz="1400" noProof="0" dirty="0"/>
          </a:p>
          <a:p>
            <a:pPr lvl="1">
              <a:lnSpc>
                <a:spcPct val="80000"/>
              </a:lnSpc>
            </a:pPr>
            <a:endParaRPr lang="ca-ES" sz="1800" noProof="0" dirty="0"/>
          </a:p>
          <a:p>
            <a:pPr lvl="1">
              <a:lnSpc>
                <a:spcPct val="80000"/>
              </a:lnSpc>
            </a:pPr>
            <a:endParaRPr lang="ca-ES" sz="1800" noProof="0" dirty="0"/>
          </a:p>
        </p:txBody>
      </p:sp>
    </p:spTree>
    <p:extLst>
      <p:ext uri="{BB962C8B-B14F-4D97-AF65-F5344CB8AC3E}">
        <p14:creationId xmlns:p14="http://schemas.microsoft.com/office/powerpoint/2010/main" xmlns="" val="3871532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81387" y="327847"/>
            <a:ext cx="9144000" cy="633907"/>
          </a:xfrm>
        </p:spPr>
        <p:txBody>
          <a:bodyPr/>
          <a:lstStyle/>
          <a:p>
            <a:pPr algn="ctr"/>
            <a:r>
              <a:rPr lang="ca-ES" sz="3200" b="1" noProof="0" dirty="0">
                <a:solidFill>
                  <a:srgbClr val="364F74"/>
                </a:solidFill>
              </a:rPr>
              <a:t>PARÀMETRES ANTROPOMÈTRICS</a:t>
            </a: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xmlns="" id="{1C1B2705-5034-4E95-9C12-9FADA35F9E31}"/>
              </a:ext>
            </a:extLst>
          </p:cNvPr>
          <p:cNvSpPr txBox="1"/>
          <p:nvPr/>
        </p:nvSpPr>
        <p:spPr>
          <a:xfrm>
            <a:off x="2051014" y="1390443"/>
            <a:ext cx="7989888" cy="43293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457200">
              <a:spcBef>
                <a:spcPts val="100"/>
              </a:spcBef>
            </a:pPr>
            <a:r>
              <a:rPr lang="ca-ES" b="1" dirty="0">
                <a:solidFill>
                  <a:prstClr val="black"/>
                </a:solidFill>
                <a:latin typeface="Gill Sans MT"/>
                <a:ea typeface="ヒラギノ角ゴ ProN W3" charset="0"/>
                <a:cs typeface="Cambria"/>
              </a:rPr>
              <a:t>Índex de massa corporal = pes (kg)/alçada (m)</a:t>
            </a:r>
            <a:r>
              <a:rPr lang="ca-ES" b="1" baseline="30000" dirty="0">
                <a:solidFill>
                  <a:prstClr val="black"/>
                </a:solidFill>
                <a:latin typeface="Gill Sans MT"/>
                <a:ea typeface="ヒラギノ角ゴ ProN W3" charset="0"/>
                <a:cs typeface="Cambria"/>
              </a:rPr>
              <a:t>2</a:t>
            </a:r>
            <a:r>
              <a:rPr lang="ca-ES" b="1" dirty="0">
                <a:solidFill>
                  <a:prstClr val="black"/>
                </a:solidFill>
                <a:latin typeface="Gill Sans MT"/>
                <a:ea typeface="ヒラギノ角ゴ ProN W3" charset="0"/>
                <a:cs typeface="Cambria"/>
              </a:rPr>
              <a:t>	          	</a:t>
            </a:r>
            <a:r>
              <a:rPr lang="ca-ES" dirty="0">
                <a:solidFill>
                  <a:prstClr val="black"/>
                </a:solidFill>
                <a:latin typeface="Gill Sans MT"/>
              </a:rPr>
              <a:t> </a:t>
            </a:r>
          </a:p>
          <a:p>
            <a:pPr marL="12700" defTabSz="457200">
              <a:spcBef>
                <a:spcPts val="100"/>
              </a:spcBef>
            </a:pPr>
            <a:endParaRPr lang="ca-ES" dirty="0">
              <a:solidFill>
                <a:prstClr val="black"/>
              </a:solidFill>
              <a:latin typeface="Gill Sans MT"/>
            </a:endParaRPr>
          </a:p>
          <a:p>
            <a:pPr marL="12700" defTabSz="457200">
              <a:spcBef>
                <a:spcPts val="100"/>
              </a:spcBef>
            </a:pPr>
            <a:r>
              <a:rPr lang="ca-ES" dirty="0">
                <a:solidFill>
                  <a:prstClr val="black"/>
                </a:solidFill>
                <a:latin typeface="Gill Sans MT"/>
                <a:ea typeface="ヒラギノ角ゴ ProN W3" charset="0"/>
                <a:cs typeface="Cambria"/>
              </a:rPr>
              <a:t>Desnutrició &lt;18 kg/m</a:t>
            </a:r>
            <a:r>
              <a:rPr lang="ca-ES" baseline="30000" dirty="0">
                <a:solidFill>
                  <a:prstClr val="black"/>
                </a:solidFill>
                <a:latin typeface="Gill Sans MT"/>
                <a:ea typeface="ヒラギノ角ゴ ProN W3" charset="0"/>
                <a:cs typeface="Cambria"/>
              </a:rPr>
              <a:t>2</a:t>
            </a:r>
            <a:r>
              <a:rPr lang="ca-ES" dirty="0">
                <a:solidFill>
                  <a:prstClr val="black"/>
                </a:solidFill>
                <a:latin typeface="Gill Sans MT"/>
                <a:ea typeface="ヒラギノ角ゴ ProN W3" charset="0"/>
                <a:cs typeface="Cambria"/>
              </a:rPr>
              <a:t>  (&lt;20 kg/m</a:t>
            </a:r>
            <a:r>
              <a:rPr lang="ca-ES" baseline="30000" dirty="0">
                <a:solidFill>
                  <a:prstClr val="black"/>
                </a:solidFill>
                <a:latin typeface="Gill Sans MT"/>
                <a:ea typeface="ヒラギノ角ゴ ProN W3" charset="0"/>
                <a:cs typeface="Cambria"/>
              </a:rPr>
              <a:t>2</a:t>
            </a:r>
            <a:r>
              <a:rPr lang="ca-ES" dirty="0">
                <a:solidFill>
                  <a:prstClr val="black"/>
                </a:solidFill>
                <a:latin typeface="Gill Sans MT"/>
                <a:ea typeface="ヒラギノ角ゴ ProN W3" charset="0"/>
                <a:cs typeface="Cambria"/>
              </a:rPr>
              <a:t> en ancians)</a:t>
            </a:r>
            <a:endParaRPr lang="ca-ES" dirty="0">
              <a:solidFill>
                <a:prstClr val="black"/>
              </a:solidFill>
              <a:latin typeface="Gill Sans MT"/>
              <a:cs typeface="Cambria"/>
            </a:endParaRPr>
          </a:p>
          <a:p>
            <a:pPr defTabSz="457200">
              <a:spcBef>
                <a:spcPts val="10"/>
              </a:spcBef>
            </a:pPr>
            <a:endParaRPr lang="ca-ES" dirty="0">
              <a:solidFill>
                <a:prstClr val="black"/>
              </a:solidFill>
              <a:latin typeface="Gill Sans MT"/>
              <a:cs typeface="Times New Roman"/>
            </a:endParaRPr>
          </a:p>
          <a:p>
            <a:pPr marL="12700" marR="5080" defTabSz="457200">
              <a:lnSpc>
                <a:spcPct val="150000"/>
              </a:lnSpc>
              <a:tabLst>
                <a:tab pos="4545330" algn="l"/>
              </a:tabLst>
            </a:pPr>
            <a:r>
              <a:rPr lang="ca-ES" b="1" spc="-5" dirty="0">
                <a:solidFill>
                  <a:prstClr val="black"/>
                </a:solidFill>
                <a:latin typeface="Gill Sans MT"/>
                <a:cs typeface="Cambria"/>
              </a:rPr>
              <a:t>Plecs subcutanis </a:t>
            </a:r>
            <a:r>
              <a:rPr lang="ca-ES" spc="-5">
                <a:solidFill>
                  <a:prstClr val="black"/>
                </a:solidFill>
                <a:latin typeface="Gill Sans MT"/>
                <a:cs typeface="Cambria"/>
              </a:rPr>
              <a:t>(</a:t>
            </a:r>
            <a:r>
              <a:rPr lang="ca-ES" spc="-5" smtClean="0">
                <a:solidFill>
                  <a:prstClr val="black"/>
                </a:solidFill>
                <a:latin typeface="Gill Sans MT"/>
                <a:cs typeface="Cambria"/>
              </a:rPr>
              <a:t>mitjançant </a:t>
            </a:r>
            <a:r>
              <a:rPr lang="ca-ES" spc="-5" dirty="0" err="1">
                <a:solidFill>
                  <a:prstClr val="black"/>
                </a:solidFill>
                <a:latin typeface="Gill Sans MT"/>
                <a:cs typeface="Cambria"/>
              </a:rPr>
              <a:t>lipocalibrador</a:t>
            </a:r>
            <a:r>
              <a:rPr lang="ca-ES" spc="-5" dirty="0">
                <a:solidFill>
                  <a:prstClr val="black"/>
                </a:solidFill>
                <a:latin typeface="Gill Sans MT"/>
                <a:cs typeface="Cambria"/>
              </a:rPr>
              <a:t>): </a:t>
            </a:r>
            <a:r>
              <a:rPr lang="ca-ES" spc="-5">
                <a:solidFill>
                  <a:prstClr val="black"/>
                </a:solidFill>
                <a:latin typeface="Gill Sans MT"/>
                <a:cs typeface="Cambria"/>
              </a:rPr>
              <a:t>estimen </a:t>
            </a:r>
            <a:r>
              <a:rPr lang="ca-ES" spc="-5" smtClean="0">
                <a:solidFill>
                  <a:prstClr val="black"/>
                </a:solidFill>
                <a:latin typeface="Gill Sans MT"/>
                <a:cs typeface="Cambria"/>
              </a:rPr>
              <a:t>el greix corporal.  S’usa </a:t>
            </a:r>
            <a:r>
              <a:rPr lang="ca-ES" spc="-5" dirty="0">
                <a:solidFill>
                  <a:prstClr val="black"/>
                </a:solidFill>
                <a:latin typeface="Gill Sans MT"/>
                <a:cs typeface="Cambria"/>
              </a:rPr>
              <a:t>fonamentalment </a:t>
            </a:r>
            <a:r>
              <a:rPr lang="ca-ES" dirty="0">
                <a:solidFill>
                  <a:prstClr val="black"/>
                </a:solidFill>
                <a:latin typeface="Gill Sans MT"/>
                <a:cs typeface="Cambria"/>
              </a:rPr>
              <a:t>el </a:t>
            </a:r>
            <a:r>
              <a:rPr lang="ca-ES" spc="-5" dirty="0" err="1">
                <a:solidFill>
                  <a:prstClr val="black"/>
                </a:solidFill>
                <a:latin typeface="Gill Sans MT"/>
                <a:cs typeface="Cambria"/>
              </a:rPr>
              <a:t>tricipital</a:t>
            </a:r>
            <a:r>
              <a:rPr lang="ca-ES" spc="-5" dirty="0">
                <a:solidFill>
                  <a:prstClr val="black"/>
                </a:solidFill>
                <a:latin typeface="Gill Sans MT"/>
                <a:cs typeface="Cambria"/>
              </a:rPr>
              <a:t> </a:t>
            </a:r>
            <a:r>
              <a:rPr lang="ca-ES" dirty="0">
                <a:solidFill>
                  <a:prstClr val="black"/>
                </a:solidFill>
                <a:latin typeface="Gill Sans MT"/>
                <a:cs typeface="Cambria"/>
              </a:rPr>
              <a:t>i </a:t>
            </a:r>
            <a:r>
              <a:rPr lang="ca-ES" spc="-5" dirty="0" err="1">
                <a:solidFill>
                  <a:prstClr val="black"/>
                </a:solidFill>
                <a:latin typeface="Gill Sans MT"/>
                <a:cs typeface="Cambria"/>
              </a:rPr>
              <a:t>subescapular</a:t>
            </a:r>
            <a:r>
              <a:rPr lang="ca-ES" spc="-5" dirty="0">
                <a:solidFill>
                  <a:prstClr val="black"/>
                </a:solidFill>
                <a:latin typeface="Gill Sans MT"/>
                <a:cs typeface="Cambria"/>
              </a:rPr>
              <a:t> </a:t>
            </a:r>
            <a:r>
              <a:rPr lang="ca-ES" dirty="0">
                <a:solidFill>
                  <a:prstClr val="black"/>
                </a:solidFill>
                <a:latin typeface="Gill Sans MT"/>
                <a:cs typeface="Cambria"/>
              </a:rPr>
              <a:t>(</a:t>
            </a:r>
            <a:r>
              <a:rPr lang="ca-ES">
                <a:solidFill>
                  <a:prstClr val="black"/>
                </a:solidFill>
                <a:latin typeface="Gill Sans MT"/>
                <a:cs typeface="Cambria"/>
              </a:rPr>
              <a:t>PT</a:t>
            </a:r>
            <a:r>
              <a:rPr lang="ca-ES" spc="35">
                <a:solidFill>
                  <a:prstClr val="black"/>
                </a:solidFill>
                <a:latin typeface="Gill Sans MT"/>
                <a:cs typeface="Cambria"/>
              </a:rPr>
              <a:t> </a:t>
            </a:r>
            <a:r>
              <a:rPr lang="ca-ES" spc="35" smtClean="0">
                <a:solidFill>
                  <a:prstClr val="black"/>
                </a:solidFill>
                <a:latin typeface="Gill Sans MT"/>
                <a:cs typeface="Cambria"/>
              </a:rPr>
              <a:t>i</a:t>
            </a:r>
            <a:r>
              <a:rPr lang="ca-ES" spc="15" smtClean="0">
                <a:solidFill>
                  <a:prstClr val="black"/>
                </a:solidFill>
                <a:latin typeface="Gill Sans MT"/>
                <a:cs typeface="Cambria"/>
              </a:rPr>
              <a:t> </a:t>
            </a:r>
            <a:r>
              <a:rPr lang="ca-ES">
                <a:solidFill>
                  <a:prstClr val="black"/>
                </a:solidFill>
                <a:latin typeface="Gill Sans MT"/>
                <a:cs typeface="Cambria"/>
              </a:rPr>
              <a:t>PS</a:t>
            </a:r>
            <a:r>
              <a:rPr lang="ca-ES" smtClean="0">
                <a:solidFill>
                  <a:prstClr val="black"/>
                </a:solidFill>
                <a:latin typeface="Gill Sans MT"/>
                <a:cs typeface="Cambria"/>
              </a:rPr>
              <a:t>).*</a:t>
            </a:r>
            <a:endParaRPr lang="ca-ES" spc="-5" dirty="0">
              <a:solidFill>
                <a:prstClr val="black"/>
              </a:solidFill>
              <a:latin typeface="Gill Sans MT"/>
              <a:cs typeface="Cambria"/>
            </a:endParaRPr>
          </a:p>
          <a:p>
            <a:pPr marL="12700" marR="5080" defTabSz="457200">
              <a:lnSpc>
                <a:spcPct val="150000"/>
              </a:lnSpc>
              <a:tabLst>
                <a:tab pos="4545330" algn="l"/>
              </a:tabLst>
            </a:pPr>
            <a:r>
              <a:rPr lang="ca-ES" smtClean="0">
                <a:solidFill>
                  <a:prstClr val="black"/>
                </a:solidFill>
                <a:latin typeface="Gill Sans MT"/>
                <a:cs typeface="Cambria"/>
              </a:rPr>
              <a:t>&lt; p25, </a:t>
            </a:r>
            <a:r>
              <a:rPr lang="ca-ES" spc="-5" smtClean="0">
                <a:solidFill>
                  <a:prstClr val="black"/>
                </a:solidFill>
                <a:latin typeface="Gill Sans MT"/>
                <a:cs typeface="Cambria"/>
              </a:rPr>
              <a:t>pèrdua </a:t>
            </a:r>
            <a:r>
              <a:rPr lang="ca-ES" smtClean="0">
                <a:solidFill>
                  <a:prstClr val="black"/>
                </a:solidFill>
                <a:latin typeface="Gill Sans MT"/>
                <a:cs typeface="Cambria"/>
              </a:rPr>
              <a:t>moderada; &lt; p10,</a:t>
            </a:r>
            <a:r>
              <a:rPr lang="ca-ES" spc="-25" smtClean="0">
                <a:solidFill>
                  <a:prstClr val="black"/>
                </a:solidFill>
                <a:latin typeface="Gill Sans MT"/>
                <a:cs typeface="Cambria"/>
              </a:rPr>
              <a:t> </a:t>
            </a:r>
            <a:r>
              <a:rPr lang="ca-ES" spc="-5" smtClean="0">
                <a:solidFill>
                  <a:prstClr val="black"/>
                </a:solidFill>
                <a:latin typeface="Gill Sans MT"/>
                <a:cs typeface="Cambria"/>
              </a:rPr>
              <a:t>greu.</a:t>
            </a:r>
            <a:endParaRPr lang="ca-ES" spc="-5" dirty="0">
              <a:solidFill>
                <a:prstClr val="black"/>
              </a:solidFill>
              <a:latin typeface="Gill Sans MT"/>
              <a:cs typeface="Cambria"/>
            </a:endParaRPr>
          </a:p>
          <a:p>
            <a:pPr marL="12700" marR="5080" defTabSz="457200">
              <a:lnSpc>
                <a:spcPct val="150000"/>
              </a:lnSpc>
              <a:tabLst>
                <a:tab pos="4545330" algn="l"/>
              </a:tabLst>
            </a:pPr>
            <a:endParaRPr lang="ca-ES" sz="1400" spc="-5" dirty="0">
              <a:solidFill>
                <a:prstClr val="black"/>
              </a:solidFill>
              <a:latin typeface="Gill Sans MT"/>
              <a:cs typeface="Cambria"/>
            </a:endParaRPr>
          </a:p>
          <a:p>
            <a:pPr marL="12700" marR="5080" defTabSz="457200">
              <a:lnSpc>
                <a:spcPct val="150000"/>
              </a:lnSpc>
              <a:tabLst>
                <a:tab pos="4545330" algn="l"/>
              </a:tabLst>
            </a:pPr>
            <a:r>
              <a:rPr lang="ca-ES" b="1" spc="-5" dirty="0">
                <a:solidFill>
                  <a:prstClr val="black"/>
                </a:solidFill>
                <a:latin typeface="Gill Sans MT"/>
                <a:cs typeface="Cambria"/>
              </a:rPr>
              <a:t>Circumferència del braç (CB) </a:t>
            </a:r>
          </a:p>
          <a:p>
            <a:pPr marL="12700" marR="5080" defTabSz="457200">
              <a:lnSpc>
                <a:spcPct val="150000"/>
              </a:lnSpc>
              <a:tabLst>
                <a:tab pos="4545330" algn="l"/>
              </a:tabLst>
            </a:pPr>
            <a:endParaRPr lang="ca-ES" sz="1200" spc="-5" dirty="0">
              <a:solidFill>
                <a:prstClr val="black"/>
              </a:solidFill>
              <a:latin typeface="Gill Sans MT"/>
              <a:cs typeface="Cambria"/>
            </a:endParaRPr>
          </a:p>
          <a:p>
            <a:pPr marL="12700" marR="5080" defTabSz="457200">
              <a:lnSpc>
                <a:spcPct val="150000"/>
              </a:lnSpc>
              <a:tabLst>
                <a:tab pos="4545330" algn="l"/>
              </a:tabLst>
            </a:pPr>
            <a:r>
              <a:rPr lang="ca-ES" b="1" spc="-5" dirty="0">
                <a:solidFill>
                  <a:prstClr val="black"/>
                </a:solidFill>
                <a:latin typeface="Gill Sans MT"/>
                <a:cs typeface="Cambria"/>
              </a:rPr>
              <a:t>Circumferència muscular del braç (</a:t>
            </a:r>
            <a:r>
              <a:rPr lang="ca-ES" b="1" spc="-5">
                <a:solidFill>
                  <a:prstClr val="black"/>
                </a:solidFill>
                <a:latin typeface="Gill Sans MT"/>
                <a:cs typeface="Cambria"/>
              </a:rPr>
              <a:t>CMB</a:t>
            </a:r>
            <a:r>
              <a:rPr lang="ca-ES" b="1" spc="-5" smtClean="0">
                <a:solidFill>
                  <a:prstClr val="black"/>
                </a:solidFill>
                <a:latin typeface="Gill Sans MT"/>
                <a:cs typeface="Cambria"/>
              </a:rPr>
              <a:t>): </a:t>
            </a:r>
            <a:r>
              <a:rPr lang="ca-ES" spc="-5" dirty="0">
                <a:solidFill>
                  <a:prstClr val="black"/>
                </a:solidFill>
                <a:latin typeface="Gill Sans MT"/>
                <a:cs typeface="Cambria"/>
              </a:rPr>
              <a:t>estima la massa muscular corporal</a:t>
            </a:r>
            <a:endParaRPr lang="ca-ES" sz="1400" b="1" spc="-5" dirty="0">
              <a:solidFill>
                <a:prstClr val="black"/>
              </a:solidFill>
              <a:latin typeface="Gill Sans MT"/>
              <a:cs typeface="Cambria"/>
            </a:endParaRPr>
          </a:p>
          <a:p>
            <a:pPr marL="12700" marR="4429760" defTabSz="457200">
              <a:lnSpc>
                <a:spcPct val="150000"/>
              </a:lnSpc>
            </a:pPr>
            <a:r>
              <a:rPr lang="ca-ES" spc="-5" dirty="0">
                <a:solidFill>
                  <a:prstClr val="black"/>
                </a:solidFill>
                <a:latin typeface="Gill Sans MT"/>
              </a:rPr>
              <a:t>CMB: </a:t>
            </a:r>
            <a:r>
              <a:rPr lang="ca-ES" spc="-5">
                <a:solidFill>
                  <a:prstClr val="black"/>
                </a:solidFill>
                <a:latin typeface="Gill Sans MT"/>
              </a:rPr>
              <a:t>[</a:t>
            </a:r>
            <a:r>
              <a:rPr lang="ca-ES" spc="-5" smtClean="0">
                <a:solidFill>
                  <a:prstClr val="black"/>
                </a:solidFill>
                <a:latin typeface="Gill Sans MT"/>
              </a:rPr>
              <a:t>CB(cm</a:t>
            </a:r>
            <a:r>
              <a:rPr lang="ca-ES" spc="-5" dirty="0">
                <a:solidFill>
                  <a:prstClr val="black"/>
                </a:solidFill>
                <a:latin typeface="Gill Sans MT"/>
              </a:rPr>
              <a:t>) – PT(cm) x 3,14]</a:t>
            </a:r>
          </a:p>
        </p:txBody>
      </p:sp>
      <p:pic>
        <p:nvPicPr>
          <p:cNvPr id="14" name="Picture 2" descr="Resultado de imagen de cinta metrica isak">
            <a:extLst>
              <a:ext uri="{FF2B5EF4-FFF2-40B4-BE49-F238E27FC236}">
                <a16:creationId xmlns:a16="http://schemas.microsoft.com/office/drawing/2014/main" xmlns="" id="{1160060A-F555-4F99-AAFC-A8616E7589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631" r="5897" b="17175"/>
          <a:stretch/>
        </p:blipFill>
        <p:spPr bwMode="auto">
          <a:xfrm>
            <a:off x="6313927" y="5719770"/>
            <a:ext cx="1021593" cy="65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sultado de imagen de plicometro holtain">
            <a:extLst>
              <a:ext uri="{FF2B5EF4-FFF2-40B4-BE49-F238E27FC236}">
                <a16:creationId xmlns:a16="http://schemas.microsoft.com/office/drawing/2014/main" xmlns="" id="{8820DF5A-F5D6-4DF9-8500-98E1A02CD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4483" y="3323704"/>
            <a:ext cx="1275870" cy="105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xmlns="" id="{13F8B53D-0D81-41DC-88F7-70AD8DA65319}"/>
              </a:ext>
            </a:extLst>
          </p:cNvPr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58693" y="3429000"/>
            <a:ext cx="1053055" cy="89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xmlns="" id="{5540E3CF-59A9-455A-9E2C-079E2B2FEB2D}"/>
              </a:ext>
            </a:extLst>
          </p:cNvPr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6071" y="3431000"/>
            <a:ext cx="944709" cy="9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">
            <a:extLst>
              <a:ext uri="{FF2B5EF4-FFF2-40B4-BE49-F238E27FC236}">
                <a16:creationId xmlns:a16="http://schemas.microsoft.com/office/drawing/2014/main" xmlns="" id="{67D6244B-891F-45A8-8EB3-0A3138546553}"/>
              </a:ext>
            </a:extLst>
          </p:cNvPr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71198" y="5601147"/>
            <a:ext cx="971223" cy="964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Resultado de imagen de cinta metrica cescorf">
            <a:extLst>
              <a:ext uri="{FF2B5EF4-FFF2-40B4-BE49-F238E27FC236}">
                <a16:creationId xmlns:a16="http://schemas.microsoft.com/office/drawing/2014/main" xmlns="" id="{DC056621-B94D-46AB-A751-D78763F1F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3307" y="5302686"/>
            <a:ext cx="971224" cy="134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14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81387" y="327847"/>
            <a:ext cx="9144000" cy="633907"/>
          </a:xfrm>
        </p:spPr>
        <p:txBody>
          <a:bodyPr/>
          <a:lstStyle/>
          <a:p>
            <a:pPr algn="ctr"/>
            <a:r>
              <a:rPr lang="ca-ES" sz="3200" b="1" noProof="0" dirty="0">
                <a:solidFill>
                  <a:srgbClr val="364F74"/>
                </a:solidFill>
              </a:rPr>
              <a:t>PARÀMETRES BIOQUÍMICS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365AABEF-8309-4B5F-A59F-07FCEEA9D5E9}"/>
              </a:ext>
            </a:extLst>
          </p:cNvPr>
          <p:cNvSpPr txBox="1"/>
          <p:nvPr/>
        </p:nvSpPr>
        <p:spPr>
          <a:xfrm>
            <a:off x="1977247" y="1537758"/>
            <a:ext cx="8237506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pc="-5" dirty="0"/>
              <a:t>Els </a:t>
            </a:r>
            <a:r>
              <a:rPr lang="ca-ES" spc="-5"/>
              <a:t>més </a:t>
            </a:r>
            <a:r>
              <a:rPr lang="ca-ES" spc="-5" smtClean="0"/>
              <a:t>emprats </a:t>
            </a:r>
            <a:r>
              <a:rPr lang="ca-ES" smtClean="0"/>
              <a:t>són </a:t>
            </a:r>
            <a:r>
              <a:rPr lang="ca-ES" spc="-5" dirty="0"/>
              <a:t>la </a:t>
            </a:r>
            <a:r>
              <a:rPr lang="ca-ES" dirty="0"/>
              <a:t>concentració </a:t>
            </a:r>
            <a:r>
              <a:rPr lang="ca-ES" spc="-5" dirty="0"/>
              <a:t>plasmàtica </a:t>
            </a:r>
            <a:r>
              <a:rPr lang="ca-ES" dirty="0"/>
              <a:t>de </a:t>
            </a:r>
            <a:r>
              <a:rPr lang="ca-ES" spc="-5" dirty="0"/>
              <a:t>les proteïnes </a:t>
            </a:r>
            <a:r>
              <a:rPr lang="ca-ES" dirty="0"/>
              <a:t>de síntesi  hepàtica: </a:t>
            </a:r>
            <a:r>
              <a:rPr lang="ca-ES" b="1" spc="-5" dirty="0">
                <a:cs typeface="Cambria"/>
              </a:rPr>
              <a:t>albúmina, </a:t>
            </a:r>
            <a:r>
              <a:rPr lang="ca-ES" b="1" spc="-10" dirty="0">
                <a:cs typeface="Cambria"/>
              </a:rPr>
              <a:t>prealbúmina, </a:t>
            </a:r>
            <a:r>
              <a:rPr lang="ca-ES" b="1" spc="-5" dirty="0">
                <a:cs typeface="Cambria"/>
              </a:rPr>
              <a:t>transferrina </a:t>
            </a:r>
            <a:r>
              <a:rPr lang="ca-ES" b="1" dirty="0">
                <a:cs typeface="Cambria"/>
              </a:rPr>
              <a:t>i </a:t>
            </a:r>
            <a:r>
              <a:rPr lang="ca-ES" b="1" spc="-5">
                <a:cs typeface="Cambria"/>
              </a:rPr>
              <a:t>proteïna </a:t>
            </a:r>
            <a:r>
              <a:rPr lang="ca-ES" b="1" spc="-5" smtClean="0">
                <a:cs typeface="Cambria"/>
              </a:rPr>
              <a:t>lligada </a:t>
            </a:r>
            <a:r>
              <a:rPr lang="ca-ES" b="1" spc="-5" dirty="0">
                <a:cs typeface="Cambria"/>
              </a:rPr>
              <a:t>al retinol</a:t>
            </a:r>
            <a:r>
              <a:rPr lang="ca-ES" spc="-5" dirty="0"/>
              <a:t>,  que </a:t>
            </a:r>
            <a:r>
              <a:rPr lang="ca-ES" spc="-5"/>
              <a:t>reflecteixen </a:t>
            </a:r>
            <a:r>
              <a:rPr lang="ca-ES" smtClean="0"/>
              <a:t>la quantitat de </a:t>
            </a:r>
            <a:r>
              <a:rPr lang="ca-ES" spc="-5"/>
              <a:t>proteïna </a:t>
            </a:r>
            <a:r>
              <a:rPr lang="ca-ES" smtClean="0"/>
              <a:t>visceral.</a:t>
            </a:r>
            <a:endParaRPr lang="ca-ES" dirty="0"/>
          </a:p>
          <a:p>
            <a:pPr algn="just">
              <a:lnSpc>
                <a:spcPct val="150000"/>
              </a:lnSpc>
            </a:pPr>
            <a:endParaRPr lang="ca-ES" dirty="0"/>
          </a:p>
          <a:p>
            <a:pPr algn="just">
              <a:lnSpc>
                <a:spcPct val="150000"/>
              </a:lnSpc>
            </a:pPr>
            <a:r>
              <a:rPr lang="ca-ES" spc="-5" dirty="0">
                <a:cs typeface="Cambria"/>
              </a:rPr>
              <a:t>Poden alterar-se per disminució </a:t>
            </a:r>
            <a:r>
              <a:rPr lang="ca-ES">
                <a:cs typeface="Cambria"/>
              </a:rPr>
              <a:t>dels </a:t>
            </a:r>
            <a:r>
              <a:rPr lang="ca-ES" spc="-5" smtClean="0">
                <a:cs typeface="Cambria"/>
              </a:rPr>
              <a:t>precursors </a:t>
            </a:r>
            <a:r>
              <a:rPr lang="ca-ES" dirty="0">
                <a:cs typeface="Cambria"/>
              </a:rPr>
              <a:t>o de </a:t>
            </a:r>
            <a:r>
              <a:rPr lang="ca-ES" spc="-5" dirty="0">
                <a:cs typeface="Cambria"/>
              </a:rPr>
              <a:t>la massa </a:t>
            </a:r>
            <a:r>
              <a:rPr lang="ca-ES" dirty="0">
                <a:cs typeface="Cambria"/>
              </a:rPr>
              <a:t>hepàtica, </a:t>
            </a:r>
            <a:r>
              <a:rPr lang="ca-ES" spc="-5" dirty="0">
                <a:cs typeface="Cambria"/>
              </a:rPr>
              <a:t>però també per </a:t>
            </a:r>
            <a:r>
              <a:rPr lang="ca-ES" spc="-5">
                <a:cs typeface="Cambria"/>
              </a:rPr>
              <a:t>altre</a:t>
            </a:r>
            <a:r>
              <a:rPr lang="ca-ES">
                <a:cs typeface="Cambria"/>
              </a:rPr>
              <a:t>s</a:t>
            </a:r>
            <a:r>
              <a:rPr lang="ca-ES" spc="-20">
                <a:cs typeface="Cambria"/>
              </a:rPr>
              <a:t> </a:t>
            </a:r>
            <a:r>
              <a:rPr lang="ca-ES" smtClean="0">
                <a:cs typeface="Cambria"/>
              </a:rPr>
              <a:t>causes.</a:t>
            </a:r>
            <a:endParaRPr lang="ca-ES" dirty="0"/>
          </a:p>
          <a:p>
            <a:pPr algn="just">
              <a:lnSpc>
                <a:spcPct val="150000"/>
              </a:lnSpc>
            </a:pPr>
            <a:endParaRPr lang="ca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F44BB498-554D-4A9A-9B3B-4A478DE1B53E}"/>
              </a:ext>
            </a:extLst>
          </p:cNvPr>
          <p:cNvSpPr txBox="1"/>
          <p:nvPr/>
        </p:nvSpPr>
        <p:spPr>
          <a:xfrm>
            <a:off x="2103855" y="4489785"/>
            <a:ext cx="8110898" cy="92333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12700" marR="467359" algn="just">
              <a:lnSpc>
                <a:spcPct val="150100"/>
              </a:lnSpc>
              <a:spcBef>
                <a:spcPts val="1700"/>
              </a:spcBef>
            </a:pPr>
            <a:r>
              <a:rPr lang="ca-ES" spc="-5" dirty="0">
                <a:cs typeface="Cambria"/>
              </a:rPr>
              <a:t>També </a:t>
            </a:r>
            <a:r>
              <a:rPr lang="ca-ES" dirty="0">
                <a:cs typeface="Cambria"/>
              </a:rPr>
              <a:t>el </a:t>
            </a:r>
            <a:r>
              <a:rPr lang="ca-ES" b="1" dirty="0">
                <a:cs typeface="Cambria"/>
              </a:rPr>
              <a:t>colesterol </a:t>
            </a:r>
            <a:r>
              <a:rPr lang="ca-ES" b="1" spc="-5" dirty="0">
                <a:cs typeface="Cambria"/>
              </a:rPr>
              <a:t>total i</a:t>
            </a:r>
            <a:r>
              <a:rPr lang="ca-ES" b="1" dirty="0">
                <a:cs typeface="Cambria"/>
              </a:rPr>
              <a:t> el </a:t>
            </a:r>
            <a:r>
              <a:rPr lang="ca-ES" b="1" spc="-5" dirty="0">
                <a:cs typeface="Cambria"/>
              </a:rPr>
              <a:t>nombre de limfòcits </a:t>
            </a:r>
            <a:r>
              <a:rPr lang="ca-ES">
                <a:cs typeface="Cambria"/>
              </a:rPr>
              <a:t>en </a:t>
            </a:r>
            <a:r>
              <a:rPr lang="ca-ES" smtClean="0">
                <a:cs typeface="Cambria"/>
              </a:rPr>
              <a:t>el </a:t>
            </a:r>
            <a:r>
              <a:rPr lang="ca-ES" spc="-5" smtClean="0">
                <a:cs typeface="Cambria"/>
              </a:rPr>
              <a:t>plasma </a:t>
            </a:r>
            <a:r>
              <a:rPr lang="ca-ES" spc="-5">
                <a:cs typeface="Cambria"/>
              </a:rPr>
              <a:t>apareixen </a:t>
            </a:r>
            <a:r>
              <a:rPr lang="ca-ES" spc="-5" smtClean="0">
                <a:cs typeface="Cambria"/>
              </a:rPr>
              <a:t>disminuïts en e</a:t>
            </a:r>
            <a:r>
              <a:rPr lang="ca-ES" smtClean="0">
                <a:cs typeface="Cambria"/>
              </a:rPr>
              <a:t>l</a:t>
            </a:r>
            <a:r>
              <a:rPr lang="ca-ES" spc="-5" smtClean="0">
                <a:cs typeface="Cambria"/>
              </a:rPr>
              <a:t>s </a:t>
            </a:r>
            <a:r>
              <a:rPr lang="ca-ES" spc="-5" dirty="0">
                <a:cs typeface="Cambria"/>
              </a:rPr>
              <a:t>estats </a:t>
            </a:r>
            <a:r>
              <a:rPr lang="ca-ES">
                <a:cs typeface="Cambria"/>
              </a:rPr>
              <a:t>de</a:t>
            </a:r>
            <a:r>
              <a:rPr lang="ca-ES" spc="40">
                <a:cs typeface="Cambria"/>
              </a:rPr>
              <a:t> </a:t>
            </a:r>
            <a:r>
              <a:rPr lang="ca-ES" spc="-5" smtClean="0">
                <a:cs typeface="Cambria"/>
              </a:rPr>
              <a:t>desnutrició.</a:t>
            </a:r>
            <a:endParaRPr lang="ca-ES" dirty="0"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9653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91C51599-50C0-49F4-B953-2327986EC85E}"/>
              </a:ext>
            </a:extLst>
          </p:cNvPr>
          <p:cNvSpPr txBox="1"/>
          <p:nvPr/>
        </p:nvSpPr>
        <p:spPr>
          <a:xfrm>
            <a:off x="1661155" y="399028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>
                <a:solidFill>
                  <a:srgbClr val="FF0000"/>
                </a:solidFill>
              </a:rPr>
              <a:t>Dinamometria</a:t>
            </a:r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Resultado de imagen de dinamometro">
            <a:extLst>
              <a:ext uri="{FF2B5EF4-FFF2-40B4-BE49-F238E27FC236}">
                <a16:creationId xmlns:a16="http://schemas.microsoft.com/office/drawing/2014/main" xmlns="" id="{610F4210-A633-47C5-91E2-DF366D08B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172" y="4805904"/>
            <a:ext cx="1837737" cy="183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esultado de imagen de tecnica dinamometria">
            <a:extLst>
              <a:ext uri="{FF2B5EF4-FFF2-40B4-BE49-F238E27FC236}">
                <a16:creationId xmlns:a16="http://schemas.microsoft.com/office/drawing/2014/main" xmlns="" id="{31EF20BE-A25D-4162-9E08-78664D64B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6632" y="4836384"/>
            <a:ext cx="2179446" cy="159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A36FCF39-88EF-49D7-83E4-9B4975A471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51528" y="419624"/>
            <a:ext cx="6586444" cy="633907"/>
          </a:xfrm>
        </p:spPr>
        <p:txBody>
          <a:bodyPr/>
          <a:lstStyle/>
          <a:p>
            <a:pPr algn="ctr"/>
            <a:r>
              <a:rPr lang="ca-ES" sz="3200" b="1" noProof="0" dirty="0">
                <a:solidFill>
                  <a:srgbClr val="364F74"/>
                </a:solidFill>
              </a:rPr>
              <a:t>COMPOSICIÓ CORPORAL</a:t>
            </a:r>
          </a:p>
        </p:txBody>
      </p:sp>
      <p:pic>
        <p:nvPicPr>
          <p:cNvPr id="9" name="Picture 2" descr="Resultado de imagen de inbody 770">
            <a:extLst>
              <a:ext uri="{FF2B5EF4-FFF2-40B4-BE49-F238E27FC236}">
                <a16:creationId xmlns:a16="http://schemas.microsoft.com/office/drawing/2014/main" xmlns="" id="{B3FAB84E-B1F3-4ECD-80C4-46E38A1B10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91"/>
          <a:stretch/>
        </p:blipFill>
        <p:spPr bwMode="auto">
          <a:xfrm>
            <a:off x="601355" y="1524000"/>
            <a:ext cx="1893147" cy="237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esultado de imagen de bia 101 akern">
            <a:extLst>
              <a:ext uri="{FF2B5EF4-FFF2-40B4-BE49-F238E27FC236}">
                <a16:creationId xmlns:a16="http://schemas.microsoft.com/office/drawing/2014/main" xmlns="" id="{8F1BD689-FA6D-4BA6-B863-923723DBE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6632" y="1775249"/>
            <a:ext cx="2515196" cy="169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2A6B6545-C1BA-4C2F-8A60-419C4039559D}"/>
              </a:ext>
            </a:extLst>
          </p:cNvPr>
          <p:cNvSpPr txBox="1"/>
          <p:nvPr/>
        </p:nvSpPr>
        <p:spPr>
          <a:xfrm>
            <a:off x="1515755" y="1176703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>
                <a:solidFill>
                  <a:srgbClr val="FF0000"/>
                </a:solidFill>
              </a:rPr>
              <a:t>Bioimpedància</a:t>
            </a:r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47E2503E-049C-4F9D-8EEC-D4BB2F85963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62"/>
          <a:stretch/>
        </p:blipFill>
        <p:spPr>
          <a:xfrm>
            <a:off x="7100221" y="1939734"/>
            <a:ext cx="3926861" cy="4084360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A6B44B62-9A0E-4C64-8B37-A60E56596322}"/>
              </a:ext>
            </a:extLst>
          </p:cNvPr>
          <p:cNvSpPr txBox="1"/>
          <p:nvPr/>
        </p:nvSpPr>
        <p:spPr>
          <a:xfrm>
            <a:off x="8461217" y="1176703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DEXA</a:t>
            </a:r>
          </a:p>
        </p:txBody>
      </p:sp>
    </p:spTree>
    <p:extLst>
      <p:ext uri="{BB962C8B-B14F-4D97-AF65-F5344CB8AC3E}">
        <p14:creationId xmlns:p14="http://schemas.microsoft.com/office/powerpoint/2010/main" xmlns="" val="3665843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1384" y="328737"/>
            <a:ext cx="11521280" cy="796007"/>
          </a:xfrm>
        </p:spPr>
        <p:txBody>
          <a:bodyPr>
            <a:normAutofit/>
          </a:bodyPr>
          <a:lstStyle/>
          <a:p>
            <a:pPr algn="ctr"/>
            <a:r>
              <a:rPr lang="es-ES_tradnl" sz="3200" b="1" dirty="0">
                <a:solidFill>
                  <a:srgbClr val="364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CRITERIS GLIM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xmlns="" id="{EF56292B-4027-4A6F-AC91-339B1789CF06}"/>
              </a:ext>
            </a:extLst>
          </p:cNvPr>
          <p:cNvSpPr/>
          <p:nvPr/>
        </p:nvSpPr>
        <p:spPr>
          <a:xfrm>
            <a:off x="3161414" y="1827572"/>
            <a:ext cx="5869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>
                <a:latin typeface="Arial" panose="020B0604020202020204" pitchFamily="34" charset="0"/>
                <a:ea typeface="Calibri" panose="020F0502020204030204" pitchFamily="34" charset="0"/>
              </a:rPr>
              <a:t>Global </a:t>
            </a:r>
            <a:r>
              <a:rPr lang="es-ES_tradnl" dirty="0" err="1">
                <a:latin typeface="Arial" panose="020B0604020202020204" pitchFamily="34" charset="0"/>
                <a:ea typeface="Calibri" panose="020F0502020204030204" pitchFamily="34" charset="0"/>
              </a:rPr>
              <a:t>Leadership</a:t>
            </a:r>
            <a:r>
              <a:rPr lang="es-ES_tradnl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_tradnl" dirty="0" err="1">
                <a:latin typeface="Arial" panose="020B0604020202020204" pitchFamily="34" charset="0"/>
                <a:ea typeface="Calibri" panose="020F0502020204030204" pitchFamily="34" charset="0"/>
              </a:rPr>
              <a:t>Initiative</a:t>
            </a:r>
            <a:r>
              <a:rPr lang="es-ES_tradnl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_tradnl" dirty="0" err="1">
                <a:latin typeface="Arial" panose="020B0604020202020204" pitchFamily="34" charset="0"/>
                <a:ea typeface="Calibri" panose="020F0502020204030204" pitchFamily="34" charset="0"/>
              </a:rPr>
              <a:t>on</a:t>
            </a:r>
            <a:r>
              <a:rPr lang="es-ES_tradnl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_tradnl" dirty="0" err="1">
                <a:latin typeface="Arial" panose="020B0604020202020204" pitchFamily="34" charset="0"/>
                <a:ea typeface="Calibri" panose="020F0502020204030204" pitchFamily="34" charset="0"/>
              </a:rPr>
              <a:t>Malnutrition</a:t>
            </a:r>
            <a:r>
              <a:rPr lang="es-ES_tradnl" dirty="0">
                <a:latin typeface="Arial" panose="020B0604020202020204" pitchFamily="34" charset="0"/>
                <a:ea typeface="Calibri" panose="020F0502020204030204" pitchFamily="34" charset="0"/>
              </a:rPr>
              <a:t> (GLIM)</a:t>
            </a:r>
            <a:r>
              <a:rPr lang="es-ES" dirty="0"/>
              <a:t> 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xmlns="" id="{7AE97B5F-5056-4A26-8025-8D86B503AB9F}"/>
              </a:ext>
            </a:extLst>
          </p:cNvPr>
          <p:cNvSpPr/>
          <p:nvPr/>
        </p:nvSpPr>
        <p:spPr>
          <a:xfrm>
            <a:off x="1977366" y="2811389"/>
            <a:ext cx="849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/>
              <a:t>Projecte </a:t>
            </a:r>
            <a:r>
              <a:rPr lang="ca-ES"/>
              <a:t>per </a:t>
            </a:r>
            <a:r>
              <a:rPr lang="ca-ES" smtClean="0"/>
              <a:t>a treballar </a:t>
            </a:r>
            <a:r>
              <a:rPr lang="ca-ES"/>
              <a:t>en </a:t>
            </a:r>
            <a:r>
              <a:rPr lang="ca-ES" smtClean="0"/>
              <a:t>consens </a:t>
            </a:r>
            <a:r>
              <a:rPr lang="ca-ES" dirty="0"/>
              <a:t>sobre criteris diagnòstics per a la desnutrició</a:t>
            </a:r>
          </a:p>
        </p:txBody>
      </p:sp>
      <p:sp>
        <p:nvSpPr>
          <p:cNvPr id="30" name="Flecha abajo 8">
            <a:extLst>
              <a:ext uri="{FF2B5EF4-FFF2-40B4-BE49-F238E27FC236}">
                <a16:creationId xmlns:a16="http://schemas.microsoft.com/office/drawing/2014/main" xmlns="" id="{4604EF7F-ACF6-4BF7-921E-5A6561EB80A2}"/>
              </a:ext>
            </a:extLst>
          </p:cNvPr>
          <p:cNvSpPr/>
          <p:nvPr/>
        </p:nvSpPr>
        <p:spPr>
          <a:xfrm>
            <a:off x="5867399" y="2311771"/>
            <a:ext cx="457200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xmlns="" id="{C7CF1A68-1A4D-4A55-BFAC-E525878C9961}"/>
              </a:ext>
            </a:extLst>
          </p:cNvPr>
          <p:cNvSpPr txBox="1"/>
          <p:nvPr/>
        </p:nvSpPr>
        <p:spPr>
          <a:xfrm>
            <a:off x="1977366" y="3674558"/>
            <a:ext cx="105990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500" b="1" smtClean="0"/>
              <a:t>Objectius</a:t>
            </a:r>
            <a:endParaRPr lang="ca-ES" sz="1500" dirty="0"/>
          </a:p>
          <a:p>
            <a:endParaRPr lang="ca-ES" sz="1500" dirty="0"/>
          </a:p>
          <a:p>
            <a:endParaRPr lang="ca-ES" sz="1500" dirty="0"/>
          </a:p>
        </p:txBody>
      </p:sp>
      <p:sp>
        <p:nvSpPr>
          <p:cNvPr id="32" name="Marcador de contenido 2">
            <a:extLst>
              <a:ext uri="{FF2B5EF4-FFF2-40B4-BE49-F238E27FC236}">
                <a16:creationId xmlns:a16="http://schemas.microsoft.com/office/drawing/2014/main" xmlns="" id="{118D4B46-53FE-4FD3-B09D-0B5858B5DC4C}"/>
              </a:ext>
            </a:extLst>
          </p:cNvPr>
          <p:cNvSpPr txBox="1">
            <a:spLocks/>
          </p:cNvSpPr>
          <p:nvPr/>
        </p:nvSpPr>
        <p:spPr>
          <a:xfrm>
            <a:off x="3152420" y="3690047"/>
            <a:ext cx="7062213" cy="2591427"/>
          </a:xfrm>
          <a:prstGeom prst="rect">
            <a:avLst/>
          </a:prstGeom>
        </p:spPr>
        <p:txBody>
          <a:bodyPr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sz="1500" smtClean="0">
                <a:solidFill>
                  <a:schemeClr val="tx1"/>
                </a:solidFill>
              </a:rPr>
              <a:t>Aconseguir acords amb </a:t>
            </a:r>
            <a:r>
              <a:rPr lang="ca-ES" sz="1500" dirty="0">
                <a:solidFill>
                  <a:schemeClr val="tx1"/>
                </a:solidFill>
              </a:rPr>
              <a:t>criteris basats </a:t>
            </a:r>
            <a:r>
              <a:rPr lang="ca-ES" sz="1500">
                <a:solidFill>
                  <a:schemeClr val="tx1"/>
                </a:solidFill>
              </a:rPr>
              <a:t>en </a:t>
            </a:r>
            <a:r>
              <a:rPr lang="ca-ES" sz="1500" smtClean="0">
                <a:solidFill>
                  <a:schemeClr val="tx1"/>
                </a:solidFill>
              </a:rPr>
              <a:t>l’evidència </a:t>
            </a:r>
            <a:r>
              <a:rPr lang="ca-ES" sz="1500" dirty="0">
                <a:solidFill>
                  <a:schemeClr val="tx1"/>
                </a:solidFill>
              </a:rPr>
              <a:t>i adaptats </a:t>
            </a:r>
            <a:r>
              <a:rPr lang="ca-ES" sz="1500">
                <a:solidFill>
                  <a:schemeClr val="tx1"/>
                </a:solidFill>
              </a:rPr>
              <a:t>a </a:t>
            </a:r>
            <a:r>
              <a:rPr lang="ca-ES" sz="1500" smtClean="0">
                <a:solidFill>
                  <a:schemeClr val="tx1"/>
                </a:solidFill>
              </a:rPr>
              <a:t>diversos </a:t>
            </a:r>
            <a:r>
              <a:rPr lang="ca-ES" sz="1500">
                <a:solidFill>
                  <a:schemeClr val="tx1"/>
                </a:solidFill>
              </a:rPr>
              <a:t>àmbits </a:t>
            </a:r>
            <a:r>
              <a:rPr lang="ca-ES" sz="1500" smtClean="0">
                <a:solidFill>
                  <a:schemeClr val="tx1"/>
                </a:solidFill>
              </a:rPr>
              <a:t>clínics.</a:t>
            </a:r>
            <a:endParaRPr lang="ca-ES" sz="15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sz="1500" dirty="0">
                <a:solidFill>
                  <a:schemeClr val="tx1"/>
                </a:solidFill>
              </a:rPr>
              <a:t>Promoure la </a:t>
            </a:r>
            <a:r>
              <a:rPr lang="ca-ES" sz="1500">
                <a:solidFill>
                  <a:schemeClr val="tx1"/>
                </a:solidFill>
              </a:rPr>
              <a:t>difusió </a:t>
            </a:r>
            <a:r>
              <a:rPr lang="ca-ES" sz="1500" smtClean="0">
                <a:solidFill>
                  <a:schemeClr val="tx1"/>
                </a:solidFill>
              </a:rPr>
              <a:t>dels acords i </a:t>
            </a:r>
            <a:r>
              <a:rPr lang="ca-ES" sz="1500" dirty="0">
                <a:solidFill>
                  <a:schemeClr val="tx1"/>
                </a:solidFill>
              </a:rPr>
              <a:t>la </a:t>
            </a:r>
            <a:r>
              <a:rPr lang="ca-ES" sz="1500">
                <a:solidFill>
                  <a:schemeClr val="tx1"/>
                </a:solidFill>
              </a:rPr>
              <a:t>pràctica </a:t>
            </a:r>
            <a:r>
              <a:rPr lang="ca-ES" sz="1500" smtClean="0">
                <a:solidFill>
                  <a:schemeClr val="tx1"/>
                </a:solidFill>
              </a:rPr>
              <a:t>a escala global.</a:t>
            </a:r>
            <a:endParaRPr lang="ca-ES" sz="15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sz="1500" dirty="0">
                <a:solidFill>
                  <a:schemeClr val="tx1"/>
                </a:solidFill>
              </a:rPr>
              <a:t>Impulsar pràctiques per al diagnòstic de la desnutrició:</a:t>
            </a:r>
          </a:p>
          <a:p>
            <a:pPr marL="876287" lvl="2" indent="-342900">
              <a:buFont typeface="Wingdings" panose="05000000000000000000" pitchFamily="2" charset="2"/>
              <a:buChar char="ü"/>
            </a:pPr>
            <a:r>
              <a:rPr lang="ca-ES" sz="1500" smtClean="0">
                <a:solidFill>
                  <a:schemeClr val="tx1"/>
                </a:solidFill>
              </a:rPr>
              <a:t>Simples.</a:t>
            </a:r>
            <a:endParaRPr lang="ca-ES" sz="1500" dirty="0">
              <a:solidFill>
                <a:schemeClr val="tx1"/>
              </a:solidFill>
            </a:endParaRPr>
          </a:p>
          <a:p>
            <a:pPr marL="876287" lvl="2" indent="-342900">
              <a:buFont typeface="Wingdings" panose="05000000000000000000" pitchFamily="2" charset="2"/>
              <a:buChar char="ü"/>
            </a:pPr>
            <a:r>
              <a:rPr lang="ca-ES" sz="1500" smtClean="0">
                <a:solidFill>
                  <a:schemeClr val="tx1"/>
                </a:solidFill>
              </a:rPr>
              <a:t>Inclouen </a:t>
            </a:r>
            <a:r>
              <a:rPr lang="ca-ES" sz="1500" dirty="0">
                <a:solidFill>
                  <a:schemeClr val="tx1"/>
                </a:solidFill>
              </a:rPr>
              <a:t>criteris diagnòstics clínics rellevants apropiats </a:t>
            </a:r>
            <a:r>
              <a:rPr lang="ca-ES" sz="1500">
                <a:solidFill>
                  <a:schemeClr val="tx1"/>
                </a:solidFill>
              </a:rPr>
              <a:t>per </a:t>
            </a:r>
            <a:r>
              <a:rPr lang="ca-ES" sz="1500" smtClean="0">
                <a:solidFill>
                  <a:schemeClr val="tx1"/>
                </a:solidFill>
              </a:rPr>
              <a:t>a ser </a:t>
            </a:r>
            <a:r>
              <a:rPr lang="ca-ES" sz="1500" dirty="0">
                <a:solidFill>
                  <a:schemeClr val="tx1"/>
                </a:solidFill>
              </a:rPr>
              <a:t>aplicats per tots </a:t>
            </a:r>
            <a:r>
              <a:rPr lang="ca-ES" sz="1500">
                <a:solidFill>
                  <a:schemeClr val="tx1"/>
                </a:solidFill>
              </a:rPr>
              <a:t>els </a:t>
            </a:r>
            <a:r>
              <a:rPr lang="ca-ES" sz="1500" smtClean="0">
                <a:solidFill>
                  <a:schemeClr val="tx1"/>
                </a:solidFill>
              </a:rPr>
              <a:t>professionals. </a:t>
            </a:r>
            <a:endParaRPr lang="ca-ES" sz="1500" dirty="0">
              <a:solidFill>
                <a:schemeClr val="tx1"/>
              </a:solidFill>
            </a:endParaRPr>
          </a:p>
          <a:p>
            <a:pPr marL="876287" lvl="2" indent="-342900">
              <a:buFont typeface="Wingdings" panose="05000000000000000000" pitchFamily="2" charset="2"/>
              <a:buChar char="ü"/>
            </a:pPr>
            <a:r>
              <a:rPr lang="ca-ES" sz="1500" dirty="0">
                <a:solidFill>
                  <a:schemeClr val="tx1"/>
                </a:solidFill>
              </a:rPr>
              <a:t>Fomenten l’ús de metodologia </a:t>
            </a:r>
            <a:r>
              <a:rPr lang="ca-ES" sz="1500">
                <a:solidFill>
                  <a:schemeClr val="tx1"/>
                </a:solidFill>
              </a:rPr>
              <a:t>àmpliament </a:t>
            </a:r>
            <a:r>
              <a:rPr lang="ca-ES" sz="1500" smtClean="0">
                <a:solidFill>
                  <a:schemeClr val="tx1"/>
                </a:solidFill>
              </a:rPr>
              <a:t>accessible.</a:t>
            </a:r>
            <a:endParaRPr lang="ca-ES" sz="1500" dirty="0">
              <a:solidFill>
                <a:schemeClr val="tx1"/>
              </a:solidFill>
            </a:endParaRPr>
          </a:p>
          <a:p>
            <a:pPr marL="569378" lvl="1" indent="-342900">
              <a:buFont typeface="Wingdings" panose="05000000000000000000" pitchFamily="2" charset="2"/>
              <a:buChar char="ü"/>
            </a:pPr>
            <a:endParaRPr lang="ca-ES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406696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1384" y="328737"/>
            <a:ext cx="11521280" cy="796007"/>
          </a:xfrm>
        </p:spPr>
        <p:txBody>
          <a:bodyPr>
            <a:normAutofit/>
          </a:bodyPr>
          <a:lstStyle/>
          <a:p>
            <a:pPr algn="ctr"/>
            <a:r>
              <a:rPr lang="es-ES_tradnl" sz="3200" b="1" dirty="0">
                <a:solidFill>
                  <a:srgbClr val="364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CRITERIS GLIM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3701812" y="1628800"/>
            <a:ext cx="7146716" cy="523220"/>
          </a:xfrm>
          <a:prstGeom prst="rect">
            <a:avLst/>
          </a:prstGeom>
          <a:noFill/>
          <a:ln w="3492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400" b="1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Risc de desnutrició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a-ES" sz="1400" kern="0">
                <a:solidFill>
                  <a:prstClr val="black"/>
                </a:solidFill>
                <a:latin typeface="Calibri"/>
              </a:rPr>
              <a:t>Ú</a:t>
            </a:r>
            <a:r>
              <a:rPr kumimoji="0" lang="ca-ES" sz="1400" b="0" i="0" u="none" strike="noStrike" kern="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d’eines validades </a:t>
            </a:r>
            <a:r>
              <a:rPr kumimoji="0" lang="ca-ES" sz="14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 </a:t>
            </a:r>
            <a:r>
              <a:rPr kumimoji="0" lang="ca-ES" sz="14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 </a:t>
            </a:r>
            <a:r>
              <a:rPr kumimoji="0" lang="ca-ES" sz="1400" b="0" i="0" u="none" strike="noStrike" kern="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cribratge </a:t>
            </a:r>
            <a:r>
              <a:rPr kumimoji="0" lang="ca-ES" sz="14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nutricional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3701812" y="2383737"/>
            <a:ext cx="7146716" cy="1815882"/>
          </a:xfrm>
          <a:prstGeom prst="rect">
            <a:avLst/>
          </a:prstGeom>
          <a:noFill/>
          <a:ln w="3492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400" b="1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Criteris de valoració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a-ES" sz="14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Fenotípics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ca-ES" sz="1400" kern="0" dirty="0">
                <a:solidFill>
                  <a:prstClr val="black"/>
                </a:solidFill>
                <a:latin typeface="Calibri"/>
              </a:rPr>
              <a:t>Pè</a:t>
            </a:r>
            <a:r>
              <a:rPr kumimoji="0" lang="ca-ES" sz="14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rdua de pes involuntària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ca-ES" sz="14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Baix IMC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ca-ES" sz="14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Pèrdua de massa muscular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a-ES" sz="14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Etiològics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ca-ES" sz="14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Ingesta </a:t>
            </a:r>
            <a:r>
              <a:rPr kumimoji="0" lang="ca-ES" sz="1400" b="0" i="0" u="none" strike="noStrike" kern="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</a:t>
            </a:r>
            <a:r>
              <a:rPr kumimoji="0" lang="ca-ES" sz="14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assimilació reduïda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ca-ES" sz="14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Presència </a:t>
            </a:r>
            <a:r>
              <a:rPr kumimoji="0" lang="ca-ES" sz="1400" b="0" i="0" u="none" strike="noStrike" kern="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d’inflamació / </a:t>
            </a:r>
            <a:r>
              <a:rPr kumimoji="0" lang="ca-ES" sz="14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malaltia 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3701812" y="4431336"/>
            <a:ext cx="7146716" cy="555537"/>
          </a:xfrm>
          <a:prstGeom prst="rect">
            <a:avLst/>
          </a:prstGeom>
          <a:noFill/>
          <a:ln w="3492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54089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400" b="1" i="0" u="none" strike="noStrike" kern="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 ha desnutrició </a:t>
            </a:r>
            <a:r>
              <a:rPr kumimoji="0" lang="ca-ES" sz="1400" b="1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</a:t>
            </a:r>
          </a:p>
          <a:p>
            <a:pPr marL="0" marR="0" lvl="0" indent="0" algn="ctr" defTabSz="154089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400" b="1" i="0" u="none" strike="noStrike" kern="0" cap="none" spc="0" normalizeH="0" baseline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 a </a:t>
            </a:r>
            <a:r>
              <a:rPr kumimoji="0" lang="ca-ES" sz="1400" b="1" i="0" u="none" strike="noStrike" kern="0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mínim</a:t>
            </a:r>
            <a:r>
              <a:rPr kumimoji="0" lang="ca-ES" sz="1400" b="1" i="0" u="none" strike="noStrike" kern="0" cap="none" spc="0" normalizeH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a-ES" sz="1400" b="1" i="0" u="none" strike="noStrike" kern="0" cap="none" spc="0" normalizeH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</a:t>
            </a:r>
            <a:r>
              <a:rPr kumimoji="0" lang="ca-ES" sz="1400" b="1" i="0" u="none" strike="noStrike" kern="0" cap="none" spc="0" normalizeH="0" baseline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a-ES" sz="1400" b="1" i="0" u="none" strike="noStrike" kern="0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criteri fenotípic </a:t>
            </a:r>
            <a:r>
              <a:rPr kumimoji="0" lang="ca-ES" sz="1400" b="1" i="0" u="none" strike="noStrike" kern="0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 </a:t>
            </a:r>
            <a:r>
              <a:rPr kumimoji="0" lang="ca-ES" sz="1400" b="1" i="0" u="none" strike="noStrike" kern="0" cap="none" spc="0" normalizeH="0" baseline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 </a:t>
            </a:r>
            <a:r>
              <a:rPr kumimoji="0" lang="ca-ES" sz="1400" b="1" i="0" u="none" strike="noStrike" kern="0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criteri </a:t>
            </a:r>
            <a:r>
              <a:rPr kumimoji="0" lang="ca-ES" sz="1400" b="1" i="0" u="none" strike="noStrike" kern="0" cap="none" spc="0" normalizeH="0" baseline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etiològic</a:t>
            </a:r>
            <a:endParaRPr kumimoji="0" lang="ca-ES" sz="1400" b="1" i="0" u="none" strike="noStrike" kern="0" cap="none" spc="0" normalizeH="0" baseline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3701812" y="5226355"/>
            <a:ext cx="7146716" cy="555537"/>
          </a:xfrm>
          <a:prstGeom prst="rect">
            <a:avLst/>
          </a:prstGeom>
          <a:noFill/>
          <a:ln w="3492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54089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400" b="1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Determinació de la gravetat de la desnutrició</a:t>
            </a:r>
          </a:p>
          <a:p>
            <a:pPr marL="285750" marR="0" lvl="0" indent="-285750" algn="ctr" defTabSz="154089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a-ES" sz="1400" b="0" i="0" u="none" strike="noStrike" kern="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Segons criteris </a:t>
            </a:r>
            <a:r>
              <a:rPr kumimoji="0" lang="ca-ES" sz="14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fenotípics</a:t>
            </a:r>
          </a:p>
        </p:txBody>
      </p:sp>
      <p:sp>
        <p:nvSpPr>
          <p:cNvPr id="21" name="Flecha: hacia abajo 20"/>
          <p:cNvSpPr/>
          <p:nvPr/>
        </p:nvSpPr>
        <p:spPr>
          <a:xfrm>
            <a:off x="6965720" y="4211967"/>
            <a:ext cx="570440" cy="219369"/>
          </a:xfrm>
          <a:prstGeom prst="downArrow">
            <a:avLst/>
          </a:prstGeom>
          <a:solidFill>
            <a:schemeClr val="tx2">
              <a:lumMod val="50000"/>
            </a:schemeClr>
          </a:solidFill>
          <a:ln w="2222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1458586" y="1744403"/>
            <a:ext cx="1784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RISC </a:t>
            </a:r>
            <a:r>
              <a:rPr kumimoji="0" lang="es-E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DESNUTRICIÓ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1458586" y="3052726"/>
            <a:ext cx="1100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VALORACIÓ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DIAGNÒSTIC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1458586" y="4555215"/>
            <a:ext cx="11006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DIAGNÒSTIC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1458586" y="5350234"/>
            <a:ext cx="1643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GRAU DE GRAVETAT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Flecha: hacia abajo 11"/>
          <p:cNvSpPr/>
          <p:nvPr/>
        </p:nvSpPr>
        <p:spPr>
          <a:xfrm>
            <a:off x="6911776" y="2164951"/>
            <a:ext cx="570440" cy="219369"/>
          </a:xfrm>
          <a:prstGeom prst="downArrow">
            <a:avLst/>
          </a:prstGeom>
          <a:solidFill>
            <a:schemeClr val="tx2">
              <a:lumMod val="50000"/>
            </a:schemeClr>
          </a:solidFill>
          <a:ln w="2222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Flecha: hacia abajo 11"/>
          <p:cNvSpPr/>
          <p:nvPr/>
        </p:nvSpPr>
        <p:spPr>
          <a:xfrm>
            <a:off x="6917752" y="5007547"/>
            <a:ext cx="570440" cy="219369"/>
          </a:xfrm>
          <a:prstGeom prst="downArrow">
            <a:avLst/>
          </a:prstGeom>
          <a:solidFill>
            <a:schemeClr val="tx2">
              <a:lumMod val="50000"/>
            </a:schemeClr>
          </a:solidFill>
          <a:ln w="2222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7002266" y="2450360"/>
            <a:ext cx="2520280" cy="52322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4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&gt;5</a:t>
            </a:r>
            <a:r>
              <a:rPr kumimoji="0" lang="ca-ES" sz="14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 </a:t>
            </a:r>
            <a:r>
              <a:rPr kumimoji="0" lang="ca-ES" sz="1400" b="0" i="0" u="none" strike="noStrike" kern="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els </a:t>
            </a:r>
            <a:r>
              <a:rPr kumimoji="0" lang="ca-ES" sz="14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últims 6 mesos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4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&gt;10</a:t>
            </a:r>
            <a:r>
              <a:rPr kumimoji="0" lang="ca-ES" sz="14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 </a:t>
            </a:r>
            <a:r>
              <a:rPr kumimoji="0" lang="ca-ES" sz="1400" b="0" i="0" u="none" strike="noStrike" kern="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més </a:t>
            </a:r>
            <a:r>
              <a:rPr kumimoji="0" lang="ca-ES" sz="14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6 mesos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7010234" y="3040203"/>
            <a:ext cx="2574224" cy="52322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4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IMC&lt;20 en </a:t>
            </a:r>
            <a:r>
              <a:rPr kumimoji="0" lang="ca-ES" sz="14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menors </a:t>
            </a:r>
            <a:r>
              <a:rPr kumimoji="0" lang="ca-ES" sz="1400" b="0" i="0" u="none" strike="noStrike" kern="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70 </a:t>
            </a:r>
            <a:r>
              <a:rPr kumimoji="0" lang="ca-ES" sz="14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anys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4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IMC &lt; 22 en </a:t>
            </a:r>
            <a:r>
              <a:rPr kumimoji="0" lang="ca-ES" sz="14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majors </a:t>
            </a:r>
            <a:r>
              <a:rPr kumimoji="0" lang="ca-ES" sz="1400" b="0" i="0" u="none" strike="noStrike" kern="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70 </a:t>
            </a:r>
            <a:r>
              <a:rPr kumimoji="0" lang="ca-ES" sz="14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anys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7752184" y="3621652"/>
            <a:ext cx="2880320" cy="52322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4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≥50% requeriments + 1 setmana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4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Qualsevol reducció &gt; 2 setmanes</a:t>
            </a:r>
          </a:p>
        </p:txBody>
      </p:sp>
    </p:spTree>
    <p:extLst>
      <p:ext uri="{BB962C8B-B14F-4D97-AF65-F5344CB8AC3E}">
        <p14:creationId xmlns:p14="http://schemas.microsoft.com/office/powerpoint/2010/main" xmlns="" val="232926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 animBg="1"/>
      <p:bldP spid="27" grpId="0" animBg="1"/>
      <p:bldP spid="14" grpId="0" animBg="1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81387" y="327847"/>
            <a:ext cx="9144000" cy="633907"/>
          </a:xfrm>
        </p:spPr>
        <p:txBody>
          <a:bodyPr/>
          <a:lstStyle/>
          <a:p>
            <a:pPr algn="ctr"/>
            <a:r>
              <a:rPr lang="ca-ES" sz="3200" b="1" noProof="0" dirty="0">
                <a:solidFill>
                  <a:srgbClr val="364F74"/>
                </a:solidFill>
              </a:rPr>
              <a:t>CAS CLÍNIC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3631" y="1585555"/>
            <a:ext cx="5495734" cy="371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3675" indent="-1936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SzPct val="7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882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779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buClr>
                <a:srgbClr val="003366"/>
              </a:buClr>
            </a:pPr>
            <a:r>
              <a:rPr lang="ca-ES" sz="2000" b="1" kern="0" smtClean="0">
                <a:solidFill>
                  <a:srgbClr val="FF0000"/>
                </a:solidFill>
              </a:rPr>
              <a:t>Exploració </a:t>
            </a:r>
            <a:r>
              <a:rPr lang="ca-ES" sz="2000" b="1" kern="0" dirty="0">
                <a:solidFill>
                  <a:srgbClr val="FF0000"/>
                </a:solidFill>
              </a:rPr>
              <a:t>física</a:t>
            </a:r>
            <a:endParaRPr lang="ca-ES" sz="1600" b="1" kern="0" dirty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</a:pPr>
            <a:endParaRPr lang="ca-ES" sz="1800" kern="0" dirty="0"/>
          </a:p>
          <a:p>
            <a:pPr lvl="1">
              <a:lnSpc>
                <a:spcPct val="80000"/>
              </a:lnSpc>
            </a:pPr>
            <a:r>
              <a:rPr lang="ca-ES" sz="1800" kern="0"/>
              <a:t>Pes </a:t>
            </a:r>
            <a:r>
              <a:rPr lang="ca-ES" sz="1800" kern="0" smtClean="0"/>
              <a:t>habitual: </a:t>
            </a:r>
            <a:r>
              <a:rPr lang="ca-ES" sz="1800" kern="0" dirty="0"/>
              <a:t>66 kg</a:t>
            </a:r>
          </a:p>
          <a:p>
            <a:pPr lvl="1">
              <a:lnSpc>
                <a:spcPct val="80000"/>
              </a:lnSpc>
            </a:pPr>
            <a:endParaRPr lang="ca-ES" sz="1800" kern="0" dirty="0"/>
          </a:p>
          <a:p>
            <a:pPr lvl="1">
              <a:lnSpc>
                <a:spcPct val="80000"/>
              </a:lnSpc>
            </a:pPr>
            <a:r>
              <a:rPr lang="ca-ES" sz="1800" kern="0" dirty="0"/>
              <a:t>Pes estimat: 54,3 kg</a:t>
            </a:r>
          </a:p>
          <a:p>
            <a:pPr lvl="1">
              <a:lnSpc>
                <a:spcPct val="80000"/>
              </a:lnSpc>
            </a:pPr>
            <a:endParaRPr lang="ca-ES" sz="1800" kern="0" dirty="0"/>
          </a:p>
          <a:p>
            <a:pPr lvl="1">
              <a:lnSpc>
                <a:spcPct val="80000"/>
              </a:lnSpc>
            </a:pPr>
            <a:r>
              <a:rPr lang="ca-ES" sz="1800" kern="0" smtClean="0"/>
              <a:t>Alçada: </a:t>
            </a:r>
            <a:r>
              <a:rPr lang="ca-ES" sz="1800" kern="0" dirty="0"/>
              <a:t>1,62 m</a:t>
            </a:r>
          </a:p>
          <a:p>
            <a:pPr lvl="1">
              <a:lnSpc>
                <a:spcPct val="80000"/>
              </a:lnSpc>
            </a:pPr>
            <a:endParaRPr lang="ca-ES" sz="1800" kern="0" dirty="0"/>
          </a:p>
          <a:p>
            <a:pPr lvl="1">
              <a:lnSpc>
                <a:spcPct val="80000"/>
              </a:lnSpc>
            </a:pPr>
            <a:r>
              <a:rPr lang="ca-ES" sz="1800" kern="0" smtClean="0"/>
              <a:t>IMC: </a:t>
            </a:r>
            <a:r>
              <a:rPr lang="ca-ES" sz="1800" kern="0" dirty="0"/>
              <a:t>20,7 kg/m</a:t>
            </a:r>
            <a:r>
              <a:rPr lang="ca-ES" sz="1800" kern="0" baseline="30000" dirty="0"/>
              <a:t>2</a:t>
            </a:r>
          </a:p>
          <a:p>
            <a:pPr lvl="1">
              <a:lnSpc>
                <a:spcPct val="80000"/>
              </a:lnSpc>
            </a:pPr>
            <a:endParaRPr lang="ca-ES" sz="1800" kern="0" dirty="0"/>
          </a:p>
          <a:p>
            <a:pPr lvl="1">
              <a:lnSpc>
                <a:spcPct val="80000"/>
              </a:lnSpc>
            </a:pPr>
            <a:r>
              <a:rPr lang="ca-ES" sz="1800" kern="0"/>
              <a:t>% </a:t>
            </a:r>
            <a:r>
              <a:rPr lang="ca-ES" sz="1800" kern="0" smtClean="0"/>
              <a:t>de pèrdua </a:t>
            </a:r>
            <a:r>
              <a:rPr lang="ca-ES" sz="1800" kern="0"/>
              <a:t>de </a:t>
            </a:r>
            <a:r>
              <a:rPr lang="ca-ES" sz="1800" kern="0" smtClean="0"/>
              <a:t>pes: 17,7% </a:t>
            </a:r>
            <a:r>
              <a:rPr lang="ca-ES" sz="1800" kern="0"/>
              <a:t>en </a:t>
            </a:r>
            <a:r>
              <a:rPr lang="ca-ES" sz="1800" kern="0" smtClean="0"/>
              <a:t>sis </a:t>
            </a:r>
            <a:r>
              <a:rPr lang="ca-ES" sz="1800" kern="0" dirty="0"/>
              <a:t>mesos</a:t>
            </a:r>
          </a:p>
          <a:p>
            <a:pPr lvl="1">
              <a:lnSpc>
                <a:spcPct val="80000"/>
              </a:lnSpc>
            </a:pPr>
            <a:endParaRPr lang="ca-ES" sz="1800" kern="0" dirty="0"/>
          </a:p>
          <a:p>
            <a:pPr marL="473075" lvl="1" indent="0">
              <a:lnSpc>
                <a:spcPct val="80000"/>
              </a:lnSpc>
              <a:buNone/>
            </a:pPr>
            <a:endParaRPr lang="ca-ES" sz="1800" kern="0" dirty="0"/>
          </a:p>
          <a:p>
            <a:pPr marL="0" indent="0">
              <a:lnSpc>
                <a:spcPct val="80000"/>
              </a:lnSpc>
              <a:buClr>
                <a:srgbClr val="003366"/>
              </a:buClr>
              <a:buNone/>
            </a:pPr>
            <a:endParaRPr lang="ca-ES" sz="2000" kern="0" dirty="0"/>
          </a:p>
          <a:p>
            <a:pPr>
              <a:lnSpc>
                <a:spcPct val="80000"/>
              </a:lnSpc>
            </a:pPr>
            <a:endParaRPr lang="ca-ES" sz="1600" kern="0" dirty="0"/>
          </a:p>
          <a:p>
            <a:pPr marL="473075" lvl="1" indent="0">
              <a:lnSpc>
                <a:spcPct val="80000"/>
              </a:lnSpc>
              <a:buFontTx/>
              <a:buNone/>
            </a:pPr>
            <a:endParaRPr lang="ca-ES" sz="1400" kern="0" dirty="0"/>
          </a:p>
          <a:p>
            <a:pPr lvl="1">
              <a:lnSpc>
                <a:spcPct val="80000"/>
              </a:lnSpc>
            </a:pPr>
            <a:endParaRPr lang="ca-ES" sz="1800" kern="0" dirty="0"/>
          </a:p>
          <a:p>
            <a:pPr lvl="1">
              <a:lnSpc>
                <a:spcPct val="80000"/>
              </a:lnSpc>
            </a:pPr>
            <a:endParaRPr lang="ca-ES" sz="1800" kern="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2F7E6603-8829-4826-BF31-B5CB9A06207C}"/>
              </a:ext>
            </a:extLst>
          </p:cNvPr>
          <p:cNvSpPr txBox="1">
            <a:spLocks noChangeArrowheads="1"/>
          </p:cNvSpPr>
          <p:nvPr/>
        </p:nvSpPr>
        <p:spPr>
          <a:xfrm>
            <a:off x="6827006" y="1585556"/>
            <a:ext cx="4291289" cy="2428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Clr>
                <a:srgbClr val="003366"/>
              </a:buClr>
              <a:buFont typeface="Arial"/>
              <a:buNone/>
            </a:pPr>
            <a:r>
              <a:rPr lang="ca-ES" sz="2000" b="1" smtClean="0">
                <a:solidFill>
                  <a:srgbClr val="FF0000"/>
                </a:solidFill>
              </a:rPr>
              <a:t>Anàlisis</a:t>
            </a:r>
            <a:endParaRPr lang="ca-ES" sz="2000" b="1" dirty="0">
              <a:solidFill>
                <a:srgbClr val="FF0000"/>
              </a:solidFill>
            </a:endParaRPr>
          </a:p>
          <a:p>
            <a:pPr marL="0" indent="0" algn="ctr">
              <a:lnSpc>
                <a:spcPct val="80000"/>
              </a:lnSpc>
              <a:buClr>
                <a:srgbClr val="003366"/>
              </a:buClr>
              <a:buFont typeface="Arial"/>
              <a:buNone/>
            </a:pPr>
            <a:endParaRPr lang="ca-ES" sz="2000" b="1" dirty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buClr>
                <a:srgbClr val="003366"/>
              </a:buClr>
              <a:buFont typeface="Arial"/>
              <a:buNone/>
            </a:pPr>
            <a:r>
              <a:rPr lang="ca-ES" sz="1800" smtClean="0"/>
              <a:t>Cr: </a:t>
            </a:r>
            <a:r>
              <a:rPr lang="ca-ES" sz="1800" dirty="0"/>
              <a:t>0,9 mg/</a:t>
            </a:r>
            <a:r>
              <a:rPr lang="ca-ES" sz="1800" dirty="0" err="1"/>
              <a:t>dL</a:t>
            </a:r>
            <a:endParaRPr lang="ca-ES" sz="1800" dirty="0"/>
          </a:p>
          <a:p>
            <a:pPr marL="0" indent="0">
              <a:lnSpc>
                <a:spcPct val="80000"/>
              </a:lnSpc>
              <a:buClr>
                <a:srgbClr val="003366"/>
              </a:buClr>
              <a:buFont typeface="Arial"/>
              <a:buNone/>
            </a:pPr>
            <a:r>
              <a:rPr lang="ca-ES" sz="1800" smtClean="0"/>
              <a:t>Albúmina: </a:t>
            </a:r>
            <a:r>
              <a:rPr lang="ca-ES" sz="1800" dirty="0"/>
              <a:t>2,4 g/</a:t>
            </a:r>
            <a:r>
              <a:rPr lang="ca-ES" sz="1800" dirty="0" err="1"/>
              <a:t>dL</a:t>
            </a:r>
            <a:endParaRPr lang="ca-ES" sz="1800" dirty="0"/>
          </a:p>
          <a:p>
            <a:pPr marL="0" indent="0">
              <a:lnSpc>
                <a:spcPct val="80000"/>
              </a:lnSpc>
              <a:buClr>
                <a:srgbClr val="003366"/>
              </a:buClr>
              <a:buFont typeface="Arial"/>
              <a:buNone/>
            </a:pPr>
            <a:r>
              <a:rPr lang="ca-ES" sz="1800" smtClean="0"/>
              <a:t>Prealbúmina: </a:t>
            </a:r>
            <a:r>
              <a:rPr lang="ca-ES" sz="1800" dirty="0"/>
              <a:t>13 mg/</a:t>
            </a:r>
            <a:r>
              <a:rPr lang="ca-ES" sz="1800" dirty="0" err="1"/>
              <a:t>dL</a:t>
            </a:r>
            <a:endParaRPr lang="ca-ES" sz="1800" dirty="0"/>
          </a:p>
          <a:p>
            <a:pPr marL="0" indent="0">
              <a:lnSpc>
                <a:spcPct val="80000"/>
              </a:lnSpc>
              <a:buClr>
                <a:srgbClr val="003366"/>
              </a:buClr>
              <a:buFont typeface="Arial"/>
              <a:buNone/>
            </a:pPr>
            <a:r>
              <a:rPr lang="ca-ES" sz="1800" smtClean="0"/>
              <a:t>PCR: </a:t>
            </a:r>
            <a:r>
              <a:rPr lang="ca-ES" sz="1800" dirty="0"/>
              <a:t>56 mg/L</a:t>
            </a:r>
          </a:p>
          <a:p>
            <a:pPr marL="0" indent="0">
              <a:lnSpc>
                <a:spcPct val="80000"/>
              </a:lnSpc>
              <a:buClr>
                <a:srgbClr val="003366"/>
              </a:buClr>
              <a:buFont typeface="Arial"/>
              <a:buNone/>
            </a:pPr>
            <a:endParaRPr lang="ca-ES" sz="1800" dirty="0"/>
          </a:p>
          <a:p>
            <a:pPr marL="0" indent="0">
              <a:lnSpc>
                <a:spcPct val="80000"/>
              </a:lnSpc>
              <a:buClr>
                <a:srgbClr val="003366"/>
              </a:buClr>
              <a:buFont typeface="Arial"/>
              <a:buNone/>
            </a:pPr>
            <a:r>
              <a:rPr lang="ca-ES" sz="1800" smtClean="0"/>
              <a:t>CT: </a:t>
            </a:r>
            <a:r>
              <a:rPr lang="ca-ES" sz="1800" dirty="0"/>
              <a:t>68 mg/dl</a:t>
            </a:r>
          </a:p>
          <a:p>
            <a:pPr marL="0" indent="0">
              <a:lnSpc>
                <a:spcPct val="80000"/>
              </a:lnSpc>
              <a:buClr>
                <a:srgbClr val="003366"/>
              </a:buClr>
              <a:buFont typeface="Arial"/>
              <a:buNone/>
            </a:pPr>
            <a:endParaRPr lang="ca-ES" sz="1600" dirty="0"/>
          </a:p>
          <a:p>
            <a:pPr marL="0" indent="0">
              <a:lnSpc>
                <a:spcPct val="80000"/>
              </a:lnSpc>
              <a:buClr>
                <a:srgbClr val="003366"/>
              </a:buClr>
              <a:buFont typeface="Arial"/>
              <a:buNone/>
            </a:pPr>
            <a:endParaRPr lang="ca-ES" sz="160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67162394-7DBC-44F4-86D5-5B3C1286B436}"/>
              </a:ext>
            </a:extLst>
          </p:cNvPr>
          <p:cNvSpPr txBox="1">
            <a:spLocks noChangeArrowheads="1"/>
          </p:cNvSpPr>
          <p:nvPr/>
        </p:nvSpPr>
        <p:spPr>
          <a:xfrm>
            <a:off x="6827005" y="4222359"/>
            <a:ext cx="4291289" cy="2428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Clr>
                <a:srgbClr val="003366"/>
              </a:buClr>
              <a:buFont typeface="Arial"/>
              <a:buNone/>
            </a:pPr>
            <a:r>
              <a:rPr lang="es-ES" sz="2000" b="1" smtClean="0">
                <a:solidFill>
                  <a:srgbClr val="FF0000"/>
                </a:solidFill>
              </a:rPr>
              <a:t>Impedància bioelèctrica</a:t>
            </a:r>
            <a:endParaRPr lang="es-ES" sz="2000" b="1" dirty="0">
              <a:solidFill>
                <a:srgbClr val="FF0000"/>
              </a:solidFill>
            </a:endParaRPr>
          </a:p>
          <a:p>
            <a:pPr marL="0" indent="0" algn="ctr">
              <a:lnSpc>
                <a:spcPct val="80000"/>
              </a:lnSpc>
              <a:buClr>
                <a:srgbClr val="003366"/>
              </a:buClr>
              <a:buFont typeface="Arial"/>
              <a:buNone/>
            </a:pPr>
            <a:endParaRPr lang="es-ES" sz="1400" b="1" dirty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buClr>
                <a:srgbClr val="003366"/>
              </a:buClr>
              <a:buFont typeface="Arial"/>
              <a:buNone/>
            </a:pPr>
            <a:r>
              <a:rPr lang="es-ES" sz="1800" dirty="0"/>
              <a:t>Angle </a:t>
            </a:r>
            <a:r>
              <a:rPr lang="es-ES" sz="1800"/>
              <a:t>de </a:t>
            </a:r>
            <a:r>
              <a:rPr lang="es-ES" sz="1800" smtClean="0"/>
              <a:t>fase: </a:t>
            </a:r>
            <a:r>
              <a:rPr lang="es-ES" sz="1800" dirty="0"/>
              <a:t>4,1</a:t>
            </a:r>
            <a:r>
              <a:rPr lang="el-GR" sz="1800" baseline="30000" dirty="0"/>
              <a:t>ο</a:t>
            </a:r>
            <a:endParaRPr lang="es-ES" sz="1800" dirty="0"/>
          </a:p>
          <a:p>
            <a:pPr marL="0" indent="0">
              <a:lnSpc>
                <a:spcPct val="80000"/>
              </a:lnSpc>
              <a:buClr>
                <a:srgbClr val="003366"/>
              </a:buClr>
              <a:buFont typeface="Arial"/>
              <a:buNone/>
            </a:pPr>
            <a:r>
              <a:rPr lang="es-ES" sz="1800" dirty="0"/>
              <a:t>Índex </a:t>
            </a:r>
            <a:r>
              <a:rPr lang="es-ES" sz="1800"/>
              <a:t>de </a:t>
            </a:r>
            <a:r>
              <a:rPr lang="es-ES" sz="1800" smtClean="0"/>
              <a:t>massa cel·lular </a:t>
            </a:r>
            <a:r>
              <a:rPr lang="es-ES" sz="1800" dirty="0" err="1"/>
              <a:t>baix</a:t>
            </a:r>
            <a:r>
              <a:rPr lang="es-ES" sz="1800" dirty="0"/>
              <a:t> (6,9)</a:t>
            </a:r>
          </a:p>
          <a:p>
            <a:pPr marL="0" indent="0">
              <a:lnSpc>
                <a:spcPct val="80000"/>
              </a:lnSpc>
              <a:buClr>
                <a:srgbClr val="003366"/>
              </a:buClr>
              <a:buFont typeface="Arial"/>
              <a:buNone/>
            </a:pPr>
            <a:endParaRPr lang="es-ES" sz="1600" dirty="0"/>
          </a:p>
          <a:p>
            <a:pPr marL="0" indent="0">
              <a:lnSpc>
                <a:spcPct val="80000"/>
              </a:lnSpc>
              <a:buClr>
                <a:srgbClr val="003366"/>
              </a:buClr>
              <a:buFont typeface="Arial"/>
              <a:buNone/>
            </a:pP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xmlns="" val="22981016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1384" y="328737"/>
            <a:ext cx="11521280" cy="796007"/>
          </a:xfrm>
        </p:spPr>
        <p:txBody>
          <a:bodyPr>
            <a:normAutofit/>
          </a:bodyPr>
          <a:lstStyle/>
          <a:p>
            <a:pPr algn="ctr"/>
            <a:r>
              <a:rPr lang="es-ES_tradnl" sz="3200" b="1" smtClean="0">
                <a:solidFill>
                  <a:srgbClr val="364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CRITERIS </a:t>
            </a:r>
            <a:r>
              <a:rPr lang="es-ES_tradnl" sz="3200" b="1" dirty="0">
                <a:solidFill>
                  <a:srgbClr val="364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GLIM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3234452" y="1314993"/>
            <a:ext cx="7880588" cy="2862322"/>
          </a:xfrm>
          <a:prstGeom prst="rect">
            <a:avLst/>
          </a:prstGeom>
          <a:noFill/>
          <a:ln w="3492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b="1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Criteris de valoració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a-ES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Fenotípics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ca-ES" b="0" i="0" u="none" strike="noStrike" kern="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Pèrdua </a:t>
            </a:r>
            <a:r>
              <a:rPr kumimoji="0" lang="ca-ES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pes involuntària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ca-ES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Baix IMC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ca-ES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Pèrdua de massa muscular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a-ES" b="0" i="0" u="none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a-ES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Etiològics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ca-ES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Ingesta </a:t>
            </a:r>
            <a:r>
              <a:rPr kumimoji="0" lang="ca-ES" b="0" i="0" u="none" strike="noStrike" kern="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</a:t>
            </a:r>
            <a:r>
              <a:rPr kumimoji="0" lang="ca-ES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assimilació reduïda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ca-ES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Presència </a:t>
            </a:r>
            <a:r>
              <a:rPr kumimoji="0" lang="ca-ES" b="0" i="0" u="none" strike="noStrike" kern="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d’inflamació / </a:t>
            </a:r>
            <a:r>
              <a:rPr kumimoji="0" lang="ca-ES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malaltia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a-ES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3234452" y="4656134"/>
            <a:ext cx="7880588" cy="341632"/>
          </a:xfrm>
          <a:prstGeom prst="rect">
            <a:avLst/>
          </a:prstGeom>
          <a:noFill/>
          <a:ln w="3492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54089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dos </a:t>
            </a:r>
            <a:r>
              <a:rPr kumimoji="0" lang="es-ES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criteris</a:t>
            </a:r>
            <a:r>
              <a:rPr kumimoji="0" lang="es-E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fenotípics</a:t>
            </a:r>
            <a:r>
              <a:rPr kumimoji="0" lang="es-E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 </a:t>
            </a:r>
            <a:r>
              <a:rPr kumimoji="0" lang="es-ES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dos </a:t>
            </a:r>
            <a:r>
              <a:rPr kumimoji="0" lang="es-ES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criteris</a:t>
            </a:r>
            <a:r>
              <a:rPr kumimoji="0" lang="es-E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etiològics</a:t>
            </a:r>
            <a:endParaRPr kumimoji="0" lang="es-ES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3139113" y="5574192"/>
            <a:ext cx="7880588" cy="687881"/>
          </a:xfrm>
          <a:prstGeom prst="rect">
            <a:avLst/>
          </a:prstGeom>
          <a:noFill/>
          <a:ln w="3492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54089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Determinació</a:t>
            </a:r>
            <a:r>
              <a:rPr kumimoji="0" lang="es-E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la </a:t>
            </a:r>
            <a:r>
              <a:rPr kumimoji="0" lang="es-ES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gravetat</a:t>
            </a:r>
            <a:r>
              <a:rPr kumimoji="0" lang="es-E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la </a:t>
            </a:r>
            <a:r>
              <a:rPr kumimoji="0" lang="es-ES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desnutrició</a:t>
            </a:r>
            <a:endParaRPr kumimoji="0" lang="es-ES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ctr" defTabSz="154089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partir</a:t>
            </a:r>
            <a:r>
              <a:rPr kumimoji="0" lang="es-ES" b="0" i="0" u="none" strike="noStrike" kern="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</a:t>
            </a:r>
            <a:r>
              <a:rPr kumimoji="0" lang="es-ES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criteris</a:t>
            </a:r>
            <a:r>
              <a:rPr kumimoji="0" lang="es-E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fenotípics</a:t>
            </a:r>
            <a:endParaRPr kumimoji="0" lang="es-E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lecha: hacia abajo 20"/>
          <p:cNvSpPr/>
          <p:nvPr/>
        </p:nvSpPr>
        <p:spPr>
          <a:xfrm>
            <a:off x="6764899" y="4219293"/>
            <a:ext cx="629016" cy="283102"/>
          </a:xfrm>
          <a:prstGeom prst="downArrow">
            <a:avLst/>
          </a:prstGeom>
          <a:solidFill>
            <a:schemeClr val="tx2">
              <a:lumMod val="50000"/>
            </a:schemeClr>
          </a:solidFill>
          <a:ln w="2222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991225" y="2003816"/>
            <a:ext cx="1589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VALORACIÓ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DIAGNÒSTIC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991225" y="4703648"/>
            <a:ext cx="158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DIAGNÒSTIC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832069" y="5871157"/>
            <a:ext cx="224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GRAU</a:t>
            </a:r>
            <a:r>
              <a:rPr kumimoji="0" lang="es-ES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</a:t>
            </a:r>
            <a:r>
              <a:rPr kumimoji="0" lang="es-ES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GRAVETAT</a:t>
            </a: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Flecha: hacia abajo 11"/>
          <p:cNvSpPr/>
          <p:nvPr/>
        </p:nvSpPr>
        <p:spPr>
          <a:xfrm>
            <a:off x="6764899" y="5188785"/>
            <a:ext cx="629016" cy="283102"/>
          </a:xfrm>
          <a:prstGeom prst="downArrow">
            <a:avLst/>
          </a:prstGeom>
          <a:solidFill>
            <a:schemeClr val="tx2">
              <a:lumMod val="50000"/>
            </a:schemeClr>
          </a:solidFill>
          <a:ln w="2222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939383" y="1798830"/>
            <a:ext cx="2779078" cy="369332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1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&gt;10% en </a:t>
            </a:r>
            <a:r>
              <a:rPr kumimoji="0" lang="es-ES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més</a:t>
            </a:r>
            <a:r>
              <a:rPr kumimoji="0" lang="es-E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6 </a:t>
            </a:r>
            <a:r>
              <a:rPr kumimoji="0" lang="es-ES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mesos</a:t>
            </a:r>
            <a:endParaRPr kumimoji="0" lang="es-E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939384" y="2414570"/>
            <a:ext cx="454532" cy="369332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1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Sí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7548983" y="3183625"/>
            <a:ext cx="3312058" cy="369332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1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≥50% </a:t>
            </a:r>
            <a:r>
              <a:rPr kumimoji="0" lang="es-ES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requeriments</a:t>
            </a:r>
            <a:r>
              <a:rPr kumimoji="0" lang="es-E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+ 1 </a:t>
            </a:r>
            <a:r>
              <a:rPr kumimoji="0" lang="es-ES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setmana</a:t>
            </a:r>
            <a:endParaRPr kumimoji="0" lang="es-E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D511D56C-7BAA-437C-AA86-238246ECBA9D}"/>
              </a:ext>
            </a:extLst>
          </p:cNvPr>
          <p:cNvSpPr txBox="1"/>
          <p:nvPr/>
        </p:nvSpPr>
        <p:spPr>
          <a:xfrm>
            <a:off x="7919166" y="3605299"/>
            <a:ext cx="454532" cy="369332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1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Sí</a:t>
            </a:r>
          </a:p>
        </p:txBody>
      </p:sp>
    </p:spTree>
    <p:extLst>
      <p:ext uri="{BB962C8B-B14F-4D97-AF65-F5344CB8AC3E}">
        <p14:creationId xmlns:p14="http://schemas.microsoft.com/office/powerpoint/2010/main" xmlns="" val="25813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7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063" r="36019"/>
          <a:stretch/>
        </p:blipFill>
        <p:spPr>
          <a:xfrm>
            <a:off x="3006851" y="1431235"/>
            <a:ext cx="5173053" cy="353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96827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" y="3413760"/>
            <a:ext cx="12191999" cy="1076960"/>
          </a:xfrm>
        </p:spPr>
        <p:txBody>
          <a:bodyPr/>
          <a:lstStyle/>
          <a:p>
            <a:pPr algn="ctr"/>
            <a:r>
              <a:rPr lang="ca-ES" sz="3600" b="1" noProof="0" smtClean="0">
                <a:solidFill>
                  <a:srgbClr val="364F74"/>
                </a:solidFill>
              </a:rPr>
              <a:t>Faríeu canvis </a:t>
            </a:r>
            <a:r>
              <a:rPr lang="ca-ES" sz="3600" b="1" noProof="0" dirty="0">
                <a:solidFill>
                  <a:srgbClr val="364F74"/>
                </a:solidFill>
              </a:rPr>
              <a:t>en el tractament de la pacient?</a:t>
            </a:r>
          </a:p>
        </p:txBody>
      </p:sp>
      <p:sp>
        <p:nvSpPr>
          <p:cNvPr id="3" name="1 Título">
            <a:extLst>
              <a:ext uri="{FF2B5EF4-FFF2-40B4-BE49-F238E27FC236}">
                <a16:creationId xmlns:a16="http://schemas.microsoft.com/office/drawing/2014/main" xmlns="" id="{3267F149-343B-4D03-B47A-397334C40AB8}"/>
              </a:ext>
            </a:extLst>
          </p:cNvPr>
          <p:cNvSpPr txBox="1">
            <a:spLocks/>
          </p:cNvSpPr>
          <p:nvPr/>
        </p:nvSpPr>
        <p:spPr bwMode="auto">
          <a:xfrm>
            <a:off x="111760" y="2519680"/>
            <a:ext cx="12191999" cy="83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ca-ES" sz="3600" b="1" kern="0" dirty="0">
                <a:solidFill>
                  <a:srgbClr val="364F74"/>
                </a:solidFill>
              </a:rPr>
              <a:t>El control metabòlic de la pacient és adequat?</a:t>
            </a:r>
          </a:p>
        </p:txBody>
      </p:sp>
    </p:spTree>
    <p:extLst>
      <p:ext uri="{BB962C8B-B14F-4D97-AF65-F5344CB8AC3E}">
        <p14:creationId xmlns:p14="http://schemas.microsoft.com/office/powerpoint/2010/main" xmlns="" val="1070982152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2258656"/>
            <a:ext cx="12191999" cy="2888531"/>
          </a:xfrm>
        </p:spPr>
        <p:txBody>
          <a:bodyPr/>
          <a:lstStyle/>
          <a:p>
            <a:pPr algn="ctr"/>
            <a:r>
              <a:rPr lang="ca-ES" sz="3600" b="1" noProof="0" dirty="0">
                <a:solidFill>
                  <a:srgbClr val="364F74"/>
                </a:solidFill>
              </a:rPr>
              <a:t>Quina és la gravetat del quadre?</a:t>
            </a:r>
            <a:br>
              <a:rPr lang="ca-ES" sz="3600" b="1" noProof="0" dirty="0">
                <a:solidFill>
                  <a:srgbClr val="364F74"/>
                </a:solidFill>
              </a:rPr>
            </a:br>
            <a:r>
              <a:rPr lang="ca-ES" sz="3600" b="1" noProof="0" dirty="0">
                <a:solidFill>
                  <a:srgbClr val="364F74"/>
                </a:solidFill>
              </a:rPr>
              <a:t/>
            </a:r>
            <a:br>
              <a:rPr lang="ca-ES" sz="3600" b="1" noProof="0" dirty="0">
                <a:solidFill>
                  <a:srgbClr val="364F74"/>
                </a:solidFill>
              </a:rPr>
            </a:br>
            <a:endParaRPr lang="ca-ES" sz="3600" b="1" noProof="0" dirty="0">
              <a:solidFill>
                <a:srgbClr val="364F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319034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81387" y="327847"/>
            <a:ext cx="9144000" cy="633907"/>
          </a:xfrm>
        </p:spPr>
        <p:txBody>
          <a:bodyPr/>
          <a:lstStyle/>
          <a:p>
            <a:pPr algn="ctr"/>
            <a:r>
              <a:rPr lang="es-ES" sz="3200" b="1" dirty="0">
                <a:solidFill>
                  <a:srgbClr val="364F74"/>
                </a:solidFill>
              </a:rPr>
              <a:t>CAS CLÍNIC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7408" y="1351612"/>
            <a:ext cx="3896032" cy="4833938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003366"/>
              </a:buClr>
            </a:pPr>
            <a:endParaRPr lang="ca-ES" sz="2000" noProof="0" dirty="0"/>
          </a:p>
          <a:p>
            <a:pPr>
              <a:lnSpc>
                <a:spcPct val="80000"/>
              </a:lnSpc>
              <a:buClr>
                <a:srgbClr val="003366"/>
              </a:buClr>
            </a:pPr>
            <a:r>
              <a:rPr lang="ca-ES" sz="2000" noProof="0" dirty="0"/>
              <a:t>Tractament habitual</a:t>
            </a:r>
          </a:p>
          <a:p>
            <a:pPr>
              <a:lnSpc>
                <a:spcPct val="80000"/>
              </a:lnSpc>
              <a:buClr>
                <a:srgbClr val="003366"/>
              </a:buClr>
            </a:pPr>
            <a:endParaRPr lang="ca-ES" sz="2000" dirty="0"/>
          </a:p>
          <a:p>
            <a:pPr lvl="1">
              <a:lnSpc>
                <a:spcPct val="80000"/>
              </a:lnSpc>
              <a:buClr>
                <a:srgbClr val="003366"/>
              </a:buClr>
            </a:pPr>
            <a:r>
              <a:rPr lang="ca-ES" sz="1800" noProof="0" smtClean="0"/>
              <a:t>Metformina: 1.000 </a:t>
            </a:r>
            <a:r>
              <a:rPr lang="ca-ES" sz="1800" noProof="0" dirty="0"/>
              <a:t>mg 1-0-1</a:t>
            </a:r>
          </a:p>
          <a:p>
            <a:pPr lvl="1">
              <a:lnSpc>
                <a:spcPct val="80000"/>
              </a:lnSpc>
              <a:buClr>
                <a:srgbClr val="003366"/>
              </a:buClr>
            </a:pPr>
            <a:r>
              <a:rPr lang="ca-ES" sz="1800" smtClean="0"/>
              <a:t>Sitagliptina: </a:t>
            </a:r>
            <a:r>
              <a:rPr lang="ca-ES" sz="1800" dirty="0"/>
              <a:t>100 mg 0-1-0</a:t>
            </a:r>
          </a:p>
          <a:p>
            <a:pPr lvl="1">
              <a:lnSpc>
                <a:spcPct val="80000"/>
              </a:lnSpc>
              <a:buClr>
                <a:srgbClr val="003366"/>
              </a:buClr>
            </a:pPr>
            <a:r>
              <a:rPr lang="ca-ES" sz="1800" noProof="0" smtClean="0"/>
              <a:t>Dapagliflozina: </a:t>
            </a:r>
            <a:r>
              <a:rPr lang="ca-ES" sz="1800" noProof="0" dirty="0"/>
              <a:t>10 mg 0-1-0</a:t>
            </a:r>
          </a:p>
          <a:p>
            <a:pPr lvl="1">
              <a:lnSpc>
                <a:spcPct val="80000"/>
              </a:lnSpc>
              <a:buClr>
                <a:srgbClr val="003366"/>
              </a:buClr>
            </a:pPr>
            <a:r>
              <a:rPr lang="ca-ES" sz="1800" noProof="0" smtClean="0"/>
              <a:t>Atorvastatina: </a:t>
            </a:r>
            <a:r>
              <a:rPr lang="ca-ES" sz="1800" noProof="0" dirty="0"/>
              <a:t>40 mg 0-0-1</a:t>
            </a:r>
          </a:p>
          <a:p>
            <a:pPr lvl="1">
              <a:lnSpc>
                <a:spcPct val="80000"/>
              </a:lnSpc>
              <a:buClr>
                <a:srgbClr val="003366"/>
              </a:buClr>
            </a:pPr>
            <a:r>
              <a:rPr lang="ca-ES" sz="1800" smtClean="0"/>
              <a:t>Ezetimibe: </a:t>
            </a:r>
            <a:r>
              <a:rPr lang="ca-ES" sz="1800" dirty="0"/>
              <a:t>10 mg 0-0-1</a:t>
            </a:r>
            <a:endParaRPr lang="ca-ES" sz="1800" noProof="0" dirty="0"/>
          </a:p>
          <a:p>
            <a:pPr lvl="1">
              <a:lnSpc>
                <a:spcPct val="80000"/>
              </a:lnSpc>
              <a:buClr>
                <a:srgbClr val="003366"/>
              </a:buClr>
            </a:pPr>
            <a:r>
              <a:rPr lang="ca-ES" sz="1800" noProof="0" smtClean="0"/>
              <a:t>Ramipril: </a:t>
            </a:r>
            <a:r>
              <a:rPr lang="ca-ES" sz="1800" noProof="0" dirty="0"/>
              <a:t>10 mg 1-0-0</a:t>
            </a:r>
          </a:p>
          <a:p>
            <a:pPr lvl="1">
              <a:lnSpc>
                <a:spcPct val="80000"/>
              </a:lnSpc>
              <a:buClr>
                <a:srgbClr val="003366"/>
              </a:buClr>
            </a:pPr>
            <a:r>
              <a:rPr lang="ca-ES" sz="1800" smtClean="0"/>
              <a:t>Bisoprolol: </a:t>
            </a:r>
            <a:r>
              <a:rPr lang="ca-ES" sz="1800" dirty="0"/>
              <a:t>5 mg 1-0-0</a:t>
            </a:r>
          </a:p>
          <a:p>
            <a:pPr lvl="1">
              <a:lnSpc>
                <a:spcPct val="80000"/>
              </a:lnSpc>
              <a:buClr>
                <a:srgbClr val="003366"/>
              </a:buClr>
            </a:pPr>
            <a:r>
              <a:rPr lang="ca-ES" sz="1800" smtClean="0"/>
              <a:t>AAS: </a:t>
            </a:r>
            <a:r>
              <a:rPr lang="ca-ES" sz="1800" dirty="0"/>
              <a:t>100 mg 0-1-0</a:t>
            </a:r>
          </a:p>
          <a:p>
            <a:pPr lvl="1">
              <a:lnSpc>
                <a:spcPct val="80000"/>
              </a:lnSpc>
              <a:buClr>
                <a:srgbClr val="003366"/>
              </a:buClr>
            </a:pPr>
            <a:r>
              <a:rPr lang="ca-ES" sz="1800" smtClean="0"/>
              <a:t>Pantoprazol: </a:t>
            </a:r>
            <a:r>
              <a:rPr lang="ca-ES" sz="1800" dirty="0"/>
              <a:t>40 mg 0-0-1</a:t>
            </a:r>
            <a:endParaRPr lang="ca-ES" sz="1800" noProof="0" dirty="0"/>
          </a:p>
          <a:p>
            <a:pPr>
              <a:lnSpc>
                <a:spcPct val="80000"/>
              </a:lnSpc>
            </a:pPr>
            <a:endParaRPr lang="ca-ES" sz="1600" noProof="0" dirty="0"/>
          </a:p>
          <a:p>
            <a:pPr marL="473075" lvl="1" indent="0">
              <a:lnSpc>
                <a:spcPct val="80000"/>
              </a:lnSpc>
              <a:buNone/>
            </a:pPr>
            <a:endParaRPr lang="ca-ES" sz="1400" noProof="0" dirty="0"/>
          </a:p>
          <a:p>
            <a:pPr lvl="1">
              <a:lnSpc>
                <a:spcPct val="80000"/>
              </a:lnSpc>
            </a:pPr>
            <a:endParaRPr lang="ca-ES" sz="1800" noProof="0" dirty="0"/>
          </a:p>
          <a:p>
            <a:pPr lvl="1">
              <a:lnSpc>
                <a:spcPct val="80000"/>
              </a:lnSpc>
            </a:pPr>
            <a:endParaRPr lang="ca-ES" sz="1800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6B407CF-B7BC-4D16-84AC-0264DD2B9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9008" y="1351612"/>
            <a:ext cx="3896032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3675" indent="-1936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SzPct val="7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882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779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buClr>
                <a:srgbClr val="003366"/>
              </a:buClr>
            </a:pPr>
            <a:endParaRPr lang="ca-ES" sz="2000" kern="0" dirty="0"/>
          </a:p>
          <a:p>
            <a:pPr>
              <a:lnSpc>
                <a:spcPct val="80000"/>
              </a:lnSpc>
              <a:buClr>
                <a:srgbClr val="003366"/>
              </a:buClr>
            </a:pPr>
            <a:r>
              <a:rPr lang="ca-ES" sz="2000" kern="0" dirty="0"/>
              <a:t>Tractament durant l’ingrés</a:t>
            </a:r>
          </a:p>
          <a:p>
            <a:pPr>
              <a:lnSpc>
                <a:spcPct val="80000"/>
              </a:lnSpc>
              <a:buClr>
                <a:srgbClr val="003366"/>
              </a:buClr>
            </a:pPr>
            <a:endParaRPr lang="ca-ES" sz="2000" kern="0" dirty="0"/>
          </a:p>
          <a:p>
            <a:pPr lvl="1">
              <a:lnSpc>
                <a:spcPct val="80000"/>
              </a:lnSpc>
              <a:buClr>
                <a:srgbClr val="003366"/>
              </a:buClr>
            </a:pPr>
            <a:r>
              <a:rPr lang="ca-ES" sz="1800" kern="0" smtClean="0"/>
              <a:t>El tractament domiciliari es manté.</a:t>
            </a:r>
            <a:endParaRPr lang="ca-ES" sz="1800" kern="0" dirty="0"/>
          </a:p>
          <a:p>
            <a:pPr lvl="1">
              <a:lnSpc>
                <a:spcPct val="80000"/>
              </a:lnSpc>
              <a:buClr>
                <a:srgbClr val="003366"/>
              </a:buClr>
            </a:pPr>
            <a:endParaRPr lang="ca-ES" sz="1800" kern="0" dirty="0"/>
          </a:p>
          <a:p>
            <a:pPr lvl="1">
              <a:lnSpc>
                <a:spcPct val="80000"/>
              </a:lnSpc>
              <a:buClr>
                <a:srgbClr val="003366"/>
              </a:buClr>
            </a:pPr>
            <a:r>
              <a:rPr lang="ca-ES" sz="1800" kern="0" smtClean="0"/>
              <a:t>S’hi afegeix:  antibiòtic</a:t>
            </a:r>
            <a:endParaRPr lang="ca-ES" sz="1800" kern="0" dirty="0"/>
          </a:p>
          <a:p>
            <a:pPr marL="473075" lvl="1" indent="0">
              <a:lnSpc>
                <a:spcPct val="80000"/>
              </a:lnSpc>
              <a:buClr>
                <a:srgbClr val="003366"/>
              </a:buClr>
              <a:buNone/>
            </a:pPr>
            <a:r>
              <a:rPr lang="ca-ES" sz="1800" kern="0" dirty="0"/>
              <a:t>  		     </a:t>
            </a:r>
            <a:r>
              <a:rPr lang="ca-ES" sz="1800" kern="0" dirty="0" err="1"/>
              <a:t>oxigenoteràpia</a:t>
            </a:r>
            <a:endParaRPr lang="ca-ES" sz="1800" kern="0" dirty="0"/>
          </a:p>
          <a:p>
            <a:pPr marL="473075" lvl="1" indent="0">
              <a:lnSpc>
                <a:spcPct val="80000"/>
              </a:lnSpc>
              <a:buClr>
                <a:srgbClr val="003366"/>
              </a:buClr>
              <a:buNone/>
            </a:pPr>
            <a:r>
              <a:rPr lang="ca-ES" sz="1800" kern="0" dirty="0"/>
              <a:t>	    	     inhaladors</a:t>
            </a:r>
          </a:p>
          <a:p>
            <a:pPr lvl="1">
              <a:lnSpc>
                <a:spcPct val="80000"/>
              </a:lnSpc>
            </a:pPr>
            <a:endParaRPr lang="ca-ES" sz="1800" kern="0" dirty="0"/>
          </a:p>
        </p:txBody>
      </p:sp>
    </p:spTree>
    <p:extLst>
      <p:ext uri="{BB962C8B-B14F-4D97-AF65-F5344CB8AC3E}">
        <p14:creationId xmlns:p14="http://schemas.microsoft.com/office/powerpoint/2010/main" xmlns="" val="25234131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81387" y="327847"/>
            <a:ext cx="9144000" cy="633907"/>
          </a:xfrm>
        </p:spPr>
        <p:txBody>
          <a:bodyPr/>
          <a:lstStyle/>
          <a:p>
            <a:pPr algn="ctr"/>
            <a:r>
              <a:rPr lang="ca-ES" sz="3200" b="1" noProof="0" dirty="0">
                <a:solidFill>
                  <a:srgbClr val="364F74"/>
                </a:solidFill>
              </a:rPr>
              <a:t>MALNUTRICIÓ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6651D633-BB7F-4B10-A661-DE00295D1C79}"/>
              </a:ext>
            </a:extLst>
          </p:cNvPr>
          <p:cNvSpPr txBox="1"/>
          <p:nvPr/>
        </p:nvSpPr>
        <p:spPr>
          <a:xfrm>
            <a:off x="1950243" y="1917736"/>
            <a:ext cx="8291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ca-ES" sz="1600" dirty="0">
                <a:solidFill>
                  <a:prstClr val="black"/>
                </a:solidFill>
                <a:latin typeface="Gill Sans MT"/>
              </a:rPr>
              <a:t>Elevada </a:t>
            </a:r>
            <a:r>
              <a:rPr lang="ca-ES" sz="1600" b="1" dirty="0">
                <a:solidFill>
                  <a:prstClr val="black"/>
                </a:solidFill>
                <a:latin typeface="Gill Sans MT"/>
              </a:rPr>
              <a:t>incidència</a:t>
            </a:r>
            <a:r>
              <a:rPr lang="ca-ES" sz="1600" dirty="0">
                <a:solidFill>
                  <a:prstClr val="black"/>
                </a:solidFill>
                <a:latin typeface="Gill Sans MT"/>
              </a:rPr>
              <a:t> </a:t>
            </a:r>
            <a:r>
              <a:rPr lang="ca-ES" sz="1600">
                <a:solidFill>
                  <a:prstClr val="black"/>
                </a:solidFill>
                <a:latin typeface="Gill Sans MT"/>
              </a:rPr>
              <a:t>durant </a:t>
            </a:r>
            <a:r>
              <a:rPr lang="ca-ES" sz="1600" smtClean="0">
                <a:solidFill>
                  <a:prstClr val="black"/>
                </a:solidFill>
                <a:latin typeface="Gill Sans MT"/>
              </a:rPr>
              <a:t>l’estada hospitalària; fins a un </a:t>
            </a:r>
            <a:r>
              <a:rPr lang="ca-ES" sz="1600" b="1">
                <a:solidFill>
                  <a:prstClr val="black"/>
                </a:solidFill>
                <a:latin typeface="Gill Sans MT"/>
              </a:rPr>
              <a:t>40</a:t>
            </a:r>
            <a:r>
              <a:rPr lang="ca-ES" sz="1600" b="1" smtClean="0">
                <a:solidFill>
                  <a:prstClr val="black"/>
                </a:solidFill>
                <a:latin typeface="Gill Sans MT"/>
              </a:rPr>
              <a:t>%</a:t>
            </a:r>
            <a:r>
              <a:rPr lang="ca-ES" sz="1600" smtClean="0">
                <a:solidFill>
                  <a:prstClr val="black"/>
                </a:solidFill>
                <a:latin typeface="Gill Sans MT"/>
              </a:rPr>
              <a:t>.</a:t>
            </a:r>
            <a:endParaRPr lang="ca-ES" sz="1600" dirty="0">
              <a:solidFill>
                <a:prstClr val="black"/>
              </a:solidFill>
              <a:latin typeface="Gill Sans MT"/>
            </a:endParaRPr>
          </a:p>
          <a:p>
            <a:pPr defTabSz="457200"/>
            <a:endParaRPr lang="ca-ES" sz="1600" dirty="0">
              <a:solidFill>
                <a:prstClr val="black"/>
              </a:solidFill>
              <a:latin typeface="Gill Sans MT"/>
            </a:endParaRPr>
          </a:p>
          <a:p>
            <a:pPr defTabSz="457200"/>
            <a:r>
              <a:rPr lang="ca-ES" sz="1600" dirty="0">
                <a:solidFill>
                  <a:prstClr val="black"/>
                </a:solidFill>
                <a:latin typeface="Gill Sans MT"/>
              </a:rPr>
              <a:t>É</a:t>
            </a:r>
            <a:r>
              <a:rPr lang="ca-ES" sz="1600" smtClean="0">
                <a:solidFill>
                  <a:prstClr val="black"/>
                </a:solidFill>
                <a:latin typeface="Gill Sans MT"/>
              </a:rPr>
              <a:t>s </a:t>
            </a:r>
            <a:r>
              <a:rPr lang="ca-ES" sz="1600" dirty="0">
                <a:solidFill>
                  <a:prstClr val="black"/>
                </a:solidFill>
                <a:latin typeface="Gill Sans MT"/>
              </a:rPr>
              <a:t>essencial proporcionar una adequada </a:t>
            </a:r>
            <a:r>
              <a:rPr lang="ca-ES" sz="1600" b="1">
                <a:solidFill>
                  <a:prstClr val="black"/>
                </a:solidFill>
                <a:latin typeface="Gill Sans MT"/>
              </a:rPr>
              <a:t>nutrició</a:t>
            </a:r>
            <a:r>
              <a:rPr lang="ca-ES" sz="1600">
                <a:solidFill>
                  <a:prstClr val="black"/>
                </a:solidFill>
                <a:latin typeface="Gill Sans MT"/>
              </a:rPr>
              <a:t> </a:t>
            </a:r>
            <a:r>
              <a:rPr lang="ca-ES" sz="1600" smtClean="0">
                <a:solidFill>
                  <a:prstClr val="black"/>
                </a:solidFill>
                <a:latin typeface="Gill Sans MT"/>
              </a:rPr>
              <a:t>tan </a:t>
            </a:r>
            <a:r>
              <a:rPr lang="ca-ES" sz="1600" b="1" smtClean="0">
                <a:solidFill>
                  <a:prstClr val="black"/>
                </a:solidFill>
                <a:latin typeface="Gill Sans MT"/>
              </a:rPr>
              <a:t>prompte</a:t>
            </a:r>
            <a:r>
              <a:rPr lang="ca-ES" sz="1600" smtClean="0">
                <a:solidFill>
                  <a:prstClr val="black"/>
                </a:solidFill>
                <a:latin typeface="Gill Sans MT"/>
              </a:rPr>
              <a:t> com es puga a fi de:</a:t>
            </a:r>
            <a:endParaRPr lang="ca-ES" sz="1600" dirty="0">
              <a:solidFill>
                <a:prstClr val="black"/>
              </a:solidFill>
              <a:latin typeface="Gill Sans MT"/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xmlns="" id="{9BF27858-0346-4745-81FC-B63843962C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623228205"/>
              </p:ext>
            </p:extLst>
          </p:nvPr>
        </p:nvGraphicFramePr>
        <p:xfrm>
          <a:off x="2488726" y="3051385"/>
          <a:ext cx="6422065" cy="3067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465967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81387" y="327847"/>
            <a:ext cx="9144000" cy="633907"/>
          </a:xfrm>
        </p:spPr>
        <p:txBody>
          <a:bodyPr/>
          <a:lstStyle/>
          <a:p>
            <a:pPr algn="ctr"/>
            <a:r>
              <a:rPr lang="ca-ES" sz="3200" b="1" noProof="0" dirty="0">
                <a:solidFill>
                  <a:srgbClr val="364F74"/>
                </a:solidFill>
              </a:rPr>
              <a:t>CAS CLÍNIC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4675" y="1661525"/>
            <a:ext cx="5220437" cy="2677999"/>
          </a:xfrm>
        </p:spPr>
        <p:txBody>
          <a:bodyPr/>
          <a:lstStyle/>
          <a:p>
            <a:pPr algn="just">
              <a:lnSpc>
                <a:spcPct val="80000"/>
              </a:lnSpc>
              <a:buClr>
                <a:srgbClr val="003366"/>
              </a:buClr>
            </a:pPr>
            <a:r>
              <a:rPr lang="ca-ES" sz="2000" smtClean="0"/>
              <a:t>Informació de l’</a:t>
            </a:r>
            <a:r>
              <a:rPr lang="ca-ES" sz="2000" b="1" smtClean="0">
                <a:solidFill>
                  <a:srgbClr val="FF0000"/>
                </a:solidFill>
              </a:rPr>
              <a:t>anamnesi</a:t>
            </a:r>
            <a:endParaRPr lang="ca-ES" sz="1600" dirty="0"/>
          </a:p>
          <a:p>
            <a:pPr algn="just">
              <a:lnSpc>
                <a:spcPct val="80000"/>
              </a:lnSpc>
            </a:pPr>
            <a:endParaRPr lang="ca-ES" sz="1600" dirty="0"/>
          </a:p>
          <a:p>
            <a:pPr lvl="1" algn="just">
              <a:lnSpc>
                <a:spcPct val="80000"/>
              </a:lnSpc>
            </a:pPr>
            <a:r>
              <a:rPr lang="ca-ES" sz="1800" dirty="0"/>
              <a:t>Pèrdua de </a:t>
            </a:r>
            <a:r>
              <a:rPr lang="ca-ES" sz="1800"/>
              <a:t>pes </a:t>
            </a:r>
            <a:r>
              <a:rPr lang="ca-ES" sz="1800" smtClean="0"/>
              <a:t>els </a:t>
            </a:r>
            <a:r>
              <a:rPr lang="ca-ES" sz="1800"/>
              <a:t>últims </a:t>
            </a:r>
            <a:r>
              <a:rPr lang="ca-ES" sz="1800" smtClean="0"/>
              <a:t>sis </a:t>
            </a:r>
            <a:r>
              <a:rPr lang="ca-ES" sz="1800" dirty="0"/>
              <a:t>mesos, encara que més </a:t>
            </a:r>
            <a:r>
              <a:rPr lang="ca-ES" sz="1800"/>
              <a:t>important </a:t>
            </a:r>
            <a:r>
              <a:rPr lang="ca-ES" sz="1800" smtClean="0"/>
              <a:t>l’últim mes.</a:t>
            </a:r>
            <a:endParaRPr lang="ca-ES" sz="1800" dirty="0"/>
          </a:p>
          <a:p>
            <a:pPr lvl="1" algn="just">
              <a:lnSpc>
                <a:spcPct val="80000"/>
              </a:lnSpc>
            </a:pPr>
            <a:endParaRPr lang="ca-ES" sz="1800" dirty="0"/>
          </a:p>
          <a:p>
            <a:pPr lvl="1" algn="just">
              <a:lnSpc>
                <a:spcPct val="80000"/>
              </a:lnSpc>
            </a:pPr>
            <a:r>
              <a:rPr lang="ca-ES" sz="1800" dirty="0" err="1"/>
              <a:t>Hiporèxia</a:t>
            </a:r>
            <a:r>
              <a:rPr lang="ca-ES" sz="1800" dirty="0"/>
              <a:t> amb reducció de </a:t>
            </a:r>
            <a:r>
              <a:rPr lang="ca-ES" sz="1800"/>
              <a:t>la </a:t>
            </a:r>
            <a:r>
              <a:rPr lang="ca-ES" sz="1800" smtClean="0"/>
              <a:t>ingesta.</a:t>
            </a:r>
            <a:endParaRPr lang="ca-ES" sz="1800" dirty="0"/>
          </a:p>
          <a:p>
            <a:pPr lvl="1" algn="just">
              <a:lnSpc>
                <a:spcPct val="80000"/>
              </a:lnSpc>
            </a:pPr>
            <a:endParaRPr lang="ca-ES" sz="1800" dirty="0"/>
          </a:p>
          <a:p>
            <a:pPr lvl="1" algn="just">
              <a:lnSpc>
                <a:spcPct val="80000"/>
              </a:lnSpc>
            </a:pPr>
            <a:r>
              <a:rPr lang="ca-ES" sz="1800"/>
              <a:t>Durant </a:t>
            </a:r>
            <a:r>
              <a:rPr lang="ca-ES" sz="1800" smtClean="0"/>
              <a:t>l’ingrés, </a:t>
            </a:r>
            <a:r>
              <a:rPr lang="ca-ES" sz="1800" dirty="0"/>
              <a:t>la ingesta no ha superat el 50% </a:t>
            </a:r>
            <a:r>
              <a:rPr lang="ca-ES" sz="1800"/>
              <a:t>dels </a:t>
            </a:r>
            <a:r>
              <a:rPr lang="ca-ES" sz="1800" smtClean="0"/>
              <a:t>aliments.</a:t>
            </a:r>
            <a:endParaRPr lang="ca-ES" sz="1800" dirty="0"/>
          </a:p>
          <a:p>
            <a:pPr lvl="1" algn="just">
              <a:lnSpc>
                <a:spcPct val="80000"/>
              </a:lnSpc>
            </a:pPr>
            <a:endParaRPr lang="ca-ES" sz="1800" dirty="0"/>
          </a:p>
          <a:p>
            <a:pPr lvl="1" algn="just">
              <a:lnSpc>
                <a:spcPct val="80000"/>
              </a:lnSpc>
            </a:pPr>
            <a:r>
              <a:rPr lang="ca-ES" sz="1800" kern="0"/>
              <a:t>Pes </a:t>
            </a:r>
            <a:r>
              <a:rPr lang="ca-ES" sz="1800" kern="0" smtClean="0"/>
              <a:t>habitual: </a:t>
            </a:r>
            <a:r>
              <a:rPr lang="ca-ES" sz="1800" kern="0"/>
              <a:t>66 </a:t>
            </a:r>
            <a:r>
              <a:rPr lang="ca-ES" sz="1800" kern="0" smtClean="0"/>
              <a:t>kg.</a:t>
            </a:r>
            <a:endParaRPr lang="ca-ES" sz="1800" kern="0" dirty="0"/>
          </a:p>
          <a:p>
            <a:pPr lvl="1" algn="just">
              <a:lnSpc>
                <a:spcPct val="80000"/>
              </a:lnSpc>
            </a:pPr>
            <a:endParaRPr lang="ca-ES" sz="2000" dirty="0"/>
          </a:p>
          <a:p>
            <a:pPr algn="just">
              <a:lnSpc>
                <a:spcPct val="80000"/>
              </a:lnSpc>
            </a:pPr>
            <a:endParaRPr lang="ca-ES" sz="1600" dirty="0"/>
          </a:p>
          <a:p>
            <a:pPr marL="0" indent="0" algn="just">
              <a:lnSpc>
                <a:spcPct val="80000"/>
              </a:lnSpc>
              <a:buNone/>
            </a:pPr>
            <a:endParaRPr lang="ca-ES" sz="1600" dirty="0"/>
          </a:p>
          <a:p>
            <a:pPr marL="473075" lvl="1" indent="0" algn="just">
              <a:lnSpc>
                <a:spcPct val="80000"/>
              </a:lnSpc>
              <a:buNone/>
            </a:pPr>
            <a:endParaRPr lang="ca-ES" sz="1400" dirty="0"/>
          </a:p>
          <a:p>
            <a:pPr lvl="1" algn="just">
              <a:lnSpc>
                <a:spcPct val="80000"/>
              </a:lnSpc>
            </a:pPr>
            <a:endParaRPr lang="ca-ES" sz="1800" dirty="0"/>
          </a:p>
          <a:p>
            <a:pPr lvl="1" algn="just">
              <a:lnSpc>
                <a:spcPct val="80000"/>
              </a:lnSpc>
            </a:pPr>
            <a:endParaRPr lang="ca-ES" sz="18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184991" y="1656675"/>
            <a:ext cx="5495734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3675" indent="-1936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SzPct val="7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882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779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buClr>
                <a:srgbClr val="003366"/>
              </a:buClr>
            </a:pPr>
            <a:r>
              <a:rPr lang="ca-ES" sz="2000" b="1" kern="0" dirty="0">
                <a:solidFill>
                  <a:srgbClr val="FF0000"/>
                </a:solidFill>
              </a:rPr>
              <a:t>Exploració física</a:t>
            </a:r>
            <a:endParaRPr lang="ca-ES" sz="1600" b="1" kern="0" dirty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</a:pPr>
            <a:endParaRPr lang="ca-ES" sz="1800" kern="0" dirty="0"/>
          </a:p>
          <a:p>
            <a:pPr lvl="1">
              <a:lnSpc>
                <a:spcPct val="80000"/>
              </a:lnSpc>
            </a:pPr>
            <a:r>
              <a:rPr lang="ca-ES" sz="1800" kern="0" dirty="0"/>
              <a:t>Pes</a:t>
            </a:r>
            <a:r>
              <a:rPr lang="ca-ES" sz="1800" kern="0"/>
              <a:t>: </a:t>
            </a:r>
            <a:r>
              <a:rPr lang="ca-ES" sz="1800" kern="0" smtClean="0"/>
              <a:t>no la poden pesar perquè no </a:t>
            </a:r>
            <a:r>
              <a:rPr lang="ca-ES" sz="1800" kern="0"/>
              <a:t>pot </a:t>
            </a:r>
            <a:r>
              <a:rPr lang="ca-ES" sz="1800" kern="0" smtClean="0"/>
              <a:t>alçar-se.</a:t>
            </a:r>
            <a:endParaRPr lang="ca-ES" sz="1800" kern="0" dirty="0"/>
          </a:p>
          <a:p>
            <a:pPr lvl="1">
              <a:lnSpc>
                <a:spcPct val="80000"/>
              </a:lnSpc>
            </a:pPr>
            <a:endParaRPr lang="ca-ES" sz="1800" kern="0" dirty="0"/>
          </a:p>
          <a:p>
            <a:pPr lvl="1">
              <a:lnSpc>
                <a:spcPct val="80000"/>
              </a:lnSpc>
            </a:pPr>
            <a:r>
              <a:rPr lang="ca-ES" sz="1800" kern="0" dirty="0"/>
              <a:t>Alçada 1,62 m</a:t>
            </a:r>
          </a:p>
          <a:p>
            <a:pPr lvl="1">
              <a:lnSpc>
                <a:spcPct val="80000"/>
              </a:lnSpc>
            </a:pPr>
            <a:endParaRPr lang="ca-ES" sz="1800" kern="0" dirty="0"/>
          </a:p>
          <a:p>
            <a:pPr lvl="1">
              <a:lnSpc>
                <a:spcPct val="80000"/>
              </a:lnSpc>
            </a:pPr>
            <a:r>
              <a:rPr lang="ca-ES" sz="1800" kern="0" smtClean="0"/>
              <a:t>IMC: </a:t>
            </a:r>
            <a:r>
              <a:rPr lang="ca-ES" sz="1800" b="1" kern="0" dirty="0">
                <a:solidFill>
                  <a:srgbClr val="FF0000"/>
                </a:solidFill>
              </a:rPr>
              <a:t>??</a:t>
            </a:r>
            <a:r>
              <a:rPr lang="ca-ES" sz="1800" kern="0" dirty="0"/>
              <a:t> kg/m</a:t>
            </a:r>
            <a:r>
              <a:rPr lang="ca-ES" sz="1800" kern="0" baseline="30000" dirty="0"/>
              <a:t>2</a:t>
            </a:r>
          </a:p>
          <a:p>
            <a:pPr lvl="1">
              <a:lnSpc>
                <a:spcPct val="80000"/>
              </a:lnSpc>
            </a:pPr>
            <a:endParaRPr lang="ca-ES" sz="1800" kern="0" dirty="0"/>
          </a:p>
          <a:p>
            <a:pPr lvl="1">
              <a:lnSpc>
                <a:spcPct val="80000"/>
              </a:lnSpc>
            </a:pPr>
            <a:r>
              <a:rPr lang="ca-ES" sz="1800" kern="0" smtClean="0"/>
              <a:t>PA: </a:t>
            </a:r>
            <a:r>
              <a:rPr lang="ca-ES" sz="1800" kern="0" dirty="0"/>
              <a:t>109/71 </a:t>
            </a:r>
            <a:r>
              <a:rPr lang="ca-ES" sz="1800" kern="0" dirty="0" err="1"/>
              <a:t>mmHg</a:t>
            </a:r>
            <a:endParaRPr lang="ca-ES" sz="1800" kern="0" dirty="0"/>
          </a:p>
          <a:p>
            <a:pPr lvl="1">
              <a:lnSpc>
                <a:spcPct val="80000"/>
              </a:lnSpc>
            </a:pPr>
            <a:endParaRPr lang="ca-ES" sz="1800" kern="0" dirty="0"/>
          </a:p>
          <a:p>
            <a:pPr lvl="1">
              <a:lnSpc>
                <a:spcPct val="80000"/>
              </a:lnSpc>
            </a:pPr>
            <a:r>
              <a:rPr lang="ca-ES" sz="1800" kern="0"/>
              <a:t>Edema </a:t>
            </a:r>
            <a:r>
              <a:rPr lang="ca-ES" sz="1800" kern="0" smtClean="0"/>
              <a:t>MI </a:t>
            </a:r>
            <a:r>
              <a:rPr lang="ca-ES" sz="1800" kern="0" dirty="0"/>
              <a:t>de predomini mal·leolar </a:t>
            </a:r>
            <a:r>
              <a:rPr lang="ca-ES" sz="1800" kern="0"/>
              <a:t>amb </a:t>
            </a:r>
            <a:r>
              <a:rPr lang="ca-ES" sz="1800" kern="0" smtClean="0"/>
              <a:t>fòvea.</a:t>
            </a:r>
            <a:endParaRPr lang="ca-ES" sz="1800" kern="0" dirty="0"/>
          </a:p>
          <a:p>
            <a:pPr marL="473075" lvl="1" indent="0">
              <a:lnSpc>
                <a:spcPct val="80000"/>
              </a:lnSpc>
              <a:buNone/>
            </a:pPr>
            <a:endParaRPr lang="ca-ES" sz="1800" kern="0" dirty="0"/>
          </a:p>
          <a:p>
            <a:pPr marL="0" indent="0">
              <a:lnSpc>
                <a:spcPct val="80000"/>
              </a:lnSpc>
              <a:buClr>
                <a:srgbClr val="003366"/>
              </a:buClr>
              <a:buNone/>
            </a:pPr>
            <a:endParaRPr lang="ca-ES" sz="2000" kern="0" dirty="0"/>
          </a:p>
          <a:p>
            <a:pPr>
              <a:lnSpc>
                <a:spcPct val="80000"/>
              </a:lnSpc>
            </a:pPr>
            <a:endParaRPr lang="ca-ES" sz="1600" kern="0" dirty="0"/>
          </a:p>
          <a:p>
            <a:pPr marL="473075" lvl="1" indent="0">
              <a:lnSpc>
                <a:spcPct val="80000"/>
              </a:lnSpc>
              <a:buFontTx/>
              <a:buNone/>
            </a:pPr>
            <a:endParaRPr lang="ca-ES" sz="1400" kern="0" dirty="0"/>
          </a:p>
          <a:p>
            <a:pPr lvl="1">
              <a:lnSpc>
                <a:spcPct val="80000"/>
              </a:lnSpc>
            </a:pPr>
            <a:endParaRPr lang="ca-ES" sz="1800" kern="0" dirty="0"/>
          </a:p>
          <a:p>
            <a:pPr lvl="1">
              <a:lnSpc>
                <a:spcPct val="80000"/>
              </a:lnSpc>
            </a:pPr>
            <a:endParaRPr lang="ca-ES" sz="1800" kern="0" dirty="0"/>
          </a:p>
        </p:txBody>
      </p:sp>
    </p:spTree>
    <p:extLst>
      <p:ext uri="{BB962C8B-B14F-4D97-AF65-F5344CB8AC3E}">
        <p14:creationId xmlns:p14="http://schemas.microsoft.com/office/powerpoint/2010/main" xmlns="" val="1917879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81387" y="327847"/>
            <a:ext cx="9144000" cy="633907"/>
          </a:xfrm>
        </p:spPr>
        <p:txBody>
          <a:bodyPr/>
          <a:lstStyle/>
          <a:p>
            <a:pPr algn="ctr"/>
            <a:r>
              <a:rPr lang="ca-ES" sz="3200" b="1" noProof="0" dirty="0">
                <a:solidFill>
                  <a:srgbClr val="364F74"/>
                </a:solidFill>
              </a:rPr>
              <a:t>EXPLORACIONS COMPLEMENTÀRIES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79406" y="1524003"/>
            <a:ext cx="4291289" cy="4650983"/>
          </a:xfrm>
        </p:spPr>
        <p:txBody>
          <a:bodyPr/>
          <a:lstStyle/>
          <a:p>
            <a:pPr marL="0" indent="0">
              <a:lnSpc>
                <a:spcPct val="80000"/>
              </a:lnSpc>
              <a:buClr>
                <a:srgbClr val="003366"/>
              </a:buClr>
              <a:buNone/>
            </a:pPr>
            <a:r>
              <a:rPr lang="ca-ES" sz="2000" b="1" smtClean="0">
                <a:solidFill>
                  <a:srgbClr val="FF0000"/>
                </a:solidFill>
              </a:rPr>
              <a:t>Anàlisis</a:t>
            </a:r>
            <a:endParaRPr lang="ca-ES" sz="2000" b="1" dirty="0">
              <a:solidFill>
                <a:srgbClr val="FF0000"/>
              </a:solidFill>
            </a:endParaRPr>
          </a:p>
          <a:p>
            <a:pPr marL="0" indent="0" algn="ctr">
              <a:lnSpc>
                <a:spcPct val="80000"/>
              </a:lnSpc>
              <a:buClr>
                <a:srgbClr val="003366"/>
              </a:buClr>
              <a:buNone/>
            </a:pPr>
            <a:endParaRPr lang="ca-ES" sz="2000" b="1" dirty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buClr>
                <a:srgbClr val="003366"/>
              </a:buClr>
              <a:buNone/>
            </a:pPr>
            <a:r>
              <a:rPr lang="ca-ES" sz="1600" smtClean="0"/>
              <a:t>Glucosa: </a:t>
            </a:r>
            <a:r>
              <a:rPr lang="ca-ES" sz="1600" dirty="0"/>
              <a:t>196 mg/</a:t>
            </a:r>
            <a:r>
              <a:rPr lang="ca-ES" sz="1600" dirty="0" err="1"/>
              <a:t>dL</a:t>
            </a:r>
            <a:endParaRPr lang="ca-ES" sz="1600" dirty="0"/>
          </a:p>
          <a:p>
            <a:pPr marL="0" indent="0">
              <a:lnSpc>
                <a:spcPct val="80000"/>
              </a:lnSpc>
              <a:buClr>
                <a:srgbClr val="003366"/>
              </a:buClr>
              <a:buNone/>
            </a:pPr>
            <a:r>
              <a:rPr lang="ca-ES" sz="1600" smtClean="0"/>
              <a:t>HbA1c: </a:t>
            </a:r>
            <a:r>
              <a:rPr lang="ca-ES" sz="1600" dirty="0"/>
              <a:t>7,4%</a:t>
            </a:r>
          </a:p>
          <a:p>
            <a:pPr marL="0" indent="0">
              <a:lnSpc>
                <a:spcPct val="80000"/>
              </a:lnSpc>
              <a:buClr>
                <a:srgbClr val="003366"/>
              </a:buClr>
              <a:buNone/>
            </a:pPr>
            <a:endParaRPr lang="ca-ES" sz="1600" dirty="0"/>
          </a:p>
          <a:p>
            <a:pPr marL="0" indent="0">
              <a:lnSpc>
                <a:spcPct val="80000"/>
              </a:lnSpc>
              <a:buClr>
                <a:srgbClr val="003366"/>
              </a:buClr>
              <a:buNone/>
            </a:pPr>
            <a:r>
              <a:rPr lang="ca-ES" sz="1600" smtClean="0"/>
              <a:t>Cr: </a:t>
            </a:r>
            <a:r>
              <a:rPr lang="ca-ES" sz="1600" dirty="0"/>
              <a:t>1,5 mg/</a:t>
            </a:r>
            <a:r>
              <a:rPr lang="ca-ES" sz="1600" dirty="0" err="1"/>
              <a:t>dL</a:t>
            </a:r>
            <a:endParaRPr lang="ca-ES" sz="1600" dirty="0"/>
          </a:p>
          <a:p>
            <a:pPr marL="0" indent="0">
              <a:lnSpc>
                <a:spcPct val="80000"/>
              </a:lnSpc>
              <a:buClr>
                <a:srgbClr val="003366"/>
              </a:buClr>
              <a:buNone/>
            </a:pPr>
            <a:r>
              <a:rPr lang="ca-ES" sz="1600" smtClean="0"/>
              <a:t>Albúmina: </a:t>
            </a:r>
            <a:r>
              <a:rPr lang="ca-ES" sz="1600" dirty="0"/>
              <a:t>2,4 g/</a:t>
            </a:r>
            <a:r>
              <a:rPr lang="ca-ES" sz="1600" dirty="0" err="1"/>
              <a:t>dL</a:t>
            </a:r>
            <a:endParaRPr lang="ca-ES" sz="1600" dirty="0"/>
          </a:p>
          <a:p>
            <a:pPr marL="0" indent="0">
              <a:lnSpc>
                <a:spcPct val="80000"/>
              </a:lnSpc>
              <a:buClr>
                <a:srgbClr val="003366"/>
              </a:buClr>
              <a:buNone/>
            </a:pPr>
            <a:r>
              <a:rPr lang="ca-ES" sz="1600" smtClean="0"/>
              <a:t>Prealbúmina: </a:t>
            </a:r>
            <a:r>
              <a:rPr lang="ca-ES" sz="1600" dirty="0"/>
              <a:t>13 mg/</a:t>
            </a:r>
            <a:r>
              <a:rPr lang="ca-ES" sz="1600" dirty="0" err="1"/>
              <a:t>dL</a:t>
            </a:r>
            <a:endParaRPr lang="ca-ES" sz="1600" dirty="0"/>
          </a:p>
          <a:p>
            <a:pPr marL="0" indent="0">
              <a:lnSpc>
                <a:spcPct val="80000"/>
              </a:lnSpc>
              <a:buClr>
                <a:srgbClr val="003366"/>
              </a:buClr>
              <a:buNone/>
            </a:pPr>
            <a:r>
              <a:rPr lang="ca-ES" sz="1600" smtClean="0"/>
              <a:t>PCR: </a:t>
            </a:r>
            <a:r>
              <a:rPr lang="ca-ES" sz="1600" dirty="0"/>
              <a:t>56 mg/</a:t>
            </a:r>
            <a:r>
              <a:rPr lang="ca-ES" sz="1600" dirty="0" err="1"/>
              <a:t>dL</a:t>
            </a:r>
            <a:endParaRPr lang="ca-ES" sz="1600" dirty="0"/>
          </a:p>
          <a:p>
            <a:pPr marL="0" indent="0">
              <a:lnSpc>
                <a:spcPct val="80000"/>
              </a:lnSpc>
              <a:buClr>
                <a:srgbClr val="003366"/>
              </a:buClr>
              <a:buNone/>
            </a:pPr>
            <a:endParaRPr lang="ca-ES" sz="1600" dirty="0"/>
          </a:p>
          <a:p>
            <a:pPr marL="0" indent="0">
              <a:lnSpc>
                <a:spcPct val="80000"/>
              </a:lnSpc>
              <a:buClr>
                <a:srgbClr val="003366"/>
              </a:buClr>
              <a:buNone/>
            </a:pPr>
            <a:r>
              <a:rPr lang="ca-ES" sz="1600" smtClean="0"/>
              <a:t>CT: </a:t>
            </a:r>
            <a:r>
              <a:rPr lang="ca-ES" sz="1600" dirty="0"/>
              <a:t>68 mg/dl</a:t>
            </a:r>
          </a:p>
          <a:p>
            <a:pPr marL="0" indent="0">
              <a:lnSpc>
                <a:spcPct val="80000"/>
              </a:lnSpc>
              <a:buClr>
                <a:srgbClr val="003366"/>
              </a:buClr>
              <a:buNone/>
            </a:pPr>
            <a:endParaRPr lang="ca-ES" sz="1600" dirty="0"/>
          </a:p>
          <a:p>
            <a:pPr marL="0" indent="0">
              <a:lnSpc>
                <a:spcPct val="80000"/>
              </a:lnSpc>
              <a:buClr>
                <a:srgbClr val="003366"/>
              </a:buClr>
              <a:buNone/>
            </a:pPr>
            <a:r>
              <a:rPr lang="ca-ES" sz="1600" smtClean="0"/>
              <a:t>GOT: </a:t>
            </a:r>
            <a:r>
              <a:rPr lang="ca-ES" sz="1600" dirty="0"/>
              <a:t>42 U/L</a:t>
            </a:r>
          </a:p>
          <a:p>
            <a:pPr marL="0" indent="0">
              <a:lnSpc>
                <a:spcPct val="80000"/>
              </a:lnSpc>
              <a:buClr>
                <a:srgbClr val="003366"/>
              </a:buClr>
              <a:buNone/>
            </a:pPr>
            <a:r>
              <a:rPr lang="ca-ES" sz="1600" smtClean="0"/>
              <a:t>GPT: </a:t>
            </a:r>
            <a:r>
              <a:rPr lang="ca-ES" sz="1600" dirty="0"/>
              <a:t>56 U/L</a:t>
            </a:r>
          </a:p>
          <a:p>
            <a:pPr marL="0" indent="0">
              <a:lnSpc>
                <a:spcPct val="80000"/>
              </a:lnSpc>
              <a:buClr>
                <a:srgbClr val="003366"/>
              </a:buClr>
              <a:buNone/>
            </a:pPr>
            <a:r>
              <a:rPr lang="ca-ES" sz="1600" smtClean="0"/>
              <a:t>GGT: </a:t>
            </a:r>
            <a:r>
              <a:rPr lang="ca-ES" sz="1600" dirty="0"/>
              <a:t>112 U/L</a:t>
            </a:r>
          </a:p>
          <a:p>
            <a:pPr marL="0" indent="0">
              <a:lnSpc>
                <a:spcPct val="80000"/>
              </a:lnSpc>
              <a:buClr>
                <a:srgbClr val="003366"/>
              </a:buClr>
              <a:buNone/>
            </a:pPr>
            <a:endParaRPr lang="ca-ES" sz="1600" dirty="0"/>
          </a:p>
          <a:p>
            <a:pPr marL="0" indent="0">
              <a:lnSpc>
                <a:spcPct val="80000"/>
              </a:lnSpc>
              <a:buClr>
                <a:srgbClr val="003366"/>
              </a:buClr>
              <a:buNone/>
            </a:pPr>
            <a:r>
              <a:rPr lang="ca-ES" sz="1600"/>
              <a:t>Gasometria </a:t>
            </a:r>
            <a:r>
              <a:rPr lang="ca-ES" sz="1600" smtClean="0"/>
              <a:t>arterial: </a:t>
            </a:r>
            <a:r>
              <a:rPr lang="ca-ES" sz="1600" dirty="0"/>
              <a:t>pO2 70 </a:t>
            </a:r>
            <a:r>
              <a:rPr lang="ca-ES" sz="1600" dirty="0" err="1"/>
              <a:t>mmHg</a:t>
            </a:r>
            <a:endParaRPr lang="ca-ES" sz="1600" dirty="0"/>
          </a:p>
          <a:p>
            <a:pPr marL="0" indent="0">
              <a:lnSpc>
                <a:spcPct val="80000"/>
              </a:lnSpc>
              <a:buClr>
                <a:srgbClr val="003366"/>
              </a:buClr>
              <a:buNone/>
            </a:pPr>
            <a:r>
              <a:rPr lang="ca-ES" sz="1600" smtClean="0"/>
              <a:t>Sat. O2: </a:t>
            </a:r>
            <a:r>
              <a:rPr lang="ca-ES" sz="1600" dirty="0"/>
              <a:t>91%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D95EBBE-FED7-4B7E-B73C-06DA21FE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9723" y="1524004"/>
            <a:ext cx="4291289" cy="4650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3675" indent="-1936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SzPct val="7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882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779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80000"/>
              </a:lnSpc>
              <a:buClr>
                <a:srgbClr val="003366"/>
              </a:buClr>
              <a:buFont typeface="Wingdings" pitchFamily="2" charset="2"/>
              <a:buNone/>
            </a:pPr>
            <a:r>
              <a:rPr lang="ca-ES" sz="2000" b="1" kern="0" dirty="0">
                <a:solidFill>
                  <a:srgbClr val="FF0000"/>
                </a:solidFill>
              </a:rPr>
              <a:t>Control GD</a:t>
            </a:r>
          </a:p>
          <a:p>
            <a:pPr marL="0" indent="0" algn="ctr">
              <a:lnSpc>
                <a:spcPct val="80000"/>
              </a:lnSpc>
              <a:buClr>
                <a:srgbClr val="003366"/>
              </a:buClr>
              <a:buFont typeface="Wingdings" pitchFamily="2" charset="2"/>
              <a:buNone/>
            </a:pPr>
            <a:endParaRPr lang="ca-ES" sz="2000" b="1" kern="0" dirty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buClr>
                <a:srgbClr val="003366"/>
              </a:buClr>
              <a:buFont typeface="Wingdings" pitchFamily="2" charset="2"/>
              <a:buNone/>
            </a:pPr>
            <a:endParaRPr lang="ca-ES" sz="1600" kern="0" dirty="0"/>
          </a:p>
          <a:p>
            <a:pPr marL="0" indent="0">
              <a:lnSpc>
                <a:spcPct val="80000"/>
              </a:lnSpc>
              <a:buClr>
                <a:srgbClr val="003366"/>
              </a:buClr>
              <a:buFont typeface="Wingdings" pitchFamily="2" charset="2"/>
              <a:buNone/>
            </a:pPr>
            <a:endParaRPr lang="ca-ES" sz="1600" kern="0" dirty="0"/>
          </a:p>
          <a:p>
            <a:pPr marL="0" indent="0">
              <a:lnSpc>
                <a:spcPct val="80000"/>
              </a:lnSpc>
              <a:buClr>
                <a:srgbClr val="003366"/>
              </a:buClr>
              <a:buFont typeface="Wingdings" pitchFamily="2" charset="2"/>
              <a:buNone/>
            </a:pPr>
            <a:endParaRPr lang="ca-ES" sz="1600" kern="0" dirty="0"/>
          </a:p>
          <a:p>
            <a:pPr marL="0" indent="0">
              <a:lnSpc>
                <a:spcPct val="80000"/>
              </a:lnSpc>
              <a:buClr>
                <a:srgbClr val="003366"/>
              </a:buClr>
              <a:buFont typeface="Wingdings" pitchFamily="2" charset="2"/>
              <a:buNone/>
            </a:pPr>
            <a:endParaRPr lang="ca-ES" sz="1600" kern="0" dirty="0"/>
          </a:p>
          <a:p>
            <a:pPr marL="0" indent="0">
              <a:lnSpc>
                <a:spcPct val="80000"/>
              </a:lnSpc>
              <a:buClr>
                <a:srgbClr val="003366"/>
              </a:buClr>
              <a:buFont typeface="Wingdings" pitchFamily="2" charset="2"/>
              <a:buNone/>
            </a:pPr>
            <a:endParaRPr lang="ca-ES" sz="1600" kern="0" dirty="0"/>
          </a:p>
          <a:p>
            <a:pPr marL="0" indent="0">
              <a:lnSpc>
                <a:spcPct val="80000"/>
              </a:lnSpc>
              <a:buClr>
                <a:srgbClr val="003366"/>
              </a:buClr>
              <a:buFont typeface="Wingdings" pitchFamily="2" charset="2"/>
              <a:buNone/>
            </a:pPr>
            <a:endParaRPr lang="ca-ES" sz="1600" kern="0" dirty="0"/>
          </a:p>
          <a:p>
            <a:pPr marL="0" indent="0">
              <a:lnSpc>
                <a:spcPct val="80000"/>
              </a:lnSpc>
              <a:buClr>
                <a:srgbClr val="003366"/>
              </a:buClr>
              <a:buFont typeface="Wingdings" pitchFamily="2" charset="2"/>
              <a:buNone/>
            </a:pPr>
            <a:endParaRPr lang="ca-ES" sz="2000" b="1" kern="0" dirty="0">
              <a:solidFill>
                <a:srgbClr val="FF0000"/>
              </a:solidFill>
            </a:endParaRPr>
          </a:p>
          <a:p>
            <a:pPr marL="0" indent="0" algn="ctr">
              <a:lnSpc>
                <a:spcPct val="80000"/>
              </a:lnSpc>
              <a:buClr>
                <a:srgbClr val="003366"/>
              </a:buClr>
              <a:buFont typeface="Wingdings" pitchFamily="2" charset="2"/>
              <a:buNone/>
            </a:pPr>
            <a:r>
              <a:rPr lang="ca-ES" sz="2000" b="1" kern="0" smtClean="0">
                <a:solidFill>
                  <a:srgbClr val="FF0000"/>
                </a:solidFill>
              </a:rPr>
              <a:t>RX </a:t>
            </a:r>
            <a:r>
              <a:rPr lang="ca-ES" sz="2000" b="1" kern="0" dirty="0">
                <a:solidFill>
                  <a:srgbClr val="FF0000"/>
                </a:solidFill>
              </a:rPr>
              <a:t>tòrax</a:t>
            </a:r>
          </a:p>
          <a:p>
            <a:pPr marL="0" indent="0" algn="ctr">
              <a:lnSpc>
                <a:spcPct val="80000"/>
              </a:lnSpc>
              <a:buClr>
                <a:srgbClr val="003366"/>
              </a:buClr>
              <a:buFont typeface="Wingdings" pitchFamily="2" charset="2"/>
              <a:buNone/>
            </a:pPr>
            <a:endParaRPr lang="ca-ES" sz="2000" b="1" kern="0" dirty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buClr>
                <a:srgbClr val="003366"/>
              </a:buClr>
              <a:buFont typeface="Wingdings" pitchFamily="2" charset="2"/>
              <a:buNone/>
            </a:pPr>
            <a:endParaRPr lang="ca-ES" sz="1600" kern="0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D4357996-1327-4911-9F51-4B34F1247B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2354" y="4427220"/>
            <a:ext cx="2486025" cy="2209800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1499723" y="2092181"/>
            <a:ext cx="3846971" cy="1453345"/>
            <a:chOff x="1499723" y="2092181"/>
            <a:chExt cx="3846971" cy="1453345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xmlns="" id="{D4D7893B-0F14-4D4C-B0A0-12CB14F89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99723" y="2092181"/>
              <a:ext cx="3846971" cy="1453345"/>
            </a:xfrm>
            <a:prstGeom prst="rect">
              <a:avLst/>
            </a:prstGeom>
          </p:spPr>
        </p:pic>
        <p:sp>
          <p:nvSpPr>
            <p:cNvPr id="3" name="Rectángulo 2"/>
            <p:cNvSpPr/>
            <p:nvPr/>
          </p:nvSpPr>
          <p:spPr bwMode="auto">
            <a:xfrm>
              <a:off x="2166730" y="2127430"/>
              <a:ext cx="954157" cy="218791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400" b="1" i="0" u="none" strike="noStrike" cap="none" normalizeH="0" baseline="0" dirty="0" err="1">
                  <a:ln>
                    <a:noFill/>
                  </a:ln>
                  <a:effectLst/>
                  <a:latin typeface="Arial" charset="0"/>
                  <a:ea typeface="MS PGothic" pitchFamily="34" charset="-128"/>
                </a:rPr>
                <a:t>Desdejuni</a:t>
              </a:r>
              <a:endParaRPr kumimoji="0" lang="es-ES" sz="1400" b="1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9" name="Rectángulo 8"/>
            <p:cNvSpPr/>
            <p:nvPr/>
          </p:nvSpPr>
          <p:spPr bwMode="auto">
            <a:xfrm>
              <a:off x="3218127" y="2127429"/>
              <a:ext cx="954157" cy="218791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400" b="1" i="0" u="none" strike="noStrike" cap="none" normalizeH="0" baseline="0" dirty="0">
                  <a:ln>
                    <a:noFill/>
                  </a:ln>
                  <a:effectLst/>
                  <a:latin typeface="Arial" charset="0"/>
                  <a:ea typeface="MS PGothic" pitchFamily="34" charset="-128"/>
                </a:rPr>
                <a:t>Dinar</a:t>
              </a:r>
            </a:p>
          </p:txBody>
        </p:sp>
        <p:sp>
          <p:nvSpPr>
            <p:cNvPr id="10" name="Rectángulo 9"/>
            <p:cNvSpPr/>
            <p:nvPr/>
          </p:nvSpPr>
          <p:spPr bwMode="auto">
            <a:xfrm>
              <a:off x="4309281" y="2135049"/>
              <a:ext cx="954157" cy="218791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400" b="1" i="0" u="none" strike="noStrike" cap="none" normalizeH="0" baseline="0" dirty="0">
                  <a:ln>
                    <a:noFill/>
                  </a:ln>
                  <a:effectLst/>
                  <a:latin typeface="Arial" charset="0"/>
                  <a:ea typeface="MS PGothic" pitchFamily="34" charset="-128"/>
                </a:rPr>
                <a:t>Sopar</a:t>
              </a:r>
            </a:p>
          </p:txBody>
        </p:sp>
        <p:sp>
          <p:nvSpPr>
            <p:cNvPr id="12" name="Rectángulo 11"/>
            <p:cNvSpPr/>
            <p:nvPr/>
          </p:nvSpPr>
          <p:spPr bwMode="auto">
            <a:xfrm>
              <a:off x="1529540" y="2410428"/>
              <a:ext cx="626957" cy="203564"/>
            </a:xfrm>
            <a:prstGeom prst="rect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400" b="1" i="0" u="none" strike="noStrike" cap="none" normalizeH="0" baseline="0" dirty="0" err="1">
                  <a:ln>
                    <a:noFill/>
                  </a:ln>
                  <a:effectLst/>
                  <a:latin typeface="Arial" charset="0"/>
                  <a:ea typeface="MS PGothic" pitchFamily="34" charset="-128"/>
                </a:rPr>
                <a:t>Dia</a:t>
              </a:r>
              <a:r>
                <a:rPr kumimoji="0" lang="es-ES" sz="1400" b="1" i="0" u="none" strike="noStrike" cap="none" normalizeH="0" baseline="0" dirty="0">
                  <a:ln>
                    <a:noFill/>
                  </a:ln>
                  <a:effectLst/>
                  <a:latin typeface="Arial" charset="0"/>
                  <a:ea typeface="MS PGothic" pitchFamily="34" charset="-128"/>
                </a:rPr>
                <a:t> 1 </a:t>
              </a:r>
            </a:p>
          </p:txBody>
        </p:sp>
        <p:sp>
          <p:nvSpPr>
            <p:cNvPr id="13" name="Rectángulo 12"/>
            <p:cNvSpPr/>
            <p:nvPr/>
          </p:nvSpPr>
          <p:spPr bwMode="auto">
            <a:xfrm>
              <a:off x="1539773" y="2697490"/>
              <a:ext cx="626957" cy="203564"/>
            </a:xfrm>
            <a:prstGeom prst="rect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400" b="1" i="0" u="none" strike="noStrike" cap="none" normalizeH="0" baseline="0" dirty="0" err="1">
                  <a:ln>
                    <a:noFill/>
                  </a:ln>
                  <a:effectLst/>
                  <a:latin typeface="Arial" charset="0"/>
                  <a:ea typeface="MS PGothic" pitchFamily="34" charset="-128"/>
                </a:rPr>
                <a:t>Dia</a:t>
              </a:r>
              <a:r>
                <a:rPr kumimoji="0" lang="es-ES" sz="1400" b="1" i="0" u="none" strike="noStrike" cap="none" normalizeH="0" baseline="0" dirty="0">
                  <a:ln>
                    <a:noFill/>
                  </a:ln>
                  <a:effectLst/>
                  <a:latin typeface="Arial" charset="0"/>
                  <a:ea typeface="MS PGothic" pitchFamily="34" charset="-128"/>
                </a:rPr>
                <a:t> 2 </a:t>
              </a:r>
            </a:p>
          </p:txBody>
        </p:sp>
        <p:sp>
          <p:nvSpPr>
            <p:cNvPr id="14" name="Rectángulo 13"/>
            <p:cNvSpPr/>
            <p:nvPr/>
          </p:nvSpPr>
          <p:spPr bwMode="auto">
            <a:xfrm>
              <a:off x="1539773" y="2974140"/>
              <a:ext cx="626957" cy="203564"/>
            </a:xfrm>
            <a:prstGeom prst="rect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400" b="1" i="0" u="none" strike="noStrike" cap="none" normalizeH="0" baseline="0" dirty="0" err="1">
                  <a:ln>
                    <a:noFill/>
                  </a:ln>
                  <a:effectLst/>
                  <a:latin typeface="Arial" charset="0"/>
                  <a:ea typeface="MS PGothic" pitchFamily="34" charset="-128"/>
                </a:rPr>
                <a:t>Dia</a:t>
              </a:r>
              <a:r>
                <a:rPr kumimoji="0" lang="es-ES" sz="1400" b="1" i="0" u="none" strike="noStrike" cap="none" normalizeH="0" baseline="0" dirty="0">
                  <a:ln>
                    <a:noFill/>
                  </a:ln>
                  <a:effectLst/>
                  <a:latin typeface="Arial" charset="0"/>
                  <a:ea typeface="MS PGothic" pitchFamily="34" charset="-128"/>
                </a:rPr>
                <a:t> 3 </a:t>
              </a:r>
            </a:p>
          </p:txBody>
        </p:sp>
        <p:sp>
          <p:nvSpPr>
            <p:cNvPr id="15" name="Rectángulo 14"/>
            <p:cNvSpPr/>
            <p:nvPr/>
          </p:nvSpPr>
          <p:spPr bwMode="auto">
            <a:xfrm>
              <a:off x="1536857" y="3226860"/>
              <a:ext cx="626957" cy="203564"/>
            </a:xfrm>
            <a:prstGeom prst="rect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400" b="1" i="0" u="none" strike="noStrike" cap="none" normalizeH="0" baseline="0" dirty="0" err="1">
                  <a:ln>
                    <a:noFill/>
                  </a:ln>
                  <a:effectLst/>
                  <a:latin typeface="Arial" charset="0"/>
                  <a:ea typeface="MS PGothic" pitchFamily="34" charset="-128"/>
                </a:rPr>
                <a:t>Dia</a:t>
              </a:r>
              <a:r>
                <a:rPr kumimoji="0" lang="es-ES" sz="1400" b="1" i="0" u="none" strike="noStrike" cap="none" normalizeH="0" baseline="0" dirty="0">
                  <a:ln>
                    <a:noFill/>
                  </a:ln>
                  <a:effectLst/>
                  <a:latin typeface="Arial" charset="0"/>
                  <a:ea typeface="MS PGothic" pitchFamily="34" charset="-128"/>
                </a:rPr>
                <a:t> 4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796373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" y="2634714"/>
            <a:ext cx="12191999" cy="902405"/>
          </a:xfrm>
        </p:spPr>
        <p:txBody>
          <a:bodyPr/>
          <a:lstStyle/>
          <a:p>
            <a:pPr algn="ctr"/>
            <a:r>
              <a:rPr lang="ca-ES" sz="3600" b="1">
                <a:solidFill>
                  <a:srgbClr val="364F74"/>
                </a:solidFill>
              </a:rPr>
              <a:t>Què </a:t>
            </a:r>
            <a:r>
              <a:rPr lang="ca-ES" sz="3600" b="1" smtClean="0">
                <a:solidFill>
                  <a:srgbClr val="364F74"/>
                </a:solidFill>
              </a:rPr>
              <a:t>caldria </a:t>
            </a:r>
            <a:r>
              <a:rPr lang="ca-ES" sz="3600" b="1" smtClean="0">
                <a:solidFill>
                  <a:srgbClr val="364F74"/>
                </a:solidFill>
              </a:rPr>
              <a:t>indicar des </a:t>
            </a:r>
            <a:r>
              <a:rPr lang="ca-ES" sz="3600" b="1" dirty="0">
                <a:solidFill>
                  <a:srgbClr val="364F74"/>
                </a:solidFill>
              </a:rPr>
              <a:t>del punt de vista nutricional</a:t>
            </a:r>
            <a:r>
              <a:rPr lang="ca-ES" sz="3600" b="1" noProof="0" dirty="0">
                <a:solidFill>
                  <a:srgbClr val="364F74"/>
                </a:solidFill>
              </a:rPr>
              <a:t>?</a:t>
            </a:r>
          </a:p>
        </p:txBody>
      </p:sp>
      <p:sp>
        <p:nvSpPr>
          <p:cNvPr id="3" name="1 Título">
            <a:extLst>
              <a:ext uri="{FF2B5EF4-FFF2-40B4-BE49-F238E27FC236}">
                <a16:creationId xmlns:a16="http://schemas.microsoft.com/office/drawing/2014/main" xmlns="" id="{306BE1DC-4FDD-4B01-A0E4-0D9E6C9E02B4}"/>
              </a:ext>
            </a:extLst>
          </p:cNvPr>
          <p:cNvSpPr txBox="1">
            <a:spLocks/>
          </p:cNvSpPr>
          <p:nvPr/>
        </p:nvSpPr>
        <p:spPr bwMode="auto">
          <a:xfrm>
            <a:off x="1" y="3657602"/>
            <a:ext cx="12191999" cy="90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ca-ES" sz="3600" b="1" kern="0" dirty="0">
                <a:solidFill>
                  <a:srgbClr val="364F74"/>
                </a:solidFill>
              </a:rPr>
              <a:t>Quin és l’estat nutricional de la pacient?</a:t>
            </a:r>
          </a:p>
        </p:txBody>
      </p:sp>
    </p:spTree>
    <p:extLst>
      <p:ext uri="{BB962C8B-B14F-4D97-AF65-F5344CB8AC3E}">
        <p14:creationId xmlns:p14="http://schemas.microsoft.com/office/powerpoint/2010/main" xmlns="" val="197496692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" y="3413760"/>
            <a:ext cx="12191999" cy="1076960"/>
          </a:xfrm>
        </p:spPr>
        <p:txBody>
          <a:bodyPr/>
          <a:lstStyle/>
          <a:p>
            <a:pPr algn="ctr"/>
            <a:r>
              <a:rPr lang="ca-ES" sz="3600" b="1" noProof="0" smtClean="0">
                <a:solidFill>
                  <a:srgbClr val="364F74"/>
                </a:solidFill>
              </a:rPr>
              <a:t>Faríeu canvis </a:t>
            </a:r>
            <a:r>
              <a:rPr lang="ca-ES" sz="3600" b="1" noProof="0" dirty="0">
                <a:solidFill>
                  <a:srgbClr val="364F74"/>
                </a:solidFill>
              </a:rPr>
              <a:t>en el tractament de la pacient?</a:t>
            </a:r>
          </a:p>
        </p:txBody>
      </p:sp>
      <p:sp>
        <p:nvSpPr>
          <p:cNvPr id="3" name="1 Título">
            <a:extLst>
              <a:ext uri="{FF2B5EF4-FFF2-40B4-BE49-F238E27FC236}">
                <a16:creationId xmlns:a16="http://schemas.microsoft.com/office/drawing/2014/main" xmlns="" id="{3267F149-343B-4D03-B47A-397334C40AB8}"/>
              </a:ext>
            </a:extLst>
          </p:cNvPr>
          <p:cNvSpPr txBox="1">
            <a:spLocks/>
          </p:cNvSpPr>
          <p:nvPr/>
        </p:nvSpPr>
        <p:spPr bwMode="auto">
          <a:xfrm>
            <a:off x="111760" y="2519680"/>
            <a:ext cx="12191999" cy="83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ca-ES" sz="3600" b="1" kern="0" dirty="0">
                <a:solidFill>
                  <a:srgbClr val="364F74"/>
                </a:solidFill>
              </a:rPr>
              <a:t>El control metabòlic de la pacient és adequat?</a:t>
            </a:r>
          </a:p>
        </p:txBody>
      </p:sp>
    </p:spTree>
    <p:extLst>
      <p:ext uri="{BB962C8B-B14F-4D97-AF65-F5344CB8AC3E}">
        <p14:creationId xmlns:p14="http://schemas.microsoft.com/office/powerpoint/2010/main" xmlns="" val="102031186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2258656"/>
            <a:ext cx="12191999" cy="2888531"/>
          </a:xfrm>
        </p:spPr>
        <p:txBody>
          <a:bodyPr/>
          <a:lstStyle/>
          <a:p>
            <a:pPr algn="ctr"/>
            <a:r>
              <a:rPr lang="ca-ES" sz="3600" b="1" noProof="0" dirty="0">
                <a:solidFill>
                  <a:srgbClr val="364F74"/>
                </a:solidFill>
              </a:rPr>
              <a:t>Quina és la gravetat del quadre?</a:t>
            </a:r>
            <a:br>
              <a:rPr lang="ca-ES" sz="3600" b="1" noProof="0" dirty="0">
                <a:solidFill>
                  <a:srgbClr val="364F74"/>
                </a:solidFill>
              </a:rPr>
            </a:br>
            <a:r>
              <a:rPr lang="ca-ES" sz="3600" b="1" noProof="0" dirty="0">
                <a:solidFill>
                  <a:srgbClr val="364F74"/>
                </a:solidFill>
              </a:rPr>
              <a:t/>
            </a:r>
            <a:br>
              <a:rPr lang="ca-ES" sz="3600" b="1" noProof="0" dirty="0">
                <a:solidFill>
                  <a:srgbClr val="364F74"/>
                </a:solidFill>
              </a:rPr>
            </a:br>
            <a:endParaRPr lang="ca-ES" sz="3600" b="1" noProof="0" dirty="0">
              <a:solidFill>
                <a:srgbClr val="364F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076855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" y="341366"/>
            <a:ext cx="12191999" cy="2888531"/>
          </a:xfrm>
        </p:spPr>
        <p:txBody>
          <a:bodyPr/>
          <a:lstStyle/>
          <a:p>
            <a:pPr algn="ctr"/>
            <a:r>
              <a:rPr lang="ca-ES" sz="5400" b="1" noProof="0" dirty="0">
                <a:solidFill>
                  <a:srgbClr val="FF0000"/>
                </a:solidFill>
              </a:rPr>
              <a:t>RESOLUCIÓ DEL CAS</a:t>
            </a:r>
          </a:p>
        </p:txBody>
      </p:sp>
    </p:spTree>
    <p:extLst>
      <p:ext uri="{BB962C8B-B14F-4D97-AF65-F5344CB8AC3E}">
        <p14:creationId xmlns:p14="http://schemas.microsoft.com/office/powerpoint/2010/main" xmlns="" val="412550322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33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33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1969</TotalTime>
  <Words>1246</Words>
  <Application>Microsoft Office PowerPoint</Application>
  <PresentationFormat>Personalització</PresentationFormat>
  <Paragraphs>339</Paragraphs>
  <Slides>30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Títols de les diapositives</vt:lpstr>
      </vt:variant>
      <vt:variant>
        <vt:i4>30</vt:i4>
      </vt:variant>
    </vt:vector>
  </HeadingPairs>
  <TitlesOfParts>
    <vt:vector size="32" baseType="lpstr">
      <vt:lpstr>Diseño predeterminado</vt:lpstr>
      <vt:lpstr>2_Tema de Office</vt:lpstr>
      <vt:lpstr>TEMA 12. AVALUACIÓ DE L’ESTAT NUTRICIONAL</vt:lpstr>
      <vt:lpstr>CAS CLÍNIC</vt:lpstr>
      <vt:lpstr>CAS CLÍNIC</vt:lpstr>
      <vt:lpstr>CAS CLÍNIC</vt:lpstr>
      <vt:lpstr>EXPLORACIONS COMPLEMENTÀRIES</vt:lpstr>
      <vt:lpstr>Què caldria indicar des del punt de vista nutricional?</vt:lpstr>
      <vt:lpstr>Faríeu canvis en el tractament de la pacient?</vt:lpstr>
      <vt:lpstr>Quina és la gravetat del quadre?  </vt:lpstr>
      <vt:lpstr>RESOLUCIÓ DEL CAS</vt:lpstr>
      <vt:lpstr>Què caldria indicar des del punt de vista nutricional?</vt:lpstr>
      <vt:lpstr>DESNUTRICIÓ I MALALTIA</vt:lpstr>
      <vt:lpstr>CRIBRATGE NUTRICIONAL</vt:lpstr>
      <vt:lpstr>CRIBRATGE NUTRICIONAL</vt:lpstr>
      <vt:lpstr>DESNUTRICIÓ I MALALTIA</vt:lpstr>
      <vt:lpstr>VALORACIÓ NUTRICIONAL</vt:lpstr>
      <vt:lpstr>VALORACIÓ DE L’ESTAT NUTRICIONAL</vt:lpstr>
      <vt:lpstr>HISTÒRIA CLÍNICA I DIETÈTICA</vt:lpstr>
      <vt:lpstr>EXPLORACIÓ FÍSICA</vt:lpstr>
      <vt:lpstr>PARÀMETRES ANTROPOMÈTRICS</vt:lpstr>
      <vt:lpstr>PARÀMETRES ANTROPOMÈTRICS</vt:lpstr>
      <vt:lpstr>PARÀMETRES BIOQUÍMICS</vt:lpstr>
      <vt:lpstr>COMPOSICIÓ CORPORAL</vt:lpstr>
      <vt:lpstr>CRITERIS GLIM</vt:lpstr>
      <vt:lpstr>CRITERIS GLIM</vt:lpstr>
      <vt:lpstr>CAS CLÍNIC</vt:lpstr>
      <vt:lpstr>CRITERIS GLIM</vt:lpstr>
      <vt:lpstr>Diapositiva 27</vt:lpstr>
      <vt:lpstr>Faríeu canvis en el tractament de la pacient?</vt:lpstr>
      <vt:lpstr>Quina és la gravetat del quadre?  </vt:lpstr>
      <vt:lpstr>MALNUTRICIÓ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5. COMPLICACIONES AGUDAS DE LA DIABETES</dc:title>
  <dc:creator>SERGIO</dc:creator>
  <cp:lastModifiedBy>Rafel</cp:lastModifiedBy>
  <cp:revision>148</cp:revision>
  <dcterms:created xsi:type="dcterms:W3CDTF">2022-01-16T11:27:34Z</dcterms:created>
  <dcterms:modified xsi:type="dcterms:W3CDTF">2023-05-07T18:35:56Z</dcterms:modified>
</cp:coreProperties>
</file>