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4"/>
  </p:notesMasterIdLst>
  <p:sldIdLst>
    <p:sldId id="256" r:id="rId5"/>
    <p:sldId id="284" r:id="rId6"/>
    <p:sldId id="257" r:id="rId7"/>
    <p:sldId id="280"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3" r:id="rId23"/>
    <p:sldId id="274" r:id="rId24"/>
    <p:sldId id="272" r:id="rId25"/>
    <p:sldId id="275" r:id="rId26"/>
    <p:sldId id="277" r:id="rId27"/>
    <p:sldId id="278" r:id="rId28"/>
    <p:sldId id="276" r:id="rId29"/>
    <p:sldId id="282" r:id="rId30"/>
    <p:sldId id="279" r:id="rId31"/>
    <p:sldId id="281"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C32467A-77D0-470D-A429-48A9518F0D6F}">
          <p14:sldIdLst>
            <p14:sldId id="256"/>
          </p14:sldIdLst>
        </p14:section>
        <p14:section name="Descripción de caso" id="{5F06F547-A4FE-47FB-AA08-11DF5DB11200}">
          <p14:sldIdLst>
            <p14:sldId id="284"/>
          </p14:sldIdLst>
        </p14:section>
        <p14:section name="Índice" id="{5FB3470C-80C6-4B1B-89F4-A323CC2CFC8F}">
          <p14:sldIdLst>
            <p14:sldId id="257"/>
            <p14:sldId id="280"/>
          </p14:sldIdLst>
        </p14:section>
        <p14:section name="¿Cómo funciona la visión?" id="{3077338C-7471-46F1-B8F1-A4A2749D1B86}">
          <p14:sldIdLst>
            <p14:sldId id="258"/>
            <p14:sldId id="259"/>
          </p14:sldIdLst>
        </p14:section>
        <p14:section name="Parámetros que definen la Visión" id="{F2F3CBE0-0C62-42A6-91FC-84B7545C9446}">
          <p14:sldIdLst>
            <p14:sldId id="260"/>
            <p14:sldId id="261"/>
            <p14:sldId id="262"/>
            <p14:sldId id="263"/>
          </p14:sldIdLst>
        </p14:section>
        <p14:section name="Evaluación Oftalmológica" id="{866C119C-915A-416D-BF03-B6C8915C3C82}">
          <p14:sldIdLst>
            <p14:sldId id="264"/>
            <p14:sldId id="265"/>
            <p14:sldId id="266"/>
            <p14:sldId id="267"/>
            <p14:sldId id="268"/>
            <p14:sldId id="269"/>
            <p14:sldId id="270"/>
            <p14:sldId id="271"/>
            <p14:sldId id="273"/>
            <p14:sldId id="274"/>
          </p14:sldIdLst>
        </p14:section>
        <p14:section name="Evaluación de la Funcionalidad Visual" id="{E91062DA-B80A-49F7-8281-DD0D6B26C47D}">
          <p14:sldIdLst>
            <p14:sldId id="272"/>
            <p14:sldId id="275"/>
          </p14:sldIdLst>
        </p14:section>
        <p14:section name="Clasificación de la Discapacidad Visual" id="{1E96C62B-6C4B-445A-90C3-1BB6D99B5F55}">
          <p14:sldIdLst>
            <p14:sldId id="277"/>
            <p14:sldId id="278"/>
            <p14:sldId id="276"/>
          </p14:sldIdLst>
        </p14:section>
        <p14:section name="Principales Patologías" id="{7574772D-74A8-4FB1-838D-9B2CBB741B1B}">
          <p14:sldIdLst>
            <p14:sldId id="282"/>
            <p14:sldId id="279"/>
            <p14:sldId id="281"/>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47501-28A6-0BB9-A85D-BACE9AB6B66F}" v="2" dt="2023-07-21T11:00:26.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63707" autoAdjust="0"/>
  </p:normalViewPr>
  <p:slideViewPr>
    <p:cSldViewPr snapToGrid="0">
      <p:cViewPr varScale="1">
        <p:scale>
          <a:sx n="66" d="100"/>
          <a:sy n="66" d="100"/>
        </p:scale>
        <p:origin x="600"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enta Avila Clemente" userId="S::vicenta.avila@uv.es::148c7792-9cb2-44a4-86bb-08011960d446" providerId="AD" clId="Web-{2F947501-28A6-0BB9-A85D-BACE9AB6B66F}"/>
    <pc:docChg chg="modSld">
      <pc:chgData name="Vicenta Avila Clemente" userId="S::vicenta.avila@uv.es::148c7792-9cb2-44a4-86bb-08011960d446" providerId="AD" clId="Web-{2F947501-28A6-0BB9-A85D-BACE9AB6B66F}" dt="2023-07-21T11:00:26.225" v="55"/>
      <pc:docMkLst>
        <pc:docMk/>
      </pc:docMkLst>
      <pc:sldChg chg="modNotes">
        <pc:chgData name="Vicenta Avila Clemente" userId="S::vicenta.avila@uv.es::148c7792-9cb2-44a4-86bb-08011960d446" providerId="AD" clId="Web-{2F947501-28A6-0BB9-A85D-BACE9AB6B66F}" dt="2023-07-21T11:00:26.225" v="55"/>
        <pc:sldMkLst>
          <pc:docMk/>
          <pc:sldMk cId="2023408036" sldId="257"/>
        </pc:sldMkLst>
      </pc:sldChg>
      <pc:sldChg chg="modNotes">
        <pc:chgData name="Vicenta Avila Clemente" userId="S::vicenta.avila@uv.es::148c7792-9cb2-44a4-86bb-08011960d446" providerId="AD" clId="Web-{2F947501-28A6-0BB9-A85D-BACE9AB6B66F}" dt="2023-07-21T10:59:44.943" v="35"/>
        <pc:sldMkLst>
          <pc:docMk/>
          <pc:sldMk cId="1262794078" sldId="2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766DA-E269-4EE4-AFAC-41CB7D49D4C5}" type="doc">
      <dgm:prSet loTypeId="urn:microsoft.com/office/officeart/2005/8/layout/process3" loCatId="process" qsTypeId="urn:microsoft.com/office/officeart/2005/8/quickstyle/simple1" qsCatId="simple" csTypeId="urn:microsoft.com/office/officeart/2005/8/colors/accent1_2" csCatId="accent1" phldr="1"/>
      <dgm:spPr/>
    </dgm:pt>
    <dgm:pt modelId="{E65AC4AB-8FC1-42CA-A668-6E3EFEEED689}">
      <dgm:prSet phldrT="[Texto]"/>
      <dgm:spPr/>
      <dgm:t>
        <a:bodyPr/>
        <a:lstStyle/>
        <a:p>
          <a:r>
            <a:rPr lang="es-ES" dirty="0"/>
            <a:t>Percepción</a:t>
          </a:r>
        </a:p>
      </dgm:t>
    </dgm:pt>
    <dgm:pt modelId="{3798E42F-6CCC-4D5D-871E-4B4758FEB77D}" type="parTrans" cxnId="{45C25F78-0D8A-4807-BB0A-0238765EAE38}">
      <dgm:prSet/>
      <dgm:spPr/>
      <dgm:t>
        <a:bodyPr/>
        <a:lstStyle/>
        <a:p>
          <a:endParaRPr lang="es-ES"/>
        </a:p>
      </dgm:t>
    </dgm:pt>
    <dgm:pt modelId="{8193FF01-364C-4A41-AC89-06BC0F1D93AD}" type="sibTrans" cxnId="{45C25F78-0D8A-4807-BB0A-0238765EAE38}">
      <dgm:prSet/>
      <dgm:spPr/>
      <dgm:t>
        <a:bodyPr/>
        <a:lstStyle/>
        <a:p>
          <a:endParaRPr lang="es-ES"/>
        </a:p>
      </dgm:t>
    </dgm:pt>
    <dgm:pt modelId="{8AD626FA-399A-4BF7-B190-D5CD1F693D22}">
      <dgm:prSet phldrT="[Texto]"/>
      <dgm:spPr/>
      <dgm:t>
        <a:bodyPr/>
        <a:lstStyle/>
        <a:p>
          <a:r>
            <a:rPr lang="es-ES" dirty="0"/>
            <a:t>Transformación</a:t>
          </a:r>
        </a:p>
      </dgm:t>
    </dgm:pt>
    <dgm:pt modelId="{5DABE85D-6D4D-4B09-9397-F726B1A435C8}" type="parTrans" cxnId="{1A1FEB91-77FC-4E46-AB9B-F1FB4FD910D7}">
      <dgm:prSet/>
      <dgm:spPr/>
      <dgm:t>
        <a:bodyPr/>
        <a:lstStyle/>
        <a:p>
          <a:endParaRPr lang="es-ES"/>
        </a:p>
      </dgm:t>
    </dgm:pt>
    <dgm:pt modelId="{9BCC8270-96EE-47AF-B04F-6B3F37B94185}" type="sibTrans" cxnId="{1A1FEB91-77FC-4E46-AB9B-F1FB4FD910D7}">
      <dgm:prSet/>
      <dgm:spPr/>
      <dgm:t>
        <a:bodyPr/>
        <a:lstStyle/>
        <a:p>
          <a:endParaRPr lang="es-ES"/>
        </a:p>
      </dgm:t>
    </dgm:pt>
    <dgm:pt modelId="{D4034B00-4530-4D90-BDD6-8234F2E5289E}">
      <dgm:prSet phldrT="[Texto]"/>
      <dgm:spPr/>
      <dgm:t>
        <a:bodyPr/>
        <a:lstStyle/>
        <a:p>
          <a:r>
            <a:rPr lang="es-ES" dirty="0"/>
            <a:t>Transmisión</a:t>
          </a:r>
        </a:p>
      </dgm:t>
    </dgm:pt>
    <dgm:pt modelId="{A14E9533-17EC-45DE-ACD0-29EEBE5D0347}" type="parTrans" cxnId="{4767F270-2898-482E-975F-64D73802B29D}">
      <dgm:prSet/>
      <dgm:spPr/>
      <dgm:t>
        <a:bodyPr/>
        <a:lstStyle/>
        <a:p>
          <a:endParaRPr lang="es-ES"/>
        </a:p>
      </dgm:t>
    </dgm:pt>
    <dgm:pt modelId="{71276877-BC18-4451-BD52-F5412BE34A24}" type="sibTrans" cxnId="{4767F270-2898-482E-975F-64D73802B29D}">
      <dgm:prSet/>
      <dgm:spPr/>
      <dgm:t>
        <a:bodyPr/>
        <a:lstStyle/>
        <a:p>
          <a:endParaRPr lang="es-ES"/>
        </a:p>
      </dgm:t>
    </dgm:pt>
    <dgm:pt modelId="{23BBEAB0-D590-4E3C-92DC-F3C20495D127}">
      <dgm:prSet/>
      <dgm:spPr/>
      <dgm:t>
        <a:bodyPr/>
        <a:lstStyle/>
        <a:p>
          <a:r>
            <a:rPr lang="es-ES" dirty="0"/>
            <a:t>Interpretación</a:t>
          </a:r>
        </a:p>
      </dgm:t>
    </dgm:pt>
    <dgm:pt modelId="{81BB4489-38F4-44ED-A469-7D422AB8E0CA}" type="parTrans" cxnId="{A3C2AFC3-CE75-4A26-AC2A-C24CE13823F9}">
      <dgm:prSet/>
      <dgm:spPr/>
      <dgm:t>
        <a:bodyPr/>
        <a:lstStyle/>
        <a:p>
          <a:endParaRPr lang="es-ES"/>
        </a:p>
      </dgm:t>
    </dgm:pt>
    <dgm:pt modelId="{51F603FC-C4F5-4D5A-A2B0-D1F34D667157}" type="sibTrans" cxnId="{A3C2AFC3-CE75-4A26-AC2A-C24CE13823F9}">
      <dgm:prSet/>
      <dgm:spPr/>
      <dgm:t>
        <a:bodyPr/>
        <a:lstStyle/>
        <a:p>
          <a:endParaRPr lang="es-ES"/>
        </a:p>
      </dgm:t>
    </dgm:pt>
    <dgm:pt modelId="{16B87C5E-7415-4486-9A84-8C3BEF3AC391}">
      <dgm:prSet/>
      <dgm:spPr/>
      <dgm:t>
        <a:bodyPr/>
        <a:lstStyle/>
        <a:p>
          <a:r>
            <a:rPr lang="es-ES" dirty="0"/>
            <a:t>OJO</a:t>
          </a:r>
        </a:p>
      </dgm:t>
    </dgm:pt>
    <dgm:pt modelId="{B543A1FF-58E4-4443-9DEC-AFB8B7030E84}" type="parTrans" cxnId="{BF295FCB-D13B-44ED-9372-6AB8A5F67C43}">
      <dgm:prSet/>
      <dgm:spPr/>
      <dgm:t>
        <a:bodyPr/>
        <a:lstStyle/>
        <a:p>
          <a:endParaRPr lang="es-ES"/>
        </a:p>
      </dgm:t>
    </dgm:pt>
    <dgm:pt modelId="{FD4199C2-A0F8-49EA-B547-1408F595D909}" type="sibTrans" cxnId="{BF295FCB-D13B-44ED-9372-6AB8A5F67C43}">
      <dgm:prSet/>
      <dgm:spPr/>
      <dgm:t>
        <a:bodyPr/>
        <a:lstStyle/>
        <a:p>
          <a:endParaRPr lang="es-ES"/>
        </a:p>
      </dgm:t>
    </dgm:pt>
    <dgm:pt modelId="{F8289B77-9C78-4BE0-ADEC-F1D56BCCF10E}">
      <dgm:prSet/>
      <dgm:spPr/>
      <dgm:t>
        <a:bodyPr/>
        <a:lstStyle/>
        <a:p>
          <a:r>
            <a:rPr lang="es-ES" dirty="0"/>
            <a:t>OJO (Retina)</a:t>
          </a:r>
        </a:p>
      </dgm:t>
    </dgm:pt>
    <dgm:pt modelId="{16126B42-3FA7-4EE7-9605-E256C1A603FC}" type="parTrans" cxnId="{CFA85C9D-FCD3-40BB-86C0-C4A6E6E197EE}">
      <dgm:prSet/>
      <dgm:spPr/>
      <dgm:t>
        <a:bodyPr/>
        <a:lstStyle/>
        <a:p>
          <a:endParaRPr lang="es-ES"/>
        </a:p>
      </dgm:t>
    </dgm:pt>
    <dgm:pt modelId="{1852668D-DCF3-4D37-AC02-B398E369E990}" type="sibTrans" cxnId="{CFA85C9D-FCD3-40BB-86C0-C4A6E6E197EE}">
      <dgm:prSet/>
      <dgm:spPr/>
      <dgm:t>
        <a:bodyPr/>
        <a:lstStyle/>
        <a:p>
          <a:endParaRPr lang="es-ES"/>
        </a:p>
      </dgm:t>
    </dgm:pt>
    <dgm:pt modelId="{0B889ECA-2F97-4FC9-B155-FC0B7ED896EF}">
      <dgm:prSet/>
      <dgm:spPr/>
      <dgm:t>
        <a:bodyPr/>
        <a:lstStyle/>
        <a:p>
          <a:r>
            <a:rPr lang="es-ES" dirty="0"/>
            <a:t>Nervio Óptico	</a:t>
          </a:r>
        </a:p>
      </dgm:t>
    </dgm:pt>
    <dgm:pt modelId="{68607B0F-F222-482E-8F69-E2DBB89D5632}" type="parTrans" cxnId="{639BA16D-9C47-486F-A652-C2F15FD17036}">
      <dgm:prSet/>
      <dgm:spPr/>
      <dgm:t>
        <a:bodyPr/>
        <a:lstStyle/>
        <a:p>
          <a:endParaRPr lang="es-ES"/>
        </a:p>
      </dgm:t>
    </dgm:pt>
    <dgm:pt modelId="{FB539E4E-EC86-4F4B-A1DF-B4D0EDCEBF24}" type="sibTrans" cxnId="{639BA16D-9C47-486F-A652-C2F15FD17036}">
      <dgm:prSet/>
      <dgm:spPr/>
      <dgm:t>
        <a:bodyPr/>
        <a:lstStyle/>
        <a:p>
          <a:endParaRPr lang="es-ES"/>
        </a:p>
      </dgm:t>
    </dgm:pt>
    <dgm:pt modelId="{DEAFB3EC-6C88-462F-BB70-FC96B512B35C}">
      <dgm:prSet/>
      <dgm:spPr/>
      <dgm:t>
        <a:bodyPr/>
        <a:lstStyle/>
        <a:p>
          <a:r>
            <a:rPr lang="es-ES" dirty="0"/>
            <a:t>Corteza Cerebral</a:t>
          </a:r>
        </a:p>
      </dgm:t>
      <dgm:extLst>
        <a:ext uri="{E40237B7-FDA0-4F09-8148-C483321AD2D9}">
          <dgm14:cNvPr xmlns:dgm14="http://schemas.microsoft.com/office/drawing/2010/diagram" id="0" name="" descr="1º percepción (tiene lugar en el ojo), 2º transformación (se produce en la retina), 3º transmisión (se produce en el nervio óptico) y último interpretación (se produce en la corteza cerebral)" title="Esquema sobre mecanismos de la visión"/>
        </a:ext>
      </dgm:extLst>
    </dgm:pt>
    <dgm:pt modelId="{5DDD38C8-5AEF-42DA-8E1E-13E3F40AB968}" type="parTrans" cxnId="{DE50A372-C4E8-4440-8128-FAAA441857A1}">
      <dgm:prSet/>
      <dgm:spPr/>
      <dgm:t>
        <a:bodyPr/>
        <a:lstStyle/>
        <a:p>
          <a:endParaRPr lang="es-ES"/>
        </a:p>
      </dgm:t>
    </dgm:pt>
    <dgm:pt modelId="{EC06C569-3D0D-43A7-AC4F-27CD65A9E5E4}" type="sibTrans" cxnId="{DE50A372-C4E8-4440-8128-FAAA441857A1}">
      <dgm:prSet/>
      <dgm:spPr/>
      <dgm:t>
        <a:bodyPr/>
        <a:lstStyle/>
        <a:p>
          <a:endParaRPr lang="es-ES"/>
        </a:p>
      </dgm:t>
    </dgm:pt>
    <dgm:pt modelId="{8463CCBC-683C-4AFC-A41A-E68C37A1C2E6}" type="pres">
      <dgm:prSet presAssocID="{8AC766DA-E269-4EE4-AFAC-41CB7D49D4C5}" presName="linearFlow" presStyleCnt="0">
        <dgm:presLayoutVars>
          <dgm:dir/>
          <dgm:animLvl val="lvl"/>
          <dgm:resizeHandles val="exact"/>
        </dgm:presLayoutVars>
      </dgm:prSet>
      <dgm:spPr/>
    </dgm:pt>
    <dgm:pt modelId="{0D4116BE-828F-488B-ADFB-A285DFDDBA0B}" type="pres">
      <dgm:prSet presAssocID="{E65AC4AB-8FC1-42CA-A668-6E3EFEEED689}" presName="composite" presStyleCnt="0"/>
      <dgm:spPr/>
    </dgm:pt>
    <dgm:pt modelId="{2D9EBBA8-3EFC-46CF-9F5F-DBD0D7AC5700}" type="pres">
      <dgm:prSet presAssocID="{E65AC4AB-8FC1-42CA-A668-6E3EFEEED689}" presName="parTx" presStyleLbl="node1" presStyleIdx="0" presStyleCnt="4">
        <dgm:presLayoutVars>
          <dgm:chMax val="0"/>
          <dgm:chPref val="0"/>
          <dgm:bulletEnabled val="1"/>
        </dgm:presLayoutVars>
      </dgm:prSet>
      <dgm:spPr/>
      <dgm:t>
        <a:bodyPr/>
        <a:lstStyle/>
        <a:p>
          <a:endParaRPr lang="es-ES"/>
        </a:p>
      </dgm:t>
    </dgm:pt>
    <dgm:pt modelId="{1A92BCB0-F722-46A3-AF27-A12524369B5A}" type="pres">
      <dgm:prSet presAssocID="{E65AC4AB-8FC1-42CA-A668-6E3EFEEED689}" presName="parSh" presStyleLbl="node1" presStyleIdx="0" presStyleCnt="4"/>
      <dgm:spPr/>
      <dgm:t>
        <a:bodyPr/>
        <a:lstStyle/>
        <a:p>
          <a:endParaRPr lang="es-ES"/>
        </a:p>
      </dgm:t>
    </dgm:pt>
    <dgm:pt modelId="{EF989837-4215-400F-A350-84BC067EA22C}" type="pres">
      <dgm:prSet presAssocID="{E65AC4AB-8FC1-42CA-A668-6E3EFEEED689}" presName="desTx" presStyleLbl="fgAcc1" presStyleIdx="0" presStyleCnt="4">
        <dgm:presLayoutVars>
          <dgm:bulletEnabled val="1"/>
        </dgm:presLayoutVars>
      </dgm:prSet>
      <dgm:spPr/>
      <dgm:t>
        <a:bodyPr/>
        <a:lstStyle/>
        <a:p>
          <a:endParaRPr lang="es-ES"/>
        </a:p>
      </dgm:t>
    </dgm:pt>
    <dgm:pt modelId="{BBF9D0B7-0AEC-41B6-8D83-BB6ECEC42AAB}" type="pres">
      <dgm:prSet presAssocID="{8193FF01-364C-4A41-AC89-06BC0F1D93AD}" presName="sibTrans" presStyleLbl="sibTrans2D1" presStyleIdx="0" presStyleCnt="3"/>
      <dgm:spPr/>
      <dgm:t>
        <a:bodyPr/>
        <a:lstStyle/>
        <a:p>
          <a:endParaRPr lang="es-ES"/>
        </a:p>
      </dgm:t>
    </dgm:pt>
    <dgm:pt modelId="{48A68CEC-8E96-4D9B-85AE-C3F02628E86C}" type="pres">
      <dgm:prSet presAssocID="{8193FF01-364C-4A41-AC89-06BC0F1D93AD}" presName="connTx" presStyleLbl="sibTrans2D1" presStyleIdx="0" presStyleCnt="3"/>
      <dgm:spPr/>
      <dgm:t>
        <a:bodyPr/>
        <a:lstStyle/>
        <a:p>
          <a:endParaRPr lang="es-ES"/>
        </a:p>
      </dgm:t>
    </dgm:pt>
    <dgm:pt modelId="{E4926652-3294-494F-9F18-A1BC72DEF745}" type="pres">
      <dgm:prSet presAssocID="{8AD626FA-399A-4BF7-B190-D5CD1F693D22}" presName="composite" presStyleCnt="0"/>
      <dgm:spPr/>
    </dgm:pt>
    <dgm:pt modelId="{99046905-120D-47B8-8B89-3829D3D59EA5}" type="pres">
      <dgm:prSet presAssocID="{8AD626FA-399A-4BF7-B190-D5CD1F693D22}" presName="parTx" presStyleLbl="node1" presStyleIdx="0" presStyleCnt="4">
        <dgm:presLayoutVars>
          <dgm:chMax val="0"/>
          <dgm:chPref val="0"/>
          <dgm:bulletEnabled val="1"/>
        </dgm:presLayoutVars>
      </dgm:prSet>
      <dgm:spPr/>
      <dgm:t>
        <a:bodyPr/>
        <a:lstStyle/>
        <a:p>
          <a:endParaRPr lang="es-ES"/>
        </a:p>
      </dgm:t>
    </dgm:pt>
    <dgm:pt modelId="{6AA2E89E-0523-41BC-A0DF-460A157A680B}" type="pres">
      <dgm:prSet presAssocID="{8AD626FA-399A-4BF7-B190-D5CD1F693D22}" presName="parSh" presStyleLbl="node1" presStyleIdx="1" presStyleCnt="4"/>
      <dgm:spPr/>
      <dgm:t>
        <a:bodyPr/>
        <a:lstStyle/>
        <a:p>
          <a:endParaRPr lang="es-ES"/>
        </a:p>
      </dgm:t>
    </dgm:pt>
    <dgm:pt modelId="{85054347-7083-4442-8993-7577088A1596}" type="pres">
      <dgm:prSet presAssocID="{8AD626FA-399A-4BF7-B190-D5CD1F693D22}" presName="desTx" presStyleLbl="fgAcc1" presStyleIdx="1" presStyleCnt="4">
        <dgm:presLayoutVars>
          <dgm:bulletEnabled val="1"/>
        </dgm:presLayoutVars>
      </dgm:prSet>
      <dgm:spPr/>
      <dgm:t>
        <a:bodyPr/>
        <a:lstStyle/>
        <a:p>
          <a:endParaRPr lang="es-ES"/>
        </a:p>
      </dgm:t>
    </dgm:pt>
    <dgm:pt modelId="{54941413-824E-4407-8EDB-83EFA827ADC7}" type="pres">
      <dgm:prSet presAssocID="{9BCC8270-96EE-47AF-B04F-6B3F37B94185}" presName="sibTrans" presStyleLbl="sibTrans2D1" presStyleIdx="1" presStyleCnt="3"/>
      <dgm:spPr/>
      <dgm:t>
        <a:bodyPr/>
        <a:lstStyle/>
        <a:p>
          <a:endParaRPr lang="es-ES"/>
        </a:p>
      </dgm:t>
    </dgm:pt>
    <dgm:pt modelId="{A14C33D3-25A9-45C3-9683-A11B34830160}" type="pres">
      <dgm:prSet presAssocID="{9BCC8270-96EE-47AF-B04F-6B3F37B94185}" presName="connTx" presStyleLbl="sibTrans2D1" presStyleIdx="1" presStyleCnt="3"/>
      <dgm:spPr/>
      <dgm:t>
        <a:bodyPr/>
        <a:lstStyle/>
        <a:p>
          <a:endParaRPr lang="es-ES"/>
        </a:p>
      </dgm:t>
    </dgm:pt>
    <dgm:pt modelId="{301991D8-097A-4350-830C-639C02361083}" type="pres">
      <dgm:prSet presAssocID="{D4034B00-4530-4D90-BDD6-8234F2E5289E}" presName="composite" presStyleCnt="0"/>
      <dgm:spPr/>
    </dgm:pt>
    <dgm:pt modelId="{6699787F-F96D-4642-B6A9-FA4B102033F3}" type="pres">
      <dgm:prSet presAssocID="{D4034B00-4530-4D90-BDD6-8234F2E5289E}" presName="parTx" presStyleLbl="node1" presStyleIdx="1" presStyleCnt="4">
        <dgm:presLayoutVars>
          <dgm:chMax val="0"/>
          <dgm:chPref val="0"/>
          <dgm:bulletEnabled val="1"/>
        </dgm:presLayoutVars>
      </dgm:prSet>
      <dgm:spPr/>
      <dgm:t>
        <a:bodyPr/>
        <a:lstStyle/>
        <a:p>
          <a:endParaRPr lang="es-ES"/>
        </a:p>
      </dgm:t>
    </dgm:pt>
    <dgm:pt modelId="{56767851-6068-4B43-84AD-1BDECAAA6CF6}" type="pres">
      <dgm:prSet presAssocID="{D4034B00-4530-4D90-BDD6-8234F2E5289E}" presName="parSh" presStyleLbl="node1" presStyleIdx="2" presStyleCnt="4"/>
      <dgm:spPr/>
      <dgm:t>
        <a:bodyPr/>
        <a:lstStyle/>
        <a:p>
          <a:endParaRPr lang="es-ES"/>
        </a:p>
      </dgm:t>
    </dgm:pt>
    <dgm:pt modelId="{0010B023-0A0C-4DF0-B4F0-5C9D2133BCE5}" type="pres">
      <dgm:prSet presAssocID="{D4034B00-4530-4D90-BDD6-8234F2E5289E}" presName="desTx" presStyleLbl="fgAcc1" presStyleIdx="2" presStyleCnt="4">
        <dgm:presLayoutVars>
          <dgm:bulletEnabled val="1"/>
        </dgm:presLayoutVars>
      </dgm:prSet>
      <dgm:spPr/>
      <dgm:t>
        <a:bodyPr/>
        <a:lstStyle/>
        <a:p>
          <a:endParaRPr lang="es-ES"/>
        </a:p>
      </dgm:t>
    </dgm:pt>
    <dgm:pt modelId="{9FFA81C8-324F-4F17-B1C7-4CE291DC0CEB}" type="pres">
      <dgm:prSet presAssocID="{71276877-BC18-4451-BD52-F5412BE34A24}" presName="sibTrans" presStyleLbl="sibTrans2D1" presStyleIdx="2" presStyleCnt="3"/>
      <dgm:spPr/>
      <dgm:t>
        <a:bodyPr/>
        <a:lstStyle/>
        <a:p>
          <a:endParaRPr lang="es-ES"/>
        </a:p>
      </dgm:t>
    </dgm:pt>
    <dgm:pt modelId="{5B75F958-B0F6-4B79-9E0C-0E0E41D3EB74}" type="pres">
      <dgm:prSet presAssocID="{71276877-BC18-4451-BD52-F5412BE34A24}" presName="connTx" presStyleLbl="sibTrans2D1" presStyleIdx="2" presStyleCnt="3"/>
      <dgm:spPr/>
      <dgm:t>
        <a:bodyPr/>
        <a:lstStyle/>
        <a:p>
          <a:endParaRPr lang="es-ES"/>
        </a:p>
      </dgm:t>
    </dgm:pt>
    <dgm:pt modelId="{10ADABDC-50E3-447C-A29C-20EAD57A9C44}" type="pres">
      <dgm:prSet presAssocID="{23BBEAB0-D590-4E3C-92DC-F3C20495D127}" presName="composite" presStyleCnt="0"/>
      <dgm:spPr/>
    </dgm:pt>
    <dgm:pt modelId="{CDFD2529-0AAF-40BB-9BE9-DF6E8BE0C661}" type="pres">
      <dgm:prSet presAssocID="{23BBEAB0-D590-4E3C-92DC-F3C20495D127}" presName="parTx" presStyleLbl="node1" presStyleIdx="2" presStyleCnt="4">
        <dgm:presLayoutVars>
          <dgm:chMax val="0"/>
          <dgm:chPref val="0"/>
          <dgm:bulletEnabled val="1"/>
        </dgm:presLayoutVars>
      </dgm:prSet>
      <dgm:spPr/>
      <dgm:t>
        <a:bodyPr/>
        <a:lstStyle/>
        <a:p>
          <a:endParaRPr lang="es-ES"/>
        </a:p>
      </dgm:t>
    </dgm:pt>
    <dgm:pt modelId="{14C15F7C-B6B8-4A02-A223-D5D8DDFBFD64}" type="pres">
      <dgm:prSet presAssocID="{23BBEAB0-D590-4E3C-92DC-F3C20495D127}" presName="parSh" presStyleLbl="node1" presStyleIdx="3" presStyleCnt="4"/>
      <dgm:spPr/>
      <dgm:t>
        <a:bodyPr/>
        <a:lstStyle/>
        <a:p>
          <a:endParaRPr lang="es-ES"/>
        </a:p>
      </dgm:t>
    </dgm:pt>
    <dgm:pt modelId="{9AEA7665-3365-45E2-BE66-07CC3D48DE2B}" type="pres">
      <dgm:prSet presAssocID="{23BBEAB0-D590-4E3C-92DC-F3C20495D127}" presName="desTx" presStyleLbl="fgAcc1" presStyleIdx="3" presStyleCnt="4">
        <dgm:presLayoutVars>
          <dgm:bulletEnabled val="1"/>
        </dgm:presLayoutVars>
      </dgm:prSet>
      <dgm:spPr/>
      <dgm:t>
        <a:bodyPr/>
        <a:lstStyle/>
        <a:p>
          <a:endParaRPr lang="es-ES"/>
        </a:p>
      </dgm:t>
    </dgm:pt>
  </dgm:ptLst>
  <dgm:cxnLst>
    <dgm:cxn modelId="{0FF0C4E0-EEED-470C-8166-AC1FC6AB92DF}" type="presOf" srcId="{E65AC4AB-8FC1-42CA-A668-6E3EFEEED689}" destId="{1A92BCB0-F722-46A3-AF27-A12524369B5A}" srcOrd="1" destOrd="0" presId="urn:microsoft.com/office/officeart/2005/8/layout/process3"/>
    <dgm:cxn modelId="{2820100B-6803-4386-A1F8-2BAB1631F3E0}" type="presOf" srcId="{16B87C5E-7415-4486-9A84-8C3BEF3AC391}" destId="{EF989837-4215-400F-A350-84BC067EA22C}" srcOrd="0" destOrd="0" presId="urn:microsoft.com/office/officeart/2005/8/layout/process3"/>
    <dgm:cxn modelId="{CFA85C9D-FCD3-40BB-86C0-C4A6E6E197EE}" srcId="{8AD626FA-399A-4BF7-B190-D5CD1F693D22}" destId="{F8289B77-9C78-4BE0-ADEC-F1D56BCCF10E}" srcOrd="0" destOrd="0" parTransId="{16126B42-3FA7-4EE7-9605-E256C1A603FC}" sibTransId="{1852668D-DCF3-4D37-AC02-B398E369E990}"/>
    <dgm:cxn modelId="{A3C2AFC3-CE75-4A26-AC2A-C24CE13823F9}" srcId="{8AC766DA-E269-4EE4-AFAC-41CB7D49D4C5}" destId="{23BBEAB0-D590-4E3C-92DC-F3C20495D127}" srcOrd="3" destOrd="0" parTransId="{81BB4489-38F4-44ED-A469-7D422AB8E0CA}" sibTransId="{51F603FC-C4F5-4D5A-A2B0-D1F34D667157}"/>
    <dgm:cxn modelId="{2F3A0517-30EE-4113-9651-454AE2BC1720}" type="presOf" srcId="{8193FF01-364C-4A41-AC89-06BC0F1D93AD}" destId="{BBF9D0B7-0AEC-41B6-8D83-BB6ECEC42AAB}" srcOrd="0" destOrd="0" presId="urn:microsoft.com/office/officeart/2005/8/layout/process3"/>
    <dgm:cxn modelId="{CC6C95A8-244D-414B-B1EC-BE8015D393C1}" type="presOf" srcId="{D4034B00-4530-4D90-BDD6-8234F2E5289E}" destId="{6699787F-F96D-4642-B6A9-FA4B102033F3}" srcOrd="0" destOrd="0" presId="urn:microsoft.com/office/officeart/2005/8/layout/process3"/>
    <dgm:cxn modelId="{1A1FEB91-77FC-4E46-AB9B-F1FB4FD910D7}" srcId="{8AC766DA-E269-4EE4-AFAC-41CB7D49D4C5}" destId="{8AD626FA-399A-4BF7-B190-D5CD1F693D22}" srcOrd="1" destOrd="0" parTransId="{5DABE85D-6D4D-4B09-9397-F726B1A435C8}" sibTransId="{9BCC8270-96EE-47AF-B04F-6B3F37B94185}"/>
    <dgm:cxn modelId="{45C075F8-A706-49F5-A250-F9E682935438}" type="presOf" srcId="{9BCC8270-96EE-47AF-B04F-6B3F37B94185}" destId="{A14C33D3-25A9-45C3-9683-A11B34830160}" srcOrd="1" destOrd="0" presId="urn:microsoft.com/office/officeart/2005/8/layout/process3"/>
    <dgm:cxn modelId="{0998782D-0D43-432D-8B0E-9FBBBA361F77}" type="presOf" srcId="{8AD626FA-399A-4BF7-B190-D5CD1F693D22}" destId="{6AA2E89E-0523-41BC-A0DF-460A157A680B}" srcOrd="1" destOrd="0" presId="urn:microsoft.com/office/officeart/2005/8/layout/process3"/>
    <dgm:cxn modelId="{62D9C545-207E-44EB-AEA9-91006DFD159C}" type="presOf" srcId="{8AC766DA-E269-4EE4-AFAC-41CB7D49D4C5}" destId="{8463CCBC-683C-4AFC-A41A-E68C37A1C2E6}" srcOrd="0" destOrd="0" presId="urn:microsoft.com/office/officeart/2005/8/layout/process3"/>
    <dgm:cxn modelId="{4584D6A5-8781-4CA7-AB51-9D1D7F4598CB}" type="presOf" srcId="{DEAFB3EC-6C88-462F-BB70-FC96B512B35C}" destId="{9AEA7665-3365-45E2-BE66-07CC3D48DE2B}" srcOrd="0" destOrd="0" presId="urn:microsoft.com/office/officeart/2005/8/layout/process3"/>
    <dgm:cxn modelId="{0120CF8A-53C3-4D33-BD61-72ADAA7C4680}" type="presOf" srcId="{9BCC8270-96EE-47AF-B04F-6B3F37B94185}" destId="{54941413-824E-4407-8EDB-83EFA827ADC7}" srcOrd="0" destOrd="0" presId="urn:microsoft.com/office/officeart/2005/8/layout/process3"/>
    <dgm:cxn modelId="{61944A85-947B-40B0-9C16-A6A1E4877F2B}" type="presOf" srcId="{71276877-BC18-4451-BD52-F5412BE34A24}" destId="{9FFA81C8-324F-4F17-B1C7-4CE291DC0CEB}" srcOrd="0" destOrd="0" presId="urn:microsoft.com/office/officeart/2005/8/layout/process3"/>
    <dgm:cxn modelId="{A974BEDC-10E2-4535-B476-7AE1B9D93BE9}" type="presOf" srcId="{D4034B00-4530-4D90-BDD6-8234F2E5289E}" destId="{56767851-6068-4B43-84AD-1BDECAAA6CF6}" srcOrd="1" destOrd="0" presId="urn:microsoft.com/office/officeart/2005/8/layout/process3"/>
    <dgm:cxn modelId="{45C25F78-0D8A-4807-BB0A-0238765EAE38}" srcId="{8AC766DA-E269-4EE4-AFAC-41CB7D49D4C5}" destId="{E65AC4AB-8FC1-42CA-A668-6E3EFEEED689}" srcOrd="0" destOrd="0" parTransId="{3798E42F-6CCC-4D5D-871E-4B4758FEB77D}" sibTransId="{8193FF01-364C-4A41-AC89-06BC0F1D93AD}"/>
    <dgm:cxn modelId="{84663560-FF9C-469C-B064-2E0F32BCD092}" type="presOf" srcId="{E65AC4AB-8FC1-42CA-A668-6E3EFEEED689}" destId="{2D9EBBA8-3EFC-46CF-9F5F-DBD0D7AC5700}" srcOrd="0" destOrd="0" presId="urn:microsoft.com/office/officeart/2005/8/layout/process3"/>
    <dgm:cxn modelId="{4767F270-2898-482E-975F-64D73802B29D}" srcId="{8AC766DA-E269-4EE4-AFAC-41CB7D49D4C5}" destId="{D4034B00-4530-4D90-BDD6-8234F2E5289E}" srcOrd="2" destOrd="0" parTransId="{A14E9533-17EC-45DE-ACD0-29EEBE5D0347}" sibTransId="{71276877-BC18-4451-BD52-F5412BE34A24}"/>
    <dgm:cxn modelId="{440282BC-4BB2-4D1A-A670-DF679896296E}" type="presOf" srcId="{F8289B77-9C78-4BE0-ADEC-F1D56BCCF10E}" destId="{85054347-7083-4442-8993-7577088A1596}" srcOrd="0" destOrd="0" presId="urn:microsoft.com/office/officeart/2005/8/layout/process3"/>
    <dgm:cxn modelId="{56094A53-F03F-416C-80C7-0C600BEF841F}" type="presOf" srcId="{71276877-BC18-4451-BD52-F5412BE34A24}" destId="{5B75F958-B0F6-4B79-9E0C-0E0E41D3EB74}" srcOrd="1" destOrd="0" presId="urn:microsoft.com/office/officeart/2005/8/layout/process3"/>
    <dgm:cxn modelId="{3CE593CF-D994-492C-BCC8-2F63052CC9D0}" type="presOf" srcId="{23BBEAB0-D590-4E3C-92DC-F3C20495D127}" destId="{CDFD2529-0AAF-40BB-9BE9-DF6E8BE0C661}" srcOrd="0" destOrd="0" presId="urn:microsoft.com/office/officeart/2005/8/layout/process3"/>
    <dgm:cxn modelId="{639BA16D-9C47-486F-A652-C2F15FD17036}" srcId="{D4034B00-4530-4D90-BDD6-8234F2E5289E}" destId="{0B889ECA-2F97-4FC9-B155-FC0B7ED896EF}" srcOrd="0" destOrd="0" parTransId="{68607B0F-F222-482E-8F69-E2DBB89D5632}" sibTransId="{FB539E4E-EC86-4F4B-A1DF-B4D0EDCEBF24}"/>
    <dgm:cxn modelId="{D2AAB9D9-2630-416F-894B-F52984C26A6B}" type="presOf" srcId="{8AD626FA-399A-4BF7-B190-D5CD1F693D22}" destId="{99046905-120D-47B8-8B89-3829D3D59EA5}" srcOrd="0" destOrd="0" presId="urn:microsoft.com/office/officeart/2005/8/layout/process3"/>
    <dgm:cxn modelId="{DE50A372-C4E8-4440-8128-FAAA441857A1}" srcId="{23BBEAB0-D590-4E3C-92DC-F3C20495D127}" destId="{DEAFB3EC-6C88-462F-BB70-FC96B512B35C}" srcOrd="0" destOrd="0" parTransId="{5DDD38C8-5AEF-42DA-8E1E-13E3F40AB968}" sibTransId="{EC06C569-3D0D-43A7-AC4F-27CD65A9E5E4}"/>
    <dgm:cxn modelId="{21FDC64F-2C29-425F-8A3D-A2DE53806BBF}" type="presOf" srcId="{0B889ECA-2F97-4FC9-B155-FC0B7ED896EF}" destId="{0010B023-0A0C-4DF0-B4F0-5C9D2133BCE5}" srcOrd="0" destOrd="0" presId="urn:microsoft.com/office/officeart/2005/8/layout/process3"/>
    <dgm:cxn modelId="{FF956D9E-F946-4BD4-81D0-0D04895DC2CE}" type="presOf" srcId="{23BBEAB0-D590-4E3C-92DC-F3C20495D127}" destId="{14C15F7C-B6B8-4A02-A223-D5D8DDFBFD64}" srcOrd="1" destOrd="0" presId="urn:microsoft.com/office/officeart/2005/8/layout/process3"/>
    <dgm:cxn modelId="{E8DA9414-2947-4E8F-A3B1-99A825118D27}" type="presOf" srcId="{8193FF01-364C-4A41-AC89-06BC0F1D93AD}" destId="{48A68CEC-8E96-4D9B-85AE-C3F02628E86C}" srcOrd="1" destOrd="0" presId="urn:microsoft.com/office/officeart/2005/8/layout/process3"/>
    <dgm:cxn modelId="{BF295FCB-D13B-44ED-9372-6AB8A5F67C43}" srcId="{E65AC4AB-8FC1-42CA-A668-6E3EFEEED689}" destId="{16B87C5E-7415-4486-9A84-8C3BEF3AC391}" srcOrd="0" destOrd="0" parTransId="{B543A1FF-58E4-4443-9DEC-AFB8B7030E84}" sibTransId="{FD4199C2-A0F8-49EA-B547-1408F595D909}"/>
    <dgm:cxn modelId="{B4684D19-3C57-43BE-9F16-1AF8B443774A}" type="presParOf" srcId="{8463CCBC-683C-4AFC-A41A-E68C37A1C2E6}" destId="{0D4116BE-828F-488B-ADFB-A285DFDDBA0B}" srcOrd="0" destOrd="0" presId="urn:microsoft.com/office/officeart/2005/8/layout/process3"/>
    <dgm:cxn modelId="{730E76C0-CF08-4E6A-BD19-72B69EF672D3}" type="presParOf" srcId="{0D4116BE-828F-488B-ADFB-A285DFDDBA0B}" destId="{2D9EBBA8-3EFC-46CF-9F5F-DBD0D7AC5700}" srcOrd="0" destOrd="0" presId="urn:microsoft.com/office/officeart/2005/8/layout/process3"/>
    <dgm:cxn modelId="{4FF16951-6697-40DA-BF66-F83D72D56773}" type="presParOf" srcId="{0D4116BE-828F-488B-ADFB-A285DFDDBA0B}" destId="{1A92BCB0-F722-46A3-AF27-A12524369B5A}" srcOrd="1" destOrd="0" presId="urn:microsoft.com/office/officeart/2005/8/layout/process3"/>
    <dgm:cxn modelId="{2E40AD92-E368-49BD-8F33-7EDBBEE971F5}" type="presParOf" srcId="{0D4116BE-828F-488B-ADFB-A285DFDDBA0B}" destId="{EF989837-4215-400F-A350-84BC067EA22C}" srcOrd="2" destOrd="0" presId="urn:microsoft.com/office/officeart/2005/8/layout/process3"/>
    <dgm:cxn modelId="{DA0A1DE8-F509-49B7-BB61-49E587ACB7FC}" type="presParOf" srcId="{8463CCBC-683C-4AFC-A41A-E68C37A1C2E6}" destId="{BBF9D0B7-0AEC-41B6-8D83-BB6ECEC42AAB}" srcOrd="1" destOrd="0" presId="urn:microsoft.com/office/officeart/2005/8/layout/process3"/>
    <dgm:cxn modelId="{6FF5C863-C803-44AD-892E-8208D2C38A7F}" type="presParOf" srcId="{BBF9D0B7-0AEC-41B6-8D83-BB6ECEC42AAB}" destId="{48A68CEC-8E96-4D9B-85AE-C3F02628E86C}" srcOrd="0" destOrd="0" presId="urn:microsoft.com/office/officeart/2005/8/layout/process3"/>
    <dgm:cxn modelId="{BE3EE6A9-5074-4649-A3E5-3812B7F07912}" type="presParOf" srcId="{8463CCBC-683C-4AFC-A41A-E68C37A1C2E6}" destId="{E4926652-3294-494F-9F18-A1BC72DEF745}" srcOrd="2" destOrd="0" presId="urn:microsoft.com/office/officeart/2005/8/layout/process3"/>
    <dgm:cxn modelId="{35490A50-BC27-43E3-8E2D-8AEC679DD506}" type="presParOf" srcId="{E4926652-3294-494F-9F18-A1BC72DEF745}" destId="{99046905-120D-47B8-8B89-3829D3D59EA5}" srcOrd="0" destOrd="0" presId="urn:microsoft.com/office/officeart/2005/8/layout/process3"/>
    <dgm:cxn modelId="{B7E1DC0E-D65F-4A00-B0CF-2AFCB995DAC0}" type="presParOf" srcId="{E4926652-3294-494F-9F18-A1BC72DEF745}" destId="{6AA2E89E-0523-41BC-A0DF-460A157A680B}" srcOrd="1" destOrd="0" presId="urn:microsoft.com/office/officeart/2005/8/layout/process3"/>
    <dgm:cxn modelId="{BED21CA2-EF0A-484E-9CD6-BED582B2D1EA}" type="presParOf" srcId="{E4926652-3294-494F-9F18-A1BC72DEF745}" destId="{85054347-7083-4442-8993-7577088A1596}" srcOrd="2" destOrd="0" presId="urn:microsoft.com/office/officeart/2005/8/layout/process3"/>
    <dgm:cxn modelId="{4488338C-EC2A-4D7E-873F-2623141FA12E}" type="presParOf" srcId="{8463CCBC-683C-4AFC-A41A-E68C37A1C2E6}" destId="{54941413-824E-4407-8EDB-83EFA827ADC7}" srcOrd="3" destOrd="0" presId="urn:microsoft.com/office/officeart/2005/8/layout/process3"/>
    <dgm:cxn modelId="{5EF0CCB8-5222-476D-AC3D-3F072A087355}" type="presParOf" srcId="{54941413-824E-4407-8EDB-83EFA827ADC7}" destId="{A14C33D3-25A9-45C3-9683-A11B34830160}" srcOrd="0" destOrd="0" presId="urn:microsoft.com/office/officeart/2005/8/layout/process3"/>
    <dgm:cxn modelId="{5A0DD645-D8C4-4AEF-944F-475A83291D4C}" type="presParOf" srcId="{8463CCBC-683C-4AFC-A41A-E68C37A1C2E6}" destId="{301991D8-097A-4350-830C-639C02361083}" srcOrd="4" destOrd="0" presId="urn:microsoft.com/office/officeart/2005/8/layout/process3"/>
    <dgm:cxn modelId="{21EA733C-D929-478F-993A-9F4D4344D789}" type="presParOf" srcId="{301991D8-097A-4350-830C-639C02361083}" destId="{6699787F-F96D-4642-B6A9-FA4B102033F3}" srcOrd="0" destOrd="0" presId="urn:microsoft.com/office/officeart/2005/8/layout/process3"/>
    <dgm:cxn modelId="{37EBD981-043D-4362-A4A4-72CA631A86AD}" type="presParOf" srcId="{301991D8-097A-4350-830C-639C02361083}" destId="{56767851-6068-4B43-84AD-1BDECAAA6CF6}" srcOrd="1" destOrd="0" presId="urn:microsoft.com/office/officeart/2005/8/layout/process3"/>
    <dgm:cxn modelId="{CD95E4E3-BCC2-4B42-B329-FA81D36AD8BF}" type="presParOf" srcId="{301991D8-097A-4350-830C-639C02361083}" destId="{0010B023-0A0C-4DF0-B4F0-5C9D2133BCE5}" srcOrd="2" destOrd="0" presId="urn:microsoft.com/office/officeart/2005/8/layout/process3"/>
    <dgm:cxn modelId="{D1BAA504-CA4E-413A-A884-0D2BE925D59F}" type="presParOf" srcId="{8463CCBC-683C-4AFC-A41A-E68C37A1C2E6}" destId="{9FFA81C8-324F-4F17-B1C7-4CE291DC0CEB}" srcOrd="5" destOrd="0" presId="urn:microsoft.com/office/officeart/2005/8/layout/process3"/>
    <dgm:cxn modelId="{591FF4FE-4A34-42A2-B63A-23CBC4EC64DC}" type="presParOf" srcId="{9FFA81C8-324F-4F17-B1C7-4CE291DC0CEB}" destId="{5B75F958-B0F6-4B79-9E0C-0E0E41D3EB74}" srcOrd="0" destOrd="0" presId="urn:microsoft.com/office/officeart/2005/8/layout/process3"/>
    <dgm:cxn modelId="{DFB6889C-D87D-4CEB-B5BA-6DBEDBE43139}" type="presParOf" srcId="{8463CCBC-683C-4AFC-A41A-E68C37A1C2E6}" destId="{10ADABDC-50E3-447C-A29C-20EAD57A9C44}" srcOrd="6" destOrd="0" presId="urn:microsoft.com/office/officeart/2005/8/layout/process3"/>
    <dgm:cxn modelId="{7542C11F-4EC8-4391-AE73-C5E7EB9FE944}" type="presParOf" srcId="{10ADABDC-50E3-447C-A29C-20EAD57A9C44}" destId="{CDFD2529-0AAF-40BB-9BE9-DF6E8BE0C661}" srcOrd="0" destOrd="0" presId="urn:microsoft.com/office/officeart/2005/8/layout/process3"/>
    <dgm:cxn modelId="{4CBE511B-5DDA-46B9-B778-F9078C8A94FC}" type="presParOf" srcId="{10ADABDC-50E3-447C-A29C-20EAD57A9C44}" destId="{14C15F7C-B6B8-4A02-A223-D5D8DDFBFD64}" srcOrd="1" destOrd="0" presId="urn:microsoft.com/office/officeart/2005/8/layout/process3"/>
    <dgm:cxn modelId="{8198797B-E2D2-4842-A735-3C310293AC96}" type="presParOf" srcId="{10ADABDC-50E3-447C-A29C-20EAD57A9C44}" destId="{9AEA7665-3365-45E2-BE66-07CC3D48DE2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2BCB0-F722-46A3-AF27-A12524369B5A}">
      <dsp:nvSpPr>
        <dsp:cNvPr id="0" name=""/>
        <dsp:cNvSpPr/>
      </dsp:nvSpPr>
      <dsp:spPr>
        <a:xfrm>
          <a:off x="1388" y="1398069"/>
          <a:ext cx="1745163" cy="777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S" sz="1800" kern="1200" dirty="0"/>
            <a:t>Percepción</a:t>
          </a:r>
        </a:p>
      </dsp:txBody>
      <dsp:txXfrm>
        <a:off x="1388" y="1398069"/>
        <a:ext cx="1745163" cy="518400"/>
      </dsp:txXfrm>
    </dsp:sp>
    <dsp:sp modelId="{EF989837-4215-400F-A350-84BC067EA22C}">
      <dsp:nvSpPr>
        <dsp:cNvPr id="0" name=""/>
        <dsp:cNvSpPr/>
      </dsp:nvSpPr>
      <dsp:spPr>
        <a:xfrm>
          <a:off x="358831" y="1916469"/>
          <a:ext cx="1745163" cy="1036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OJO</a:t>
          </a:r>
        </a:p>
      </dsp:txBody>
      <dsp:txXfrm>
        <a:off x="389198" y="1946836"/>
        <a:ext cx="1684429" cy="976066"/>
      </dsp:txXfrm>
    </dsp:sp>
    <dsp:sp modelId="{BBF9D0B7-0AEC-41B6-8D83-BB6ECEC42AAB}">
      <dsp:nvSpPr>
        <dsp:cNvPr id="0" name=""/>
        <dsp:cNvSpPr/>
      </dsp:nvSpPr>
      <dsp:spPr>
        <a:xfrm>
          <a:off x="2011112" y="1440021"/>
          <a:ext cx="560868" cy="4344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011112" y="1526920"/>
        <a:ext cx="430520" cy="260697"/>
      </dsp:txXfrm>
    </dsp:sp>
    <dsp:sp modelId="{6AA2E89E-0523-41BC-A0DF-460A157A680B}">
      <dsp:nvSpPr>
        <dsp:cNvPr id="0" name=""/>
        <dsp:cNvSpPr/>
      </dsp:nvSpPr>
      <dsp:spPr>
        <a:xfrm>
          <a:off x="2804794" y="1398069"/>
          <a:ext cx="1745163" cy="777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S" sz="1800" kern="1200" dirty="0"/>
            <a:t>Transformación</a:t>
          </a:r>
        </a:p>
      </dsp:txBody>
      <dsp:txXfrm>
        <a:off x="2804794" y="1398069"/>
        <a:ext cx="1745163" cy="518400"/>
      </dsp:txXfrm>
    </dsp:sp>
    <dsp:sp modelId="{85054347-7083-4442-8993-7577088A1596}">
      <dsp:nvSpPr>
        <dsp:cNvPr id="0" name=""/>
        <dsp:cNvSpPr/>
      </dsp:nvSpPr>
      <dsp:spPr>
        <a:xfrm>
          <a:off x="3162237" y="1916469"/>
          <a:ext cx="1745163" cy="1036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OJO (Retina)</a:t>
          </a:r>
        </a:p>
      </dsp:txBody>
      <dsp:txXfrm>
        <a:off x="3192604" y="1946836"/>
        <a:ext cx="1684429" cy="976066"/>
      </dsp:txXfrm>
    </dsp:sp>
    <dsp:sp modelId="{54941413-824E-4407-8EDB-83EFA827ADC7}">
      <dsp:nvSpPr>
        <dsp:cNvPr id="0" name=""/>
        <dsp:cNvSpPr/>
      </dsp:nvSpPr>
      <dsp:spPr>
        <a:xfrm>
          <a:off x="4814517" y="1440021"/>
          <a:ext cx="560868" cy="4344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4814517" y="1526920"/>
        <a:ext cx="430520" cy="260697"/>
      </dsp:txXfrm>
    </dsp:sp>
    <dsp:sp modelId="{56767851-6068-4B43-84AD-1BDECAAA6CF6}">
      <dsp:nvSpPr>
        <dsp:cNvPr id="0" name=""/>
        <dsp:cNvSpPr/>
      </dsp:nvSpPr>
      <dsp:spPr>
        <a:xfrm>
          <a:off x="5608199" y="1398069"/>
          <a:ext cx="1745163" cy="777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S" sz="1800" kern="1200" dirty="0"/>
            <a:t>Transmisión</a:t>
          </a:r>
        </a:p>
      </dsp:txBody>
      <dsp:txXfrm>
        <a:off x="5608199" y="1398069"/>
        <a:ext cx="1745163" cy="518400"/>
      </dsp:txXfrm>
    </dsp:sp>
    <dsp:sp modelId="{0010B023-0A0C-4DF0-B4F0-5C9D2133BCE5}">
      <dsp:nvSpPr>
        <dsp:cNvPr id="0" name=""/>
        <dsp:cNvSpPr/>
      </dsp:nvSpPr>
      <dsp:spPr>
        <a:xfrm>
          <a:off x="5965642" y="1916469"/>
          <a:ext cx="1745163" cy="1036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Nervio Óptico	</a:t>
          </a:r>
        </a:p>
      </dsp:txBody>
      <dsp:txXfrm>
        <a:off x="5996009" y="1946836"/>
        <a:ext cx="1684429" cy="976066"/>
      </dsp:txXfrm>
    </dsp:sp>
    <dsp:sp modelId="{9FFA81C8-324F-4F17-B1C7-4CE291DC0CEB}">
      <dsp:nvSpPr>
        <dsp:cNvPr id="0" name=""/>
        <dsp:cNvSpPr/>
      </dsp:nvSpPr>
      <dsp:spPr>
        <a:xfrm>
          <a:off x="7617923" y="1440021"/>
          <a:ext cx="560868" cy="4344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7617923" y="1526920"/>
        <a:ext cx="430520" cy="260697"/>
      </dsp:txXfrm>
    </dsp:sp>
    <dsp:sp modelId="{14C15F7C-B6B8-4A02-A223-D5D8DDFBFD64}">
      <dsp:nvSpPr>
        <dsp:cNvPr id="0" name=""/>
        <dsp:cNvSpPr/>
      </dsp:nvSpPr>
      <dsp:spPr>
        <a:xfrm>
          <a:off x="8411604" y="1398069"/>
          <a:ext cx="1745163" cy="777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S" sz="1800" kern="1200" dirty="0"/>
            <a:t>Interpretación</a:t>
          </a:r>
        </a:p>
      </dsp:txBody>
      <dsp:txXfrm>
        <a:off x="8411604" y="1398069"/>
        <a:ext cx="1745163" cy="518400"/>
      </dsp:txXfrm>
    </dsp:sp>
    <dsp:sp modelId="{9AEA7665-3365-45E2-BE66-07CC3D48DE2B}">
      <dsp:nvSpPr>
        <dsp:cNvPr id="0" name=""/>
        <dsp:cNvSpPr/>
      </dsp:nvSpPr>
      <dsp:spPr>
        <a:xfrm>
          <a:off x="8769047" y="1916469"/>
          <a:ext cx="1745163" cy="1036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Corteza Cerebral</a:t>
          </a:r>
        </a:p>
      </dsp:txBody>
      <dsp:txXfrm>
        <a:off x="8799414" y="1946836"/>
        <a:ext cx="1684429" cy="9760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96D06-10E5-42ED-AC68-BE0B126D3EA7}" type="datetimeFigureOut">
              <a:rPr lang="es-ES" smtClean="0"/>
              <a:t>24/07/2023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62F17-83CC-4437-956A-82D0353ED7AA}" type="slidenum">
              <a:rPr lang="es-ES" smtClean="0"/>
              <a:t>‹Nº›</a:t>
            </a:fld>
            <a:endParaRPr lang="es-ES"/>
          </a:p>
        </p:txBody>
      </p:sp>
    </p:spTree>
    <p:extLst>
      <p:ext uri="{BB962C8B-B14F-4D97-AF65-F5344CB8AC3E}">
        <p14:creationId xmlns:p14="http://schemas.microsoft.com/office/powerpoint/2010/main" val="73429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Presentación de un caso real. Se señalan en él distintos apartados del informe oftalmológico que se tratarán a lo largo de la sesión.</a:t>
            </a:r>
          </a:p>
        </p:txBody>
      </p:sp>
      <p:sp>
        <p:nvSpPr>
          <p:cNvPr id="4" name="Marcador de número de diapositiva 3"/>
          <p:cNvSpPr>
            <a:spLocks noGrp="1"/>
          </p:cNvSpPr>
          <p:nvPr>
            <p:ph type="sldNum" sz="quarter" idx="10"/>
          </p:nvPr>
        </p:nvSpPr>
        <p:spPr/>
        <p:txBody>
          <a:bodyPr/>
          <a:lstStyle/>
          <a:p>
            <a:fld id="{35162F17-83CC-4437-956A-82D0353ED7AA}" type="slidenum">
              <a:rPr lang="es-ES" smtClean="0"/>
              <a:t>2</a:t>
            </a:fld>
            <a:endParaRPr lang="es-ES"/>
          </a:p>
        </p:txBody>
      </p:sp>
    </p:spTree>
    <p:extLst>
      <p:ext uri="{BB962C8B-B14F-4D97-AF65-F5344CB8AC3E}">
        <p14:creationId xmlns:p14="http://schemas.microsoft.com/office/powerpoint/2010/main" val="287172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cs typeface="Calibri"/>
              </a:rPr>
              <a:t>Se </a:t>
            </a:r>
            <a:r>
              <a:rPr lang="en-US" dirty="0" err="1">
                <a:cs typeface="Calibri"/>
              </a:rPr>
              <a:t>presenta</a:t>
            </a:r>
            <a:r>
              <a:rPr lang="en-US" dirty="0">
                <a:cs typeface="Calibri"/>
              </a:rPr>
              <a:t> un </a:t>
            </a:r>
            <a:r>
              <a:rPr lang="en-US" dirty="0" err="1">
                <a:cs typeface="Calibri"/>
              </a:rPr>
              <a:t>índice</a:t>
            </a:r>
            <a:r>
              <a:rPr lang="en-US" dirty="0">
                <a:cs typeface="Calibri"/>
              </a:rPr>
              <a:t> </a:t>
            </a:r>
            <a:r>
              <a:rPr lang="en-US" dirty="0" err="1">
                <a:cs typeface="Calibri"/>
              </a:rPr>
              <a:t>inicial</a:t>
            </a:r>
            <a:r>
              <a:rPr lang="en-US" dirty="0">
                <a:cs typeface="Calibri"/>
              </a:rPr>
              <a:t> de </a:t>
            </a:r>
            <a:r>
              <a:rPr lang="en-US" dirty="0" err="1">
                <a:cs typeface="Calibri"/>
              </a:rPr>
              <a:t>los</a:t>
            </a:r>
            <a:r>
              <a:rPr lang="en-US" dirty="0">
                <a:cs typeface="Calibri"/>
              </a:rPr>
              <a:t> 5 puntos que se </a:t>
            </a:r>
            <a:r>
              <a:rPr lang="en-US" dirty="0" err="1">
                <a:cs typeface="Calibri"/>
              </a:rPr>
              <a:t>tratan</a:t>
            </a:r>
            <a:r>
              <a:rPr lang="en-US" dirty="0">
                <a:cs typeface="Calibri"/>
              </a:rPr>
              <a:t> </a:t>
            </a:r>
            <a:r>
              <a:rPr lang="en-US" dirty="0" err="1">
                <a:cs typeface="Calibri"/>
              </a:rPr>
              <a:t>en</a:t>
            </a:r>
            <a:r>
              <a:rPr lang="en-US" dirty="0">
                <a:cs typeface="Calibri"/>
              </a:rPr>
              <a:t> </a:t>
            </a:r>
            <a:r>
              <a:rPr lang="en-US" dirty="0" err="1">
                <a:cs typeface="Calibri"/>
              </a:rPr>
              <a:t>esta</a:t>
            </a:r>
            <a:r>
              <a:rPr lang="en-US" dirty="0">
                <a:cs typeface="Calibri"/>
              </a:rPr>
              <a:t> </a:t>
            </a:r>
            <a:r>
              <a:rPr lang="en-US" dirty="0" err="1">
                <a:cs typeface="Calibri"/>
              </a:rPr>
              <a:t>sesión</a:t>
            </a:r>
            <a:r>
              <a:rPr lang="en-US" dirty="0">
                <a:cs typeface="Calibri"/>
              </a:rPr>
              <a:t>. </a:t>
            </a:r>
          </a:p>
        </p:txBody>
      </p:sp>
      <p:sp>
        <p:nvSpPr>
          <p:cNvPr id="4" name="Marcador de número de diapositiva 3"/>
          <p:cNvSpPr>
            <a:spLocks noGrp="1"/>
          </p:cNvSpPr>
          <p:nvPr>
            <p:ph type="sldNum" sz="quarter" idx="5"/>
          </p:nvPr>
        </p:nvSpPr>
        <p:spPr/>
        <p:txBody>
          <a:bodyPr/>
          <a:lstStyle/>
          <a:p>
            <a:fld id="{35162F17-83CC-4437-956A-82D0353ED7AA}" type="slidenum">
              <a:rPr lang="es-ES" smtClean="0"/>
              <a:t>3</a:t>
            </a:fld>
            <a:endParaRPr lang="es-ES"/>
          </a:p>
        </p:txBody>
      </p:sp>
    </p:spTree>
    <p:extLst>
      <p:ext uri="{BB962C8B-B14F-4D97-AF65-F5344CB8AC3E}">
        <p14:creationId xmlns:p14="http://schemas.microsoft.com/office/powerpoint/2010/main" val="365717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162F17-83CC-4437-956A-82D0353ED7AA}" type="slidenum">
              <a:rPr lang="es-ES" smtClean="0"/>
              <a:t>4</a:t>
            </a:fld>
            <a:endParaRPr lang="es-ES"/>
          </a:p>
        </p:txBody>
      </p:sp>
    </p:spTree>
    <p:extLst>
      <p:ext uri="{BB962C8B-B14F-4D97-AF65-F5344CB8AC3E}">
        <p14:creationId xmlns:p14="http://schemas.microsoft.com/office/powerpoint/2010/main" val="361791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5162F17-83CC-4437-956A-82D0353ED7AA}" type="slidenum">
              <a:rPr lang="es-ES" smtClean="0"/>
              <a:t>29</a:t>
            </a:fld>
            <a:endParaRPr lang="es-ES"/>
          </a:p>
        </p:txBody>
      </p:sp>
    </p:spTree>
    <p:extLst>
      <p:ext uri="{BB962C8B-B14F-4D97-AF65-F5344CB8AC3E}">
        <p14:creationId xmlns:p14="http://schemas.microsoft.com/office/powerpoint/2010/main" val="102729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C46DC7A-042A-4B76-9231-CF52C2045270}" type="datetimeFigureOut">
              <a:rPr lang="es-ES" smtClean="0"/>
              <a:t>24/07/2023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7B9423-95DF-45CE-9BD2-9E8A95EAC695}" type="slidenum">
              <a:rPr lang="es-ES" smtClean="0"/>
              <a:t>‹Nº›</a:t>
            </a:fld>
            <a:endParaRPr lang="es-ES"/>
          </a:p>
        </p:txBody>
      </p:sp>
    </p:spTree>
    <p:extLst>
      <p:ext uri="{BB962C8B-B14F-4D97-AF65-F5344CB8AC3E}">
        <p14:creationId xmlns:p14="http://schemas.microsoft.com/office/powerpoint/2010/main" val="400514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C46DC7A-042A-4B76-9231-CF52C2045270}" type="datetimeFigureOut">
              <a:rPr lang="es-ES" smtClean="0"/>
              <a:t>24/07/2023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7B9423-95DF-45CE-9BD2-9E8A95EAC695}" type="slidenum">
              <a:rPr lang="es-ES" smtClean="0"/>
              <a:t>‹Nº›</a:t>
            </a:fld>
            <a:endParaRPr lang="es-ES"/>
          </a:p>
        </p:txBody>
      </p:sp>
    </p:spTree>
    <p:extLst>
      <p:ext uri="{BB962C8B-B14F-4D97-AF65-F5344CB8AC3E}">
        <p14:creationId xmlns:p14="http://schemas.microsoft.com/office/powerpoint/2010/main" val="2865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C46DC7A-042A-4B76-9231-CF52C2045270}" type="datetimeFigureOut">
              <a:rPr lang="es-ES" smtClean="0"/>
              <a:t>24/07/2023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7B9423-95DF-45CE-9BD2-9E8A95EAC695}" type="slidenum">
              <a:rPr lang="es-ES" smtClean="0"/>
              <a:t>‹Nº›</a:t>
            </a:fld>
            <a:endParaRPr lang="es-ES"/>
          </a:p>
        </p:txBody>
      </p:sp>
    </p:spTree>
    <p:extLst>
      <p:ext uri="{BB962C8B-B14F-4D97-AF65-F5344CB8AC3E}">
        <p14:creationId xmlns:p14="http://schemas.microsoft.com/office/powerpoint/2010/main" val="8507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lnSpc>
                <a:spcPct val="150000"/>
              </a:lnSpc>
              <a:spcBef>
                <a:spcPts val="600"/>
              </a:spcBef>
              <a:defRPr b="0">
                <a:ln>
                  <a:noFill/>
                </a:ln>
              </a:defRPr>
            </a:lvl1pPr>
            <a:lvl2pPr>
              <a:lnSpc>
                <a:spcPct val="150000"/>
              </a:lnSpc>
              <a:spcBef>
                <a:spcPts val="600"/>
              </a:spcBef>
              <a:defRPr/>
            </a:lvl2pPr>
            <a:lvl3pPr>
              <a:lnSpc>
                <a:spcPct val="150000"/>
              </a:lnSpc>
              <a:spcBef>
                <a:spcPts val="600"/>
              </a:spcBef>
              <a:defRPr/>
            </a:lvl3pPr>
            <a:lvl4pPr>
              <a:lnSpc>
                <a:spcPct val="150000"/>
              </a:lnSpc>
              <a:spcBef>
                <a:spcPts val="600"/>
              </a:spcBef>
              <a:defRPr/>
            </a:lvl4pPr>
            <a:lvl5pPr>
              <a:lnSpc>
                <a:spcPct val="150000"/>
              </a:lnSpc>
              <a:spcBef>
                <a:spcPts val="600"/>
              </a:spcBef>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CC46DC7A-042A-4B76-9231-CF52C2045270}" type="datetimeFigureOut">
              <a:rPr lang="es-ES" smtClean="0"/>
              <a:t>24/07/2023</a:t>
            </a:fld>
            <a:endParaRPr lang="es-ES" dirty="0"/>
          </a:p>
        </p:txBody>
      </p:sp>
      <p:sp>
        <p:nvSpPr>
          <p:cNvPr id="5" name="Footer Placeholder 4"/>
          <p:cNvSpPr>
            <a:spLocks noGrp="1"/>
          </p:cNvSpPr>
          <p:nvPr>
            <p:ph type="ftr" sz="quarter" idx="11"/>
          </p:nvPr>
        </p:nvSpPr>
        <p:spPr/>
        <p:txBody>
          <a:bodyPr/>
          <a:lstStyle/>
          <a:p>
            <a:r>
              <a:rPr lang="es-ES" dirty="0"/>
              <a:t>Máster de Educación Especial</a:t>
            </a:r>
          </a:p>
        </p:txBody>
      </p:sp>
      <p:sp>
        <p:nvSpPr>
          <p:cNvPr id="6" name="Slide Number Placeholder 5"/>
          <p:cNvSpPr>
            <a:spLocks noGrp="1"/>
          </p:cNvSpPr>
          <p:nvPr>
            <p:ph type="sldNum" sz="quarter" idx="12"/>
          </p:nvPr>
        </p:nvSpPr>
        <p:spPr/>
        <p:txBody>
          <a:bodyPr/>
          <a:lstStyle>
            <a:lvl1pPr>
              <a:defRPr/>
            </a:lvl1pPr>
          </a:lstStyle>
          <a:p>
            <a:r>
              <a:rPr lang="es-ES" dirty="0"/>
              <a:t>Discapacidad Visual</a:t>
            </a:r>
          </a:p>
        </p:txBody>
      </p:sp>
    </p:spTree>
    <p:extLst>
      <p:ext uri="{BB962C8B-B14F-4D97-AF65-F5344CB8AC3E}">
        <p14:creationId xmlns:p14="http://schemas.microsoft.com/office/powerpoint/2010/main" val="42479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C46DC7A-042A-4B76-9231-CF52C2045270}" type="datetimeFigureOut">
              <a:rPr lang="es-ES" smtClean="0"/>
              <a:t>24/07/2023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7B9423-95DF-45CE-9BD2-9E8A95EAC695}" type="slidenum">
              <a:rPr lang="es-ES" smtClean="0"/>
              <a:t>‹Nº›</a:t>
            </a:fld>
            <a:endParaRPr lang="es-ES"/>
          </a:p>
        </p:txBody>
      </p:sp>
    </p:spTree>
    <p:extLst>
      <p:ext uri="{BB962C8B-B14F-4D97-AF65-F5344CB8AC3E}">
        <p14:creationId xmlns:p14="http://schemas.microsoft.com/office/powerpoint/2010/main" val="287117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C46DC7A-042A-4B76-9231-CF52C2045270}" type="datetimeFigureOut">
              <a:rPr lang="es-ES" smtClean="0"/>
              <a:t>24/07/2023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C7B9423-95DF-45CE-9BD2-9E8A95EAC695}" type="slidenum">
              <a:rPr lang="es-ES" smtClean="0"/>
              <a:t>‹Nº›</a:t>
            </a:fld>
            <a:endParaRPr lang="es-ES"/>
          </a:p>
        </p:txBody>
      </p:sp>
    </p:spTree>
    <p:extLst>
      <p:ext uri="{BB962C8B-B14F-4D97-AF65-F5344CB8AC3E}">
        <p14:creationId xmlns:p14="http://schemas.microsoft.com/office/powerpoint/2010/main" val="224531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C46DC7A-042A-4B76-9231-CF52C2045270}" type="datetimeFigureOut">
              <a:rPr lang="es-ES" smtClean="0"/>
              <a:t>24/07/2023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C7B9423-95DF-45CE-9BD2-9E8A95EAC695}" type="slidenum">
              <a:rPr lang="es-ES" smtClean="0"/>
              <a:t>‹Nº›</a:t>
            </a:fld>
            <a:endParaRPr lang="es-ES"/>
          </a:p>
        </p:txBody>
      </p:sp>
    </p:spTree>
    <p:extLst>
      <p:ext uri="{BB962C8B-B14F-4D97-AF65-F5344CB8AC3E}">
        <p14:creationId xmlns:p14="http://schemas.microsoft.com/office/powerpoint/2010/main" val="66988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C46DC7A-042A-4B76-9231-CF52C2045270}" type="datetimeFigureOut">
              <a:rPr lang="es-ES" smtClean="0"/>
              <a:t>24/07/2023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C7B9423-95DF-45CE-9BD2-9E8A95EAC695}" type="slidenum">
              <a:rPr lang="es-ES" smtClean="0"/>
              <a:t>‹Nº›</a:t>
            </a:fld>
            <a:endParaRPr lang="es-ES"/>
          </a:p>
        </p:txBody>
      </p:sp>
    </p:spTree>
    <p:extLst>
      <p:ext uri="{BB962C8B-B14F-4D97-AF65-F5344CB8AC3E}">
        <p14:creationId xmlns:p14="http://schemas.microsoft.com/office/powerpoint/2010/main" val="152864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6DC7A-042A-4B76-9231-CF52C2045270}" type="datetimeFigureOut">
              <a:rPr lang="es-ES" smtClean="0"/>
              <a:t>24/07/2023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C7B9423-95DF-45CE-9BD2-9E8A95EAC695}" type="slidenum">
              <a:rPr lang="es-ES" smtClean="0"/>
              <a:t>‹Nº›</a:t>
            </a:fld>
            <a:endParaRPr lang="es-ES"/>
          </a:p>
        </p:txBody>
      </p:sp>
    </p:spTree>
    <p:extLst>
      <p:ext uri="{BB962C8B-B14F-4D97-AF65-F5344CB8AC3E}">
        <p14:creationId xmlns:p14="http://schemas.microsoft.com/office/powerpoint/2010/main" val="225657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C46DC7A-042A-4B76-9231-CF52C2045270}" type="datetimeFigureOut">
              <a:rPr lang="es-ES" smtClean="0"/>
              <a:t>24/07/2023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C7B9423-95DF-45CE-9BD2-9E8A95EAC695}" type="slidenum">
              <a:rPr lang="es-ES" smtClean="0"/>
              <a:t>‹Nº›</a:t>
            </a:fld>
            <a:endParaRPr lang="es-ES"/>
          </a:p>
        </p:txBody>
      </p:sp>
    </p:spTree>
    <p:extLst>
      <p:ext uri="{BB962C8B-B14F-4D97-AF65-F5344CB8AC3E}">
        <p14:creationId xmlns:p14="http://schemas.microsoft.com/office/powerpoint/2010/main" val="80781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C46DC7A-042A-4B76-9231-CF52C2045270}" type="datetimeFigureOut">
              <a:rPr lang="es-ES" smtClean="0"/>
              <a:t>24/07/2023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C7B9423-95DF-45CE-9BD2-9E8A95EAC695}" type="slidenum">
              <a:rPr lang="es-ES" smtClean="0"/>
              <a:t>‹Nº›</a:t>
            </a:fld>
            <a:endParaRPr lang="es-ES"/>
          </a:p>
        </p:txBody>
      </p:sp>
    </p:spTree>
    <p:extLst>
      <p:ext uri="{BB962C8B-B14F-4D97-AF65-F5344CB8AC3E}">
        <p14:creationId xmlns:p14="http://schemas.microsoft.com/office/powerpoint/2010/main" val="284454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6DC7A-042A-4B76-9231-CF52C2045270}" type="datetimeFigureOut">
              <a:rPr lang="es-ES" smtClean="0"/>
              <a:t>24/07/2023</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B9423-95DF-45CE-9BD2-9E8A95EAC695}" type="slidenum">
              <a:rPr lang="es-ES" smtClean="0"/>
              <a:t>‹Nº›</a:t>
            </a:fld>
            <a:endParaRPr lang="es-ES"/>
          </a:p>
        </p:txBody>
      </p:sp>
    </p:spTree>
    <p:extLst>
      <p:ext uri="{BB962C8B-B14F-4D97-AF65-F5344CB8AC3E}">
        <p14:creationId xmlns:p14="http://schemas.microsoft.com/office/powerpoint/2010/main" val="17918025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icenta.Avila@uv.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uam.es/personal_pdi/medicina/algvilla/fundamentos/nervioso/Daltonismo/ishihara.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foal.es/sites/default/files/docs/Escala%20de%20Eficiencia%20Visual%20N.Barraga.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kcuuA_dWyJk&amp;list=PLpBD0NG3b8SfCybCyUchLFgJJjh71_f7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te.educacion.es/formacion/materiales/129/cd/unidad_1/mo1_mecanismo_de_la_vision.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dailymotion.com/video/x9931t_hemianopsia_school"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dirty="0"/>
              <a:t>Discapacidad Visual: </a:t>
            </a:r>
            <a:br>
              <a:rPr lang="es-ES" b="1" dirty="0"/>
            </a:br>
            <a:r>
              <a:rPr lang="es-ES" b="1" dirty="0"/>
              <a:t>Concepto y Clasificación</a:t>
            </a:r>
          </a:p>
        </p:txBody>
      </p:sp>
      <p:sp>
        <p:nvSpPr>
          <p:cNvPr id="3" name="Subtítulo 2"/>
          <p:cNvSpPr>
            <a:spLocks noGrp="1"/>
          </p:cNvSpPr>
          <p:nvPr>
            <p:ph type="subTitle" idx="1"/>
          </p:nvPr>
        </p:nvSpPr>
        <p:spPr>
          <a:xfrm>
            <a:off x="1524000" y="4278702"/>
            <a:ext cx="9144000" cy="885371"/>
          </a:xfrm>
        </p:spPr>
        <p:txBody>
          <a:bodyPr wrap="square">
            <a:spAutoFit/>
          </a:bodyPr>
          <a:lstStyle/>
          <a:p>
            <a:r>
              <a:rPr lang="es-ES" dirty="0">
                <a:hlinkClick r:id="rId2"/>
              </a:rPr>
              <a:t>Vicenta.Avila@uv.es</a:t>
            </a:r>
            <a:endParaRPr lang="es-ES" dirty="0"/>
          </a:p>
          <a:p>
            <a:endParaRPr lang="es-ES" dirty="0"/>
          </a:p>
        </p:txBody>
      </p:sp>
    </p:spTree>
    <p:extLst>
      <p:ext uri="{BB962C8B-B14F-4D97-AF65-F5344CB8AC3E}">
        <p14:creationId xmlns:p14="http://schemas.microsoft.com/office/powerpoint/2010/main" val="153173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Otros parámetros visuales</a:t>
            </a:r>
          </a:p>
        </p:txBody>
      </p:sp>
      <p:sp>
        <p:nvSpPr>
          <p:cNvPr id="3" name="Marcador de contenido 2"/>
          <p:cNvSpPr>
            <a:spLocks noGrp="1"/>
          </p:cNvSpPr>
          <p:nvPr>
            <p:ph idx="1"/>
          </p:nvPr>
        </p:nvSpPr>
        <p:spPr/>
        <p:txBody>
          <a:bodyPr/>
          <a:lstStyle/>
          <a:p>
            <a:r>
              <a:rPr lang="es-ES" dirty="0"/>
              <a:t>Sensibilidad al contraste.</a:t>
            </a:r>
          </a:p>
          <a:p>
            <a:r>
              <a:rPr lang="es-ES" dirty="0"/>
              <a:t>Sentido cromático. </a:t>
            </a:r>
          </a:p>
          <a:p>
            <a:r>
              <a:rPr lang="es-ES" dirty="0"/>
              <a:t>Refracción. </a:t>
            </a:r>
          </a:p>
          <a:p>
            <a:r>
              <a:rPr lang="es-ES" dirty="0"/>
              <a:t>Acomodación y convergencia.</a:t>
            </a:r>
          </a:p>
          <a:p>
            <a:r>
              <a:rPr lang="es-ES" dirty="0" err="1"/>
              <a:t>Binocularidad</a:t>
            </a:r>
            <a:r>
              <a:rPr lang="es-ES" dirty="0"/>
              <a:t>.</a:t>
            </a:r>
          </a:p>
          <a:p>
            <a:r>
              <a:rPr lang="es-ES" dirty="0"/>
              <a:t>Sensibilidad a la luz. </a:t>
            </a:r>
          </a:p>
          <a:p>
            <a:pPr marL="0" indent="0">
              <a:buNone/>
            </a:pPr>
            <a:endParaRPr lang="es-ES" dirty="0"/>
          </a:p>
        </p:txBody>
      </p:sp>
    </p:spTree>
    <p:extLst>
      <p:ext uri="{BB962C8B-B14F-4D97-AF65-F5344CB8AC3E}">
        <p14:creationId xmlns:p14="http://schemas.microsoft.com/office/powerpoint/2010/main" val="366348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 oftalmológica</a:t>
            </a:r>
          </a:p>
        </p:txBody>
      </p:sp>
      <p:sp>
        <p:nvSpPr>
          <p:cNvPr id="3" name="Marcador de contenido 2"/>
          <p:cNvSpPr>
            <a:spLocks noGrp="1"/>
          </p:cNvSpPr>
          <p:nvPr>
            <p:ph idx="1"/>
          </p:nvPr>
        </p:nvSpPr>
        <p:spPr/>
        <p:txBody>
          <a:bodyPr/>
          <a:lstStyle/>
          <a:p>
            <a:r>
              <a:rPr lang="es-ES" dirty="0"/>
              <a:t>Profesionales implicados: </a:t>
            </a:r>
          </a:p>
          <a:p>
            <a:pPr lvl="1"/>
            <a:r>
              <a:rPr lang="es-ES" b="1" dirty="0"/>
              <a:t>Oftalmólogo</a:t>
            </a:r>
            <a:r>
              <a:rPr lang="es-ES" dirty="0"/>
              <a:t>: Médico especialista en visión. </a:t>
            </a:r>
          </a:p>
          <a:p>
            <a:pPr lvl="1"/>
            <a:r>
              <a:rPr lang="es-ES" b="1" dirty="0"/>
              <a:t>Optometrista</a:t>
            </a:r>
            <a:r>
              <a:rPr lang="es-ES" dirty="0"/>
              <a:t>: Especialista en examen ocular y prescripción de lentes. </a:t>
            </a:r>
          </a:p>
          <a:p>
            <a:pPr lvl="1"/>
            <a:r>
              <a:rPr lang="es-ES" b="1" dirty="0"/>
              <a:t>Óptico</a:t>
            </a:r>
            <a:r>
              <a:rPr lang="es-ES" dirty="0"/>
              <a:t>: especialista en confección de lentes.</a:t>
            </a:r>
          </a:p>
        </p:txBody>
      </p:sp>
    </p:spTree>
    <p:extLst>
      <p:ext uri="{BB962C8B-B14F-4D97-AF65-F5344CB8AC3E}">
        <p14:creationId xmlns:p14="http://schemas.microsoft.com/office/powerpoint/2010/main" val="119675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 de la Agudeza Visual</a:t>
            </a:r>
          </a:p>
        </p:txBody>
      </p:sp>
      <p:sp>
        <p:nvSpPr>
          <p:cNvPr id="3" name="Marcador de contenido 2"/>
          <p:cNvSpPr>
            <a:spLocks noGrp="1"/>
          </p:cNvSpPr>
          <p:nvPr>
            <p:ph idx="1"/>
          </p:nvPr>
        </p:nvSpPr>
        <p:spPr>
          <a:xfrm>
            <a:off x="838200" y="1825625"/>
            <a:ext cx="10065589" cy="4351338"/>
          </a:xfrm>
        </p:spPr>
        <p:txBody>
          <a:bodyPr>
            <a:normAutofit fontScale="85000" lnSpcReduction="10000"/>
          </a:bodyPr>
          <a:lstStyle/>
          <a:p>
            <a:r>
              <a:rPr lang="es-ES" dirty="0"/>
              <a:t>Se deben reconocer letras o dibujos de diferente tamaño presentados en cada ojo por separado y utilizando lentes correctoras. </a:t>
            </a:r>
          </a:p>
          <a:p>
            <a:r>
              <a:rPr lang="es-ES" dirty="0"/>
              <a:t>Se mide mediante </a:t>
            </a:r>
            <a:r>
              <a:rPr lang="es-ES" b="1" dirty="0" err="1"/>
              <a:t>optotipos</a:t>
            </a:r>
            <a:r>
              <a:rPr lang="es-ES" dirty="0"/>
              <a:t>: Cartas con letras o dibujos donde cada fila se identifica con una fracción (distancia real/tamaño al que puede leerse). </a:t>
            </a:r>
          </a:p>
          <a:p>
            <a:r>
              <a:rPr lang="es-ES" dirty="0"/>
              <a:t>Se utilizan distintos </a:t>
            </a:r>
            <a:r>
              <a:rPr lang="es-ES" dirty="0" err="1"/>
              <a:t>optotipos</a:t>
            </a:r>
            <a:r>
              <a:rPr lang="es-ES" dirty="0"/>
              <a:t> algunos especiales para baja visión o para niños. </a:t>
            </a:r>
          </a:p>
          <a:p>
            <a:r>
              <a:rPr lang="es-ES" dirty="0"/>
              <a:t>La carta más utilizada es </a:t>
            </a:r>
            <a:r>
              <a:rPr lang="es-ES" b="1" dirty="0"/>
              <a:t>carta de </a:t>
            </a:r>
            <a:r>
              <a:rPr lang="es-ES" b="1" dirty="0" err="1"/>
              <a:t>Snellen</a:t>
            </a:r>
            <a:r>
              <a:rPr lang="es-ES" b="1" dirty="0"/>
              <a:t>.</a:t>
            </a:r>
          </a:p>
        </p:txBody>
      </p:sp>
    </p:spTree>
    <p:extLst>
      <p:ext uri="{BB962C8B-B14F-4D97-AF65-F5344CB8AC3E}">
        <p14:creationId xmlns:p14="http://schemas.microsoft.com/office/powerpoint/2010/main" val="259988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¿Qué indican los </a:t>
            </a:r>
            <a:r>
              <a:rPr lang="es-ES" dirty="0" err="1"/>
              <a:t>optotipos</a:t>
            </a:r>
            <a:r>
              <a:rPr lang="es-ES" dirty="0"/>
              <a:t>?</a:t>
            </a:r>
          </a:p>
        </p:txBody>
      </p:sp>
      <p:sp>
        <p:nvSpPr>
          <p:cNvPr id="5" name="Marcador de contenido 4"/>
          <p:cNvSpPr>
            <a:spLocks noGrp="1"/>
          </p:cNvSpPr>
          <p:nvPr>
            <p:ph idx="1"/>
          </p:nvPr>
        </p:nvSpPr>
        <p:spPr/>
        <p:txBody>
          <a:bodyPr>
            <a:normAutofit fontScale="92500" lnSpcReduction="10000"/>
          </a:bodyPr>
          <a:lstStyle/>
          <a:p>
            <a:r>
              <a:rPr lang="es-ES" dirty="0">
                <a:solidFill>
                  <a:schemeClr val="dk1"/>
                </a:solidFill>
                <a:ea typeface="Calibri"/>
                <a:cs typeface="Calibri"/>
                <a:sym typeface="Calibri"/>
              </a:rPr>
              <a:t>El último tamaño que sea capaz de reconocer el ojo en la carta de </a:t>
            </a:r>
            <a:r>
              <a:rPr lang="es-ES" dirty="0" err="1">
                <a:solidFill>
                  <a:schemeClr val="dk1"/>
                </a:solidFill>
                <a:ea typeface="Calibri"/>
                <a:cs typeface="Calibri"/>
                <a:sym typeface="Calibri"/>
              </a:rPr>
              <a:t>optotipos</a:t>
            </a:r>
            <a:r>
              <a:rPr lang="es-ES" dirty="0">
                <a:solidFill>
                  <a:schemeClr val="dk1"/>
                </a:solidFill>
                <a:ea typeface="Calibri"/>
                <a:cs typeface="Calibri"/>
                <a:sym typeface="Calibri"/>
              </a:rPr>
              <a:t> será el que nos dé la máxima agudeza visual. </a:t>
            </a:r>
          </a:p>
          <a:p>
            <a:r>
              <a:rPr lang="es-ES" dirty="0">
                <a:solidFill>
                  <a:schemeClr val="dk1"/>
                </a:solidFill>
                <a:ea typeface="Calibri"/>
                <a:cs typeface="Calibri"/>
                <a:sym typeface="Calibri"/>
              </a:rPr>
              <a:t>Se suele mediar a 5 o 6 metros de distancia entre ojo y estímulo.</a:t>
            </a:r>
          </a:p>
          <a:p>
            <a:r>
              <a:rPr lang="es-ES" dirty="0">
                <a:solidFill>
                  <a:schemeClr val="dk1"/>
                </a:solidFill>
                <a:ea typeface="Calibri"/>
                <a:cs typeface="Calibri"/>
                <a:sym typeface="Calibri"/>
              </a:rPr>
              <a:t>La escala más utilizada es la escala </a:t>
            </a:r>
            <a:r>
              <a:rPr lang="es-ES" dirty="0" err="1">
                <a:solidFill>
                  <a:schemeClr val="dk1"/>
                </a:solidFill>
                <a:ea typeface="Calibri"/>
                <a:cs typeface="Calibri"/>
                <a:sym typeface="Calibri"/>
              </a:rPr>
              <a:t>Weckler</a:t>
            </a:r>
            <a:r>
              <a:rPr lang="es-ES" dirty="0">
                <a:solidFill>
                  <a:schemeClr val="dk1"/>
                </a:solidFill>
                <a:ea typeface="Calibri"/>
                <a:cs typeface="Calibri"/>
                <a:sym typeface="Calibri"/>
              </a:rPr>
              <a:t> (0-1).</a:t>
            </a:r>
          </a:p>
          <a:p>
            <a:pPr lvl="1"/>
            <a:r>
              <a:rPr lang="es-ES" dirty="0">
                <a:solidFill>
                  <a:schemeClr val="dk1"/>
                </a:solidFill>
                <a:ea typeface="Calibri"/>
                <a:cs typeface="Calibri"/>
                <a:sym typeface="Calibri"/>
              </a:rPr>
              <a:t>Visión normal= 1 (en fracción 6/6; 100%)</a:t>
            </a:r>
          </a:p>
          <a:p>
            <a:pPr lvl="1"/>
            <a:r>
              <a:rPr lang="es-ES" dirty="0" err="1">
                <a:solidFill>
                  <a:schemeClr val="dk1"/>
                </a:solidFill>
                <a:ea typeface="Calibri"/>
                <a:cs typeface="Calibri"/>
                <a:sym typeface="Calibri"/>
              </a:rPr>
              <a:t>Amarosis</a:t>
            </a:r>
            <a:r>
              <a:rPr lang="es-ES" dirty="0">
                <a:solidFill>
                  <a:schemeClr val="dk1"/>
                </a:solidFill>
                <a:ea typeface="Calibri"/>
                <a:cs typeface="Calibri"/>
                <a:sym typeface="Calibri"/>
              </a:rPr>
              <a:t>= 0</a:t>
            </a:r>
          </a:p>
          <a:p>
            <a:pPr lvl="1"/>
            <a:r>
              <a:rPr lang="es-ES" dirty="0">
                <a:solidFill>
                  <a:schemeClr val="dk1"/>
                </a:solidFill>
                <a:ea typeface="Calibri"/>
                <a:cs typeface="Calibri"/>
                <a:sym typeface="Calibri"/>
              </a:rPr>
              <a:t>Ceguera legal= 0,1 (10%)</a:t>
            </a:r>
          </a:p>
          <a:p>
            <a:endParaRPr lang="es-ES" dirty="0">
              <a:solidFill>
                <a:schemeClr val="dk1"/>
              </a:solidFill>
              <a:ea typeface="Calibri"/>
              <a:cs typeface="Calibri"/>
              <a:sym typeface="Calibri"/>
            </a:endParaRPr>
          </a:p>
          <a:p>
            <a:endParaRPr lang="es-ES" dirty="0"/>
          </a:p>
        </p:txBody>
      </p:sp>
    </p:spTree>
    <p:extLst>
      <p:ext uri="{BB962C8B-B14F-4D97-AF65-F5344CB8AC3E}">
        <p14:creationId xmlns:p14="http://schemas.microsoft.com/office/powerpoint/2010/main" val="131813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2" descr="Imagen de carta de Optotipos" title="Imagen de carta de Optotipos"/>
          <p:cNvPicPr>
            <a:picLocks noChangeAspect="1"/>
          </p:cNvPicPr>
          <p:nvPr/>
        </p:nvPicPr>
        <p:blipFill>
          <a:blip r:embed="rId2"/>
          <a:stretch>
            <a:fillRect/>
          </a:stretch>
        </p:blipFill>
        <p:spPr>
          <a:xfrm>
            <a:off x="6642456" y="1860131"/>
            <a:ext cx="3691990" cy="4178359"/>
          </a:xfrm>
          <a:prstGeom prst="rect">
            <a:avLst/>
          </a:prstGeom>
        </p:spPr>
      </p:pic>
      <p:pic>
        <p:nvPicPr>
          <p:cNvPr id="1026" name="Imagen 1" descr="Tabla De Snellen" title="Tabla De Snell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6321" y="1860131"/>
            <a:ext cx="4516474"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a:t>Ejemplos de Cartas de </a:t>
            </a:r>
            <a:r>
              <a:rPr lang="es-ES" dirty="0" err="1"/>
              <a:t>Optotipos</a:t>
            </a:r>
            <a:endParaRPr lang="es-ES" dirty="0"/>
          </a:p>
        </p:txBody>
      </p:sp>
    </p:spTree>
    <p:extLst>
      <p:ext uri="{BB962C8B-B14F-4D97-AF65-F5344CB8AC3E}">
        <p14:creationId xmlns:p14="http://schemas.microsoft.com/office/powerpoint/2010/main" val="421938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ja de texto"/>
          <p:cNvSpPr>
            <a:spLocks noGrp="1"/>
          </p:cNvSpPr>
          <p:nvPr>
            <p:ph idx="1"/>
          </p:nvPr>
        </p:nvSpPr>
        <p:spPr/>
        <p:txBody>
          <a:bodyPr>
            <a:normAutofit fontScale="92500"/>
          </a:bodyPr>
          <a:lstStyle/>
          <a:p>
            <a:pPr marL="342900" lvl="0">
              <a:spcBef>
                <a:spcPts val="0"/>
              </a:spcBef>
              <a:buClr>
                <a:schemeClr val="accent1"/>
              </a:buClr>
              <a:buSzPct val="100000"/>
              <a:buFont typeface="Arial"/>
              <a:buChar char="•"/>
            </a:pPr>
            <a:r>
              <a:rPr lang="es-ES" sz="2200" dirty="0">
                <a:solidFill>
                  <a:schemeClr val="dk1"/>
                </a:solidFill>
                <a:ea typeface="Calibri"/>
                <a:cs typeface="Calibri"/>
                <a:sym typeface="Calibri"/>
              </a:rPr>
              <a:t>Se trata de conocer porción de espacio que se percibe sin mover los ojos.</a:t>
            </a:r>
          </a:p>
          <a:p>
            <a:pPr marL="342900" lvl="0">
              <a:spcBef>
                <a:spcPts val="0"/>
              </a:spcBef>
              <a:buClr>
                <a:schemeClr val="accent1"/>
              </a:buClr>
              <a:buSzPct val="100000"/>
              <a:buFont typeface="Arial"/>
              <a:buChar char="•"/>
            </a:pPr>
            <a:r>
              <a:rPr lang="es-ES" sz="2200" dirty="0">
                <a:solidFill>
                  <a:schemeClr val="dk1"/>
                </a:solidFill>
                <a:ea typeface="Calibri"/>
                <a:cs typeface="Calibri"/>
                <a:sym typeface="Calibri"/>
              </a:rPr>
              <a:t>Se mide a través de las </a:t>
            </a:r>
            <a:r>
              <a:rPr lang="es-ES" sz="2200" dirty="0" err="1">
                <a:solidFill>
                  <a:schemeClr val="dk1"/>
                </a:solidFill>
                <a:ea typeface="Calibri"/>
                <a:cs typeface="Calibri"/>
                <a:sym typeface="Calibri"/>
              </a:rPr>
              <a:t>campometrias</a:t>
            </a:r>
            <a:endParaRPr lang="es-ES" sz="2200" dirty="0">
              <a:solidFill>
                <a:schemeClr val="dk1"/>
              </a:solidFill>
              <a:ea typeface="Calibri"/>
              <a:cs typeface="Calibri"/>
              <a:sym typeface="Calibri"/>
            </a:endParaRPr>
          </a:p>
          <a:p>
            <a:pPr marL="342900" lvl="0">
              <a:spcBef>
                <a:spcPts val="0"/>
              </a:spcBef>
              <a:buClr>
                <a:schemeClr val="accent1"/>
              </a:buClr>
              <a:buSzPct val="100000"/>
              <a:buFont typeface="Arial"/>
              <a:buChar char="•"/>
            </a:pPr>
            <a:r>
              <a:rPr lang="es-ES" sz="2200" dirty="0">
                <a:solidFill>
                  <a:schemeClr val="dk1"/>
                </a:solidFill>
                <a:ea typeface="Calibri"/>
                <a:cs typeface="Calibri"/>
                <a:sym typeface="Calibri"/>
              </a:rPr>
              <a:t>En niños pequeños </a:t>
            </a:r>
            <a:r>
              <a:rPr lang="es-ES" sz="2200" dirty="0" err="1">
                <a:solidFill>
                  <a:schemeClr val="dk1"/>
                </a:solidFill>
                <a:ea typeface="Calibri"/>
                <a:cs typeface="Calibri"/>
                <a:sym typeface="Calibri"/>
              </a:rPr>
              <a:t>tb</a:t>
            </a:r>
            <a:r>
              <a:rPr lang="es-ES" sz="2200" dirty="0">
                <a:solidFill>
                  <a:schemeClr val="dk1"/>
                </a:solidFill>
                <a:ea typeface="Calibri"/>
                <a:cs typeface="Calibri"/>
                <a:sym typeface="Calibri"/>
              </a:rPr>
              <a:t>. Se determina por confrontación (comparar el campo visual del niño con el del examinador).</a:t>
            </a:r>
          </a:p>
          <a:p>
            <a:pPr marL="342900" lvl="0">
              <a:spcBef>
                <a:spcPts val="440"/>
              </a:spcBef>
              <a:buClr>
                <a:schemeClr val="accent1"/>
              </a:buClr>
              <a:buSzPct val="100000"/>
              <a:buFont typeface="Arial"/>
              <a:buChar char="•"/>
            </a:pPr>
            <a:r>
              <a:rPr lang="es-ES" sz="2200" dirty="0">
                <a:solidFill>
                  <a:schemeClr val="dk1"/>
                </a:solidFill>
                <a:ea typeface="Calibri"/>
                <a:cs typeface="Calibri"/>
                <a:sym typeface="Calibri"/>
              </a:rPr>
              <a:t>La pérdida de campo visual puede ser</a:t>
            </a:r>
            <a:r>
              <a:rPr lang="es-ES" sz="2200" b="1" dirty="0">
                <a:solidFill>
                  <a:schemeClr val="dk1"/>
                </a:solidFill>
                <a:ea typeface="Calibri"/>
                <a:cs typeface="Calibri"/>
                <a:sym typeface="Calibri"/>
              </a:rPr>
              <a:t> central </a:t>
            </a:r>
            <a:r>
              <a:rPr lang="es-ES" sz="2200" dirty="0">
                <a:solidFill>
                  <a:schemeClr val="dk1"/>
                </a:solidFill>
                <a:ea typeface="Calibri"/>
                <a:cs typeface="Calibri"/>
                <a:sym typeface="Calibri"/>
              </a:rPr>
              <a:t>o </a:t>
            </a:r>
            <a:r>
              <a:rPr lang="es-ES" sz="2200" b="1" dirty="0">
                <a:solidFill>
                  <a:schemeClr val="dk1"/>
                </a:solidFill>
                <a:ea typeface="Calibri"/>
                <a:cs typeface="Calibri"/>
                <a:sym typeface="Calibri"/>
              </a:rPr>
              <a:t>periférica</a:t>
            </a:r>
            <a:r>
              <a:rPr lang="es-ES" sz="2200" dirty="0">
                <a:solidFill>
                  <a:schemeClr val="dk1"/>
                </a:solidFill>
                <a:ea typeface="Calibri"/>
                <a:cs typeface="Calibri"/>
                <a:sym typeface="Calibri"/>
              </a:rPr>
              <a:t>. </a:t>
            </a:r>
          </a:p>
          <a:p>
            <a:pPr marL="639763" lvl="1" indent="-233362">
              <a:spcBef>
                <a:spcPts val="400"/>
              </a:spcBef>
              <a:buClr>
                <a:schemeClr val="accent2"/>
              </a:buClr>
              <a:buSzPct val="100000"/>
              <a:buFont typeface="Arial"/>
              <a:buChar char="•"/>
            </a:pPr>
            <a:r>
              <a:rPr lang="es-ES" sz="2000" dirty="0">
                <a:solidFill>
                  <a:schemeClr val="dk1"/>
                </a:solidFill>
                <a:ea typeface="Calibri"/>
                <a:cs typeface="Calibri"/>
                <a:sym typeface="Calibri"/>
              </a:rPr>
              <a:t>problemas de campo central:  dificultades en ver detalles tanto de lejos como de cerca y en todas las tareas de visión cercana, pero no mostrará excesivos problemas en los desplazamientos. </a:t>
            </a:r>
          </a:p>
          <a:p>
            <a:pPr marL="639763" lvl="1" indent="-233362">
              <a:spcBef>
                <a:spcPts val="400"/>
              </a:spcBef>
              <a:buClr>
                <a:schemeClr val="accent2"/>
              </a:buClr>
              <a:buSzPct val="100000"/>
              <a:buFont typeface="Arial"/>
              <a:buChar char="•"/>
            </a:pPr>
            <a:r>
              <a:rPr lang="es-ES" sz="2000" dirty="0">
                <a:solidFill>
                  <a:schemeClr val="dk1"/>
                </a:solidFill>
                <a:ea typeface="Calibri"/>
                <a:cs typeface="Calibri"/>
                <a:sym typeface="Calibri"/>
              </a:rPr>
              <a:t>Visión funcional: Problemas de reducción de campo,  le costará localizar objetos, desplazarse y tendrá dificultades en el cálculo de distancias.</a:t>
            </a:r>
          </a:p>
          <a:p>
            <a:endParaRPr lang="es-ES" dirty="0"/>
          </a:p>
        </p:txBody>
      </p:sp>
      <p:sp>
        <p:nvSpPr>
          <p:cNvPr id="2" name="Título 1"/>
          <p:cNvSpPr>
            <a:spLocks noGrp="1"/>
          </p:cNvSpPr>
          <p:nvPr>
            <p:ph type="title"/>
          </p:nvPr>
        </p:nvSpPr>
        <p:spPr/>
        <p:txBody>
          <a:bodyPr/>
          <a:lstStyle/>
          <a:p>
            <a:r>
              <a:rPr lang="es-ES" dirty="0"/>
              <a:t>Evaluación del Campo Visual</a:t>
            </a:r>
          </a:p>
        </p:txBody>
      </p:sp>
    </p:spTree>
    <p:extLst>
      <p:ext uri="{BB962C8B-B14F-4D97-AF65-F5344CB8AC3E}">
        <p14:creationId xmlns:p14="http://schemas.microsoft.com/office/powerpoint/2010/main" val="111393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Zona de visión normal en plano horizontal y plano vertical" title="Imagen para ejemplíficar campo visual"/>
          <p:cNvPicPr>
            <a:picLocks noGrp="1" noChangeAspect="1"/>
          </p:cNvPicPr>
          <p:nvPr>
            <p:ph idx="1"/>
          </p:nvPr>
        </p:nvPicPr>
        <p:blipFill>
          <a:blip r:embed="rId2"/>
          <a:stretch>
            <a:fillRect/>
          </a:stretch>
        </p:blipFill>
        <p:spPr>
          <a:xfrm>
            <a:off x="2410499" y="2278928"/>
            <a:ext cx="7371002" cy="3225787"/>
          </a:xfrm>
          <a:prstGeom prst="rect">
            <a:avLst/>
          </a:prstGeom>
        </p:spPr>
      </p:pic>
      <p:sp>
        <p:nvSpPr>
          <p:cNvPr id="2" name="Título 1"/>
          <p:cNvSpPr>
            <a:spLocks noGrp="1"/>
          </p:cNvSpPr>
          <p:nvPr>
            <p:ph type="title"/>
          </p:nvPr>
        </p:nvSpPr>
        <p:spPr/>
        <p:txBody>
          <a:bodyPr/>
          <a:lstStyle/>
          <a:p>
            <a:r>
              <a:rPr lang="es-ES" dirty="0"/>
              <a:t>Campo visual normal</a:t>
            </a:r>
          </a:p>
        </p:txBody>
      </p:sp>
    </p:spTree>
    <p:extLst>
      <p:ext uri="{BB962C8B-B14F-4D97-AF65-F5344CB8AC3E}">
        <p14:creationId xmlns:p14="http://schemas.microsoft.com/office/powerpoint/2010/main" val="58956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title="Campímetro de Goldman"/>
          <p:cNvPicPr preferRelativeResize="0"/>
          <p:nvPr/>
        </p:nvPicPr>
        <p:blipFill rotWithShape="1">
          <a:blip r:embed="rId2">
            <a:alphaModFix/>
          </a:blip>
          <a:srcRect/>
          <a:stretch/>
        </p:blipFill>
        <p:spPr>
          <a:xfrm>
            <a:off x="7004140" y="2156604"/>
            <a:ext cx="3433823" cy="2341173"/>
          </a:xfrm>
          <a:prstGeom prst="rect">
            <a:avLst/>
          </a:prstGeom>
          <a:noFill/>
          <a:ln>
            <a:noFill/>
          </a:ln>
        </p:spPr>
      </p:pic>
      <p:pic>
        <p:nvPicPr>
          <p:cNvPr id="4" name="Imagen 1" title="Ejemplo de campometría"/>
          <p:cNvPicPr preferRelativeResize="0">
            <a:picLocks noGrp="1"/>
          </p:cNvPicPr>
          <p:nvPr>
            <p:ph idx="1"/>
          </p:nvPr>
        </p:nvPicPr>
        <p:blipFill rotWithShape="1">
          <a:blip r:embed="rId3">
            <a:alphaModFix/>
          </a:blip>
          <a:srcRect/>
          <a:stretch/>
        </p:blipFill>
        <p:spPr>
          <a:xfrm>
            <a:off x="1603572" y="1860131"/>
            <a:ext cx="3429444" cy="4351338"/>
          </a:xfrm>
          <a:prstGeom prst="rect">
            <a:avLst/>
          </a:prstGeom>
          <a:noFill/>
          <a:ln>
            <a:noFill/>
          </a:ln>
        </p:spPr>
      </p:pic>
      <p:sp>
        <p:nvSpPr>
          <p:cNvPr id="2" name="Título 1"/>
          <p:cNvSpPr>
            <a:spLocks noGrp="1"/>
          </p:cNvSpPr>
          <p:nvPr>
            <p:ph type="title"/>
          </p:nvPr>
        </p:nvSpPr>
        <p:spPr/>
        <p:txBody>
          <a:bodyPr/>
          <a:lstStyle/>
          <a:p>
            <a:r>
              <a:rPr lang="es-ES" dirty="0" err="1"/>
              <a:t>Campometría</a:t>
            </a:r>
            <a:endParaRPr lang="es-ES" dirty="0"/>
          </a:p>
        </p:txBody>
      </p:sp>
    </p:spTree>
    <p:extLst>
      <p:ext uri="{BB962C8B-B14F-4D97-AF65-F5344CB8AC3E}">
        <p14:creationId xmlns:p14="http://schemas.microsoft.com/office/powerpoint/2010/main" val="398219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0000" lnSpcReduction="20000"/>
          </a:bodyPr>
          <a:lstStyle/>
          <a:p>
            <a:pPr marL="0" lvl="0" indent="0">
              <a:spcBef>
                <a:spcPts val="0"/>
              </a:spcBef>
              <a:buSzPct val="25000"/>
              <a:buNone/>
            </a:pPr>
            <a:r>
              <a:rPr lang="es-ES" b="1" dirty="0"/>
              <a:t>Sensibilidad al contraste: </a:t>
            </a:r>
            <a:r>
              <a:rPr lang="es-ES" dirty="0">
                <a:solidFill>
                  <a:srgbClr val="000000"/>
                </a:solidFill>
                <a:ea typeface="Calibri"/>
                <a:cs typeface="Calibri"/>
                <a:sym typeface="Calibri"/>
              </a:rPr>
              <a:t>mide la capacidad visual para discriminar detalles bajo diferentes condiciones de contraste del objeto</a:t>
            </a:r>
          </a:p>
          <a:p>
            <a:pPr marL="0" lvl="0" indent="0">
              <a:spcBef>
                <a:spcPts val="0"/>
              </a:spcBef>
              <a:buNone/>
            </a:pPr>
            <a:endParaRPr lang="es-ES" u="sng" dirty="0">
              <a:solidFill>
                <a:srgbClr val="000000"/>
              </a:solidFill>
              <a:ea typeface="Calibri"/>
              <a:cs typeface="Calibri"/>
              <a:sym typeface="Calibri"/>
            </a:endParaRPr>
          </a:p>
          <a:p>
            <a:pPr marL="0" lvl="0" indent="0">
              <a:spcBef>
                <a:spcPts val="0"/>
              </a:spcBef>
              <a:buSzPct val="25000"/>
              <a:buNone/>
            </a:pPr>
            <a:r>
              <a:rPr lang="es-ES" i="1" u="sng" dirty="0">
                <a:solidFill>
                  <a:srgbClr val="000000"/>
                </a:solidFill>
                <a:ea typeface="Calibri"/>
                <a:cs typeface="Calibri"/>
                <a:sym typeface="Calibri"/>
              </a:rPr>
              <a:t>Test de </a:t>
            </a:r>
            <a:r>
              <a:rPr lang="es-ES" i="1" u="sng" dirty="0" err="1">
                <a:solidFill>
                  <a:srgbClr val="000000"/>
                </a:solidFill>
                <a:ea typeface="Calibri"/>
                <a:cs typeface="Calibri"/>
                <a:sym typeface="Calibri"/>
              </a:rPr>
              <a:t>Hiding</a:t>
            </a:r>
            <a:r>
              <a:rPr lang="es-ES" i="1" u="sng" dirty="0">
                <a:solidFill>
                  <a:srgbClr val="000000"/>
                </a:solidFill>
                <a:ea typeface="Calibri"/>
                <a:cs typeface="Calibri"/>
                <a:sym typeface="Calibri"/>
              </a:rPr>
              <a:t> Heidi</a:t>
            </a:r>
            <a:r>
              <a:rPr lang="es-ES" dirty="0">
                <a:solidFill>
                  <a:srgbClr val="000000"/>
                </a:solidFill>
                <a:ea typeface="Calibri"/>
                <a:cs typeface="Calibri"/>
                <a:sym typeface="Calibri"/>
              </a:rPr>
              <a:t>: mide la capacidad visual para discriminar detalles bajo diferentes condiciones de contraste del objeto </a:t>
            </a:r>
          </a:p>
          <a:p>
            <a:pPr marL="0" lvl="0" indent="0">
              <a:spcBef>
                <a:spcPts val="0"/>
              </a:spcBef>
              <a:buNone/>
            </a:pPr>
            <a:endParaRPr lang="es-ES" dirty="0">
              <a:solidFill>
                <a:srgbClr val="000000"/>
              </a:solidFill>
              <a:ea typeface="Calibri"/>
              <a:cs typeface="Calibri"/>
              <a:sym typeface="Calibri"/>
            </a:endParaRPr>
          </a:p>
          <a:p>
            <a:pPr marL="0" lvl="0" indent="0">
              <a:spcBef>
                <a:spcPts val="0"/>
              </a:spcBef>
              <a:buNone/>
            </a:pPr>
            <a:endParaRPr lang="es-ES" dirty="0">
              <a:solidFill>
                <a:srgbClr val="000000"/>
              </a:solidFill>
              <a:ea typeface="Calibri"/>
              <a:cs typeface="Calibri"/>
              <a:sym typeface="Calibri"/>
            </a:endParaRPr>
          </a:p>
          <a:p>
            <a:pPr marL="0" lvl="0" indent="0">
              <a:spcBef>
                <a:spcPts val="0"/>
              </a:spcBef>
              <a:buSzPct val="25000"/>
              <a:buNone/>
            </a:pPr>
            <a:r>
              <a:rPr lang="es-ES" dirty="0">
                <a:solidFill>
                  <a:srgbClr val="000000"/>
                </a:solidFill>
                <a:ea typeface="Calibri"/>
                <a:cs typeface="Calibri"/>
                <a:sym typeface="Calibri"/>
              </a:rPr>
              <a:t>La valoración de la sensibilidad al contraste es obligada y necesaria para establecer criterios con los que trabajar; por ejemplo, la utilización de materiales más o menos contrastados, usar objetos de colores vivos, la necesidad o no de contrastar el objeto con el fondo, etc. </a:t>
            </a:r>
          </a:p>
        </p:txBody>
      </p:sp>
      <p:pic>
        <p:nvPicPr>
          <p:cNvPr id="4" name="Shape 582" title="Ejemplo de test de Hiding"/>
          <p:cNvPicPr preferRelativeResize="0"/>
          <p:nvPr/>
        </p:nvPicPr>
        <p:blipFill rotWithShape="1">
          <a:blip r:embed="rId2">
            <a:alphaModFix/>
          </a:blip>
          <a:srcRect/>
          <a:stretch/>
        </p:blipFill>
        <p:spPr>
          <a:xfrm>
            <a:off x="8717857" y="3450834"/>
            <a:ext cx="2231727" cy="1100919"/>
          </a:xfrm>
          <a:prstGeom prst="rect">
            <a:avLst/>
          </a:prstGeom>
          <a:noFill/>
          <a:ln>
            <a:noFill/>
          </a:ln>
        </p:spPr>
      </p:pic>
      <p:sp>
        <p:nvSpPr>
          <p:cNvPr id="2" name="Título 1"/>
          <p:cNvSpPr>
            <a:spLocks noGrp="1"/>
          </p:cNvSpPr>
          <p:nvPr>
            <p:ph type="title"/>
          </p:nvPr>
        </p:nvSpPr>
        <p:spPr/>
        <p:txBody>
          <a:bodyPr/>
          <a:lstStyle/>
          <a:p>
            <a:r>
              <a:rPr lang="es-ES" dirty="0"/>
              <a:t>Evaluación de otros parámetros visuales</a:t>
            </a:r>
          </a:p>
        </p:txBody>
      </p:sp>
    </p:spTree>
    <p:extLst>
      <p:ext uri="{BB962C8B-B14F-4D97-AF65-F5344CB8AC3E}">
        <p14:creationId xmlns:p14="http://schemas.microsoft.com/office/powerpoint/2010/main" val="263796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 de otros parámetros visuales_1</a:t>
            </a:r>
          </a:p>
        </p:txBody>
      </p:sp>
      <p:sp>
        <p:nvSpPr>
          <p:cNvPr id="3" name="Marcador de contenido 2"/>
          <p:cNvSpPr>
            <a:spLocks noGrp="1"/>
          </p:cNvSpPr>
          <p:nvPr>
            <p:ph idx="1"/>
          </p:nvPr>
        </p:nvSpPr>
        <p:spPr>
          <a:xfrm>
            <a:off x="838200" y="1690688"/>
            <a:ext cx="11010089" cy="5167312"/>
          </a:xfrm>
        </p:spPr>
        <p:txBody>
          <a:bodyPr>
            <a:noAutofit/>
          </a:bodyPr>
          <a:lstStyle/>
          <a:p>
            <a:pPr marL="0" lvl="0" indent="0">
              <a:spcBef>
                <a:spcPts val="0"/>
              </a:spcBef>
              <a:buSzPct val="25000"/>
              <a:buNone/>
            </a:pPr>
            <a:r>
              <a:rPr lang="es-ES" sz="2400" b="1" dirty="0">
                <a:solidFill>
                  <a:srgbClr val="000000"/>
                </a:solidFill>
                <a:ea typeface="Calibri"/>
                <a:cs typeface="Calibri"/>
                <a:sym typeface="Calibri"/>
              </a:rPr>
              <a:t>Sentido </a:t>
            </a:r>
            <a:r>
              <a:rPr lang="es-ES" sz="2400" b="1" dirty="0">
                <a:solidFill>
                  <a:schemeClr val="dk1"/>
                </a:solidFill>
                <a:ea typeface="Tahoma"/>
                <a:cs typeface="Tahoma"/>
                <a:sym typeface="Calibri"/>
              </a:rPr>
              <a:t>cromático</a:t>
            </a:r>
            <a:r>
              <a:rPr lang="es-ES" sz="2400" dirty="0">
                <a:solidFill>
                  <a:srgbClr val="000000"/>
                </a:solidFill>
                <a:ea typeface="Calibri"/>
                <a:cs typeface="Calibri"/>
                <a:sym typeface="Calibri"/>
              </a:rPr>
              <a:t>: Facultad de percibir colores. </a:t>
            </a:r>
          </a:p>
          <a:p>
            <a:pPr marL="0" indent="0">
              <a:spcBef>
                <a:spcPts val="0"/>
              </a:spcBef>
              <a:buClr>
                <a:srgbClr val="DA1F28"/>
              </a:buClr>
              <a:buSzPct val="100000"/>
              <a:buFont typeface="Calibri"/>
              <a:buChar char="•"/>
            </a:pPr>
            <a:r>
              <a:rPr lang="es-ES" sz="2400" u="sng" dirty="0">
                <a:solidFill>
                  <a:srgbClr val="000000"/>
                </a:solidFill>
                <a:ea typeface="Calibri"/>
                <a:cs typeface="Calibri"/>
                <a:sym typeface="Calibri"/>
                <a:hlinkClick r:id="rId2" tooltip="Test de Isihara"/>
              </a:rPr>
              <a:t>Test de </a:t>
            </a:r>
            <a:r>
              <a:rPr lang="es-ES" sz="2400" u="sng" dirty="0" err="1">
                <a:solidFill>
                  <a:srgbClr val="000000"/>
                </a:solidFill>
                <a:ea typeface="Calibri"/>
                <a:cs typeface="Calibri"/>
                <a:sym typeface="Calibri"/>
                <a:hlinkClick r:id="rId2" tooltip="Test de Isihara"/>
              </a:rPr>
              <a:t>Isihara</a:t>
            </a:r>
            <a:endParaRPr lang="es-ES" sz="1600" b="1" u="sng" kern="0" dirty="0">
              <a:solidFill>
                <a:srgbClr val="FF8119"/>
              </a:solidFill>
              <a:ea typeface="Arial"/>
              <a:cs typeface="Arial"/>
              <a:sym typeface="Arial"/>
              <a:hlinkClick r:id="rId2"/>
            </a:endParaRPr>
          </a:p>
          <a:p>
            <a:pPr marL="0" lvl="0" indent="0">
              <a:spcBef>
                <a:spcPts val="0"/>
              </a:spcBef>
              <a:buSzPct val="25000"/>
              <a:buNone/>
            </a:pPr>
            <a:r>
              <a:rPr lang="es-ES" sz="2400" b="1" dirty="0">
                <a:solidFill>
                  <a:schemeClr val="dk1"/>
                </a:solidFill>
                <a:ea typeface="Tahoma"/>
                <a:cs typeface="Tahoma"/>
                <a:sym typeface="Tahoma"/>
              </a:rPr>
              <a:t>Refracción</a:t>
            </a:r>
            <a:r>
              <a:rPr lang="es-ES" sz="2400" dirty="0">
                <a:solidFill>
                  <a:srgbClr val="000000"/>
                </a:solidFill>
                <a:ea typeface="Calibri"/>
                <a:cs typeface="Calibri"/>
                <a:sym typeface="Calibri"/>
              </a:rPr>
              <a:t>: </a:t>
            </a:r>
            <a:r>
              <a:rPr lang="es-ES" sz="2400" dirty="0">
                <a:solidFill>
                  <a:schemeClr val="dk1"/>
                </a:solidFill>
                <a:ea typeface="Tahoma"/>
                <a:cs typeface="Tahoma"/>
                <a:sym typeface="Tahoma"/>
              </a:rPr>
              <a:t>estudio refractivo ocular mediante el análisis de la luz reflejada en la retina. </a:t>
            </a:r>
          </a:p>
          <a:p>
            <a:pPr marL="0" lvl="0" indent="0">
              <a:spcBef>
                <a:spcPts val="0"/>
              </a:spcBef>
              <a:buSzPct val="25000"/>
              <a:buNone/>
            </a:pPr>
            <a:r>
              <a:rPr lang="es-ES" sz="2400" dirty="0">
                <a:solidFill>
                  <a:srgbClr val="000000"/>
                </a:solidFill>
                <a:ea typeface="Calibri"/>
                <a:cs typeface="Calibri"/>
                <a:sym typeface="Calibri"/>
              </a:rPr>
              <a:t>Determina: posible cansancio ocular, problemas refractarios (</a:t>
            </a:r>
            <a:r>
              <a:rPr lang="es-ES" sz="2400" dirty="0" err="1">
                <a:solidFill>
                  <a:srgbClr val="000000"/>
                </a:solidFill>
                <a:ea typeface="Calibri"/>
                <a:cs typeface="Calibri"/>
                <a:sym typeface="Calibri"/>
              </a:rPr>
              <a:t>miopia</a:t>
            </a:r>
            <a:r>
              <a:rPr lang="es-ES" sz="2400" dirty="0">
                <a:solidFill>
                  <a:srgbClr val="000000"/>
                </a:solidFill>
                <a:ea typeface="Calibri"/>
                <a:cs typeface="Calibri"/>
                <a:sym typeface="Calibri"/>
              </a:rPr>
              <a:t>, </a:t>
            </a:r>
            <a:r>
              <a:rPr lang="es-ES" sz="2400" dirty="0" err="1">
                <a:solidFill>
                  <a:srgbClr val="000000"/>
                </a:solidFill>
                <a:ea typeface="Calibri"/>
                <a:cs typeface="Calibri"/>
                <a:sym typeface="Calibri"/>
              </a:rPr>
              <a:t>hipermetropia</a:t>
            </a:r>
            <a:r>
              <a:rPr lang="es-ES" sz="2400" dirty="0">
                <a:solidFill>
                  <a:srgbClr val="000000"/>
                </a:solidFill>
                <a:ea typeface="Calibri"/>
                <a:cs typeface="Calibri"/>
                <a:sym typeface="Calibri"/>
              </a:rPr>
              <a:t>)…</a:t>
            </a:r>
          </a:p>
          <a:p>
            <a:pPr marL="0" lvl="0" indent="0">
              <a:spcBef>
                <a:spcPts val="0"/>
              </a:spcBef>
              <a:buSzPct val="25000"/>
              <a:buNone/>
            </a:pPr>
            <a:endParaRPr lang="es-ES" sz="2400" dirty="0">
              <a:solidFill>
                <a:srgbClr val="000000"/>
              </a:solidFill>
              <a:ea typeface="Calibri"/>
              <a:cs typeface="Calibri"/>
              <a:sym typeface="Calibri"/>
            </a:endParaRPr>
          </a:p>
          <a:p>
            <a:pPr marL="0" lvl="0" indent="0">
              <a:spcBef>
                <a:spcPts val="0"/>
              </a:spcBef>
              <a:buSzPct val="25000"/>
              <a:buNone/>
            </a:pPr>
            <a:r>
              <a:rPr lang="es-ES" sz="2400" b="1" dirty="0">
                <a:solidFill>
                  <a:schemeClr val="dk1"/>
                </a:solidFill>
                <a:ea typeface="Tahoma"/>
                <a:cs typeface="Tahoma"/>
                <a:sym typeface="Tahoma"/>
              </a:rPr>
              <a:t>Acomodación, convergencia: </a:t>
            </a:r>
            <a:r>
              <a:rPr lang="es-ES" sz="2400" dirty="0">
                <a:solidFill>
                  <a:schemeClr val="dk1"/>
                </a:solidFill>
                <a:ea typeface="Tahoma"/>
                <a:cs typeface="Tahoma"/>
                <a:sym typeface="Tahoma"/>
              </a:rPr>
              <a:t>ajustar el cristalino y convergencia de la visión </a:t>
            </a:r>
            <a:r>
              <a:rPr lang="es-ES" sz="2400" dirty="0">
                <a:solidFill>
                  <a:srgbClr val="000000"/>
                </a:solidFill>
                <a:ea typeface="Calibri"/>
                <a:cs typeface="Calibri"/>
                <a:sym typeface="Calibri"/>
              </a:rPr>
              <a:t>(estrabismo). </a:t>
            </a:r>
            <a:r>
              <a:rPr lang="es-ES" sz="2400" dirty="0">
                <a:solidFill>
                  <a:schemeClr val="dk1"/>
                </a:solidFill>
                <a:ea typeface="Tahoma"/>
                <a:cs typeface="Tahoma"/>
                <a:sym typeface="Tahoma"/>
              </a:rPr>
              <a:t>Imprescindibles para enfocar nítidamente de cerca. Una deficiencia en esta habilidad puede ocasionar cansancio y visión borrosa.</a:t>
            </a:r>
          </a:p>
        </p:txBody>
      </p:sp>
    </p:spTree>
    <p:extLst>
      <p:ext uri="{BB962C8B-B14F-4D97-AF65-F5344CB8AC3E}">
        <p14:creationId xmlns:p14="http://schemas.microsoft.com/office/powerpoint/2010/main" val="333647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de Rubén</a:t>
            </a:r>
            <a:endParaRPr lang="es-ES_tradnl" dirty="0"/>
          </a:p>
        </p:txBody>
      </p:sp>
      <p:sp>
        <p:nvSpPr>
          <p:cNvPr id="3" name="Marcador de contenido 2"/>
          <p:cNvSpPr>
            <a:spLocks noGrp="1"/>
          </p:cNvSpPr>
          <p:nvPr>
            <p:ph idx="1"/>
          </p:nvPr>
        </p:nvSpPr>
        <p:spPr/>
        <p:txBody>
          <a:bodyPr>
            <a:normAutofit fontScale="25000" lnSpcReduction="20000"/>
          </a:bodyPr>
          <a:lstStyle/>
          <a:p>
            <a:pPr marL="114300" lvl="0" indent="0">
              <a:spcBef>
                <a:spcPts val="0"/>
              </a:spcBef>
              <a:buClr>
                <a:schemeClr val="accent1"/>
              </a:buClr>
              <a:buSzPct val="25000"/>
              <a:buNone/>
            </a:pPr>
            <a:r>
              <a:rPr lang="es-ES" sz="5600" dirty="0">
                <a:solidFill>
                  <a:schemeClr val="dk1"/>
                </a:solidFill>
                <a:ea typeface="Calibri"/>
                <a:cs typeface="Calibri"/>
                <a:sym typeface="Calibri"/>
              </a:rPr>
              <a:t>Rubén es un niño de 8 años. La enfermedad de Rubén apareció de repente y de manera muy acusada a la edad de 6 años. Durante el primer curso de Primaria la maestra se dio cuenta que algo sucedía cuando notó que Rubén era incapaz de leer las letras de la pizarra sentado en la última fila, aun cuando éstas tenían un tamaño considerable y se acercaba de manera preocupante al libro de texto. Los padres en casa, también se habían percatado de la lentitud de Rubén para realizar cualquier ficha de clase, tropezaba en los desplazamientos, localización y seguimiento. Después de una reunión entre la maestra y los padres, decidieron llevar al alumno al oftalmólogo para que evaluara su visión. Tras esta consulta, se obtuvieron los siguientes datos. </a:t>
            </a:r>
          </a:p>
          <a:p>
            <a:pPr marL="342900" lvl="0">
              <a:spcBef>
                <a:spcPts val="360"/>
              </a:spcBef>
              <a:buClr>
                <a:schemeClr val="accent1"/>
              </a:buClr>
              <a:buSzPct val="100000"/>
              <a:buFont typeface="Arial"/>
              <a:buChar char="•"/>
            </a:pPr>
            <a:r>
              <a:rPr lang="es-ES" sz="5600" dirty="0">
                <a:solidFill>
                  <a:schemeClr val="dk1"/>
                </a:solidFill>
                <a:ea typeface="Calibri"/>
                <a:cs typeface="Calibri"/>
                <a:sym typeface="Calibri"/>
              </a:rPr>
              <a:t>1- </a:t>
            </a:r>
            <a:r>
              <a:rPr lang="es-ES" sz="5600" b="1" dirty="0">
                <a:solidFill>
                  <a:schemeClr val="dk1"/>
                </a:solidFill>
                <a:ea typeface="Calibri"/>
                <a:cs typeface="Calibri"/>
                <a:sym typeface="Calibri"/>
              </a:rPr>
              <a:t>Agudeza visual</a:t>
            </a:r>
            <a:r>
              <a:rPr lang="es-ES" sz="5600" dirty="0">
                <a:solidFill>
                  <a:schemeClr val="dk1"/>
                </a:solidFill>
                <a:ea typeface="Calibri"/>
                <a:cs typeface="Calibri"/>
                <a:sym typeface="Calibri"/>
              </a:rPr>
              <a:t>: según la escala </a:t>
            </a:r>
            <a:r>
              <a:rPr lang="es-ES" sz="5600" dirty="0" err="1">
                <a:solidFill>
                  <a:schemeClr val="dk1"/>
                </a:solidFill>
                <a:ea typeface="Calibri"/>
                <a:cs typeface="Calibri"/>
                <a:sym typeface="Calibri"/>
              </a:rPr>
              <a:t>Weckler</a:t>
            </a:r>
            <a:r>
              <a:rPr lang="es-ES" sz="5600" dirty="0">
                <a:solidFill>
                  <a:schemeClr val="dk1"/>
                </a:solidFill>
                <a:ea typeface="Calibri"/>
                <a:cs typeface="Calibri"/>
                <a:sym typeface="Calibri"/>
              </a:rPr>
              <a:t>, resultó ser de 2/20. 	</a:t>
            </a:r>
          </a:p>
          <a:p>
            <a:pPr marL="342900" lvl="0">
              <a:spcBef>
                <a:spcPts val="360"/>
              </a:spcBef>
              <a:buClr>
                <a:schemeClr val="accent1"/>
              </a:buClr>
              <a:buSzPct val="100000"/>
              <a:buFont typeface="Arial"/>
              <a:buChar char="•"/>
            </a:pPr>
            <a:r>
              <a:rPr lang="es-ES" sz="5600" dirty="0">
                <a:solidFill>
                  <a:schemeClr val="dk1"/>
                </a:solidFill>
                <a:ea typeface="Calibri"/>
                <a:cs typeface="Calibri"/>
                <a:sym typeface="Calibri"/>
              </a:rPr>
              <a:t>2- </a:t>
            </a:r>
            <a:r>
              <a:rPr lang="es-ES" sz="5600" b="1" dirty="0">
                <a:solidFill>
                  <a:schemeClr val="dk1"/>
                </a:solidFill>
                <a:ea typeface="Calibri"/>
                <a:cs typeface="Calibri"/>
                <a:sym typeface="Calibri"/>
              </a:rPr>
              <a:t>Campo visual</a:t>
            </a:r>
            <a:r>
              <a:rPr lang="es-ES" sz="5600" dirty="0">
                <a:solidFill>
                  <a:schemeClr val="dk1"/>
                </a:solidFill>
                <a:ea typeface="Calibri"/>
                <a:cs typeface="Calibri"/>
                <a:sym typeface="Calibri"/>
              </a:rPr>
              <a:t>:  La prueba se realizó a través del </a:t>
            </a:r>
            <a:r>
              <a:rPr lang="es-ES" sz="5600" dirty="0" err="1">
                <a:solidFill>
                  <a:schemeClr val="dk1"/>
                </a:solidFill>
                <a:ea typeface="Calibri"/>
                <a:cs typeface="Calibri"/>
                <a:sym typeface="Calibri"/>
              </a:rPr>
              <a:t>Campímetro</a:t>
            </a:r>
            <a:r>
              <a:rPr lang="es-ES" sz="5600" dirty="0">
                <a:solidFill>
                  <a:schemeClr val="dk1"/>
                </a:solidFill>
                <a:ea typeface="Calibri"/>
                <a:cs typeface="Calibri"/>
                <a:sym typeface="Calibri"/>
              </a:rPr>
              <a:t> de Goldman que determinó que el campo visual de Rubén es de 20º,20º,20º. 	</a:t>
            </a:r>
          </a:p>
          <a:p>
            <a:pPr marL="342900" lvl="0">
              <a:spcBef>
                <a:spcPts val="360"/>
              </a:spcBef>
              <a:buClr>
                <a:schemeClr val="accent1"/>
              </a:buClr>
              <a:buSzPct val="100000"/>
              <a:buFont typeface="Arial"/>
              <a:buChar char="•"/>
            </a:pPr>
            <a:r>
              <a:rPr lang="es-ES" sz="5600" dirty="0">
                <a:solidFill>
                  <a:schemeClr val="dk1"/>
                </a:solidFill>
                <a:ea typeface="Calibri"/>
                <a:cs typeface="Calibri"/>
                <a:sym typeface="Calibri"/>
              </a:rPr>
              <a:t>3- </a:t>
            </a:r>
            <a:r>
              <a:rPr lang="es-ES" sz="5600" b="1" dirty="0">
                <a:solidFill>
                  <a:schemeClr val="dk1"/>
                </a:solidFill>
                <a:ea typeface="Calibri"/>
                <a:cs typeface="Calibri"/>
                <a:sym typeface="Calibri"/>
              </a:rPr>
              <a:t>Visión cromática</a:t>
            </a:r>
            <a:r>
              <a:rPr lang="es-ES" sz="5600" dirty="0">
                <a:solidFill>
                  <a:schemeClr val="dk1"/>
                </a:solidFill>
                <a:ea typeface="Calibri"/>
                <a:cs typeface="Calibri"/>
                <a:sym typeface="Calibri"/>
              </a:rPr>
              <a:t>:  Se evaluó a Rubén a través del test de </a:t>
            </a:r>
            <a:r>
              <a:rPr lang="es-ES" sz="5600" dirty="0" err="1">
                <a:solidFill>
                  <a:schemeClr val="dk1"/>
                </a:solidFill>
                <a:ea typeface="Calibri"/>
                <a:cs typeface="Calibri"/>
                <a:sym typeface="Calibri"/>
              </a:rPr>
              <a:t>Ishihara</a:t>
            </a:r>
            <a:r>
              <a:rPr lang="es-ES" sz="5600" dirty="0">
                <a:solidFill>
                  <a:schemeClr val="dk1"/>
                </a:solidFill>
                <a:ea typeface="Calibri"/>
                <a:cs typeface="Calibri"/>
                <a:sym typeface="Calibri"/>
              </a:rPr>
              <a:t>. Rubén diferenció los números de cada cartilla. </a:t>
            </a:r>
          </a:p>
          <a:p>
            <a:pPr marL="342900" lvl="0">
              <a:spcBef>
                <a:spcPts val="360"/>
              </a:spcBef>
              <a:buClr>
                <a:schemeClr val="accent1"/>
              </a:buClr>
              <a:buSzPct val="100000"/>
              <a:buFont typeface="Arial"/>
              <a:buChar char="•"/>
            </a:pPr>
            <a:r>
              <a:rPr lang="es-ES" sz="5600" dirty="0">
                <a:solidFill>
                  <a:schemeClr val="dk1"/>
                </a:solidFill>
                <a:ea typeface="Calibri"/>
                <a:cs typeface="Calibri"/>
                <a:sym typeface="Calibri"/>
              </a:rPr>
              <a:t>4- </a:t>
            </a:r>
            <a:r>
              <a:rPr lang="es-ES" sz="5600" b="1" dirty="0">
                <a:solidFill>
                  <a:schemeClr val="dk1"/>
                </a:solidFill>
                <a:ea typeface="Calibri"/>
                <a:cs typeface="Calibri"/>
                <a:sym typeface="Calibri"/>
              </a:rPr>
              <a:t>Sentido luminoso: </a:t>
            </a:r>
            <a:r>
              <a:rPr lang="es-ES" sz="5600" dirty="0">
                <a:solidFill>
                  <a:schemeClr val="dk1"/>
                </a:solidFill>
                <a:ea typeface="Calibri"/>
                <a:cs typeface="Calibri"/>
                <a:sym typeface="Calibri"/>
              </a:rPr>
              <a:t>Rubén presenta dificultades de adaptación a los cambios lumínicos y para percibir cambios en la intensidad de iluminación. 	</a:t>
            </a:r>
          </a:p>
          <a:p>
            <a:pPr marL="342900" lvl="0">
              <a:spcBef>
                <a:spcPts val="360"/>
              </a:spcBef>
              <a:buClr>
                <a:schemeClr val="accent1"/>
              </a:buClr>
              <a:buSzPct val="100000"/>
              <a:buFont typeface="Arial"/>
              <a:buChar char="•"/>
            </a:pPr>
            <a:r>
              <a:rPr lang="es-ES" sz="5600" dirty="0">
                <a:solidFill>
                  <a:schemeClr val="dk1"/>
                </a:solidFill>
                <a:ea typeface="Calibri"/>
                <a:cs typeface="Calibri"/>
                <a:sym typeface="Calibri"/>
              </a:rPr>
              <a:t>5- </a:t>
            </a:r>
            <a:r>
              <a:rPr lang="es-ES" sz="5600" b="1" dirty="0">
                <a:solidFill>
                  <a:schemeClr val="dk1"/>
                </a:solidFill>
                <a:ea typeface="Calibri"/>
                <a:cs typeface="Calibri"/>
                <a:sym typeface="Calibri"/>
              </a:rPr>
              <a:t>Contraste: </a:t>
            </a:r>
            <a:r>
              <a:rPr lang="es-ES" sz="5600" dirty="0">
                <a:solidFill>
                  <a:schemeClr val="dk1"/>
                </a:solidFill>
                <a:ea typeface="Calibri"/>
                <a:cs typeface="Calibri"/>
                <a:sym typeface="Calibri"/>
              </a:rPr>
              <a:t>se ha utilizado el Test de </a:t>
            </a:r>
            <a:r>
              <a:rPr lang="es-ES" sz="5600" dirty="0" err="1">
                <a:solidFill>
                  <a:schemeClr val="dk1"/>
                </a:solidFill>
                <a:ea typeface="Calibri"/>
                <a:cs typeface="Calibri"/>
                <a:sym typeface="Calibri"/>
              </a:rPr>
              <a:t>Hidding</a:t>
            </a:r>
            <a:r>
              <a:rPr lang="es-ES" sz="5600" dirty="0">
                <a:solidFill>
                  <a:schemeClr val="dk1"/>
                </a:solidFill>
                <a:ea typeface="Calibri"/>
                <a:cs typeface="Calibri"/>
                <a:sym typeface="Calibri"/>
              </a:rPr>
              <a:t> Heidi. Las pruebas determinan que cuando el estímulo que se presenta a Rubén es pequeño o mediano, éste presenta dificultades para diferenciar blanco y negro, mientras que si el objeto que se muestra tiene un tamaño considerable, puede determinar con claridad la tonalidad que presenta. </a:t>
            </a:r>
          </a:p>
          <a:p>
            <a:pPr marL="0" indent="0">
              <a:buNone/>
            </a:pPr>
            <a:endParaRPr lang="es-ES_tradnl" dirty="0"/>
          </a:p>
        </p:txBody>
      </p:sp>
    </p:spTree>
    <p:extLst>
      <p:ext uri="{BB962C8B-B14F-4D97-AF65-F5344CB8AC3E}">
        <p14:creationId xmlns:p14="http://schemas.microsoft.com/office/powerpoint/2010/main" val="126279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 de otros parámetros visuales_2</a:t>
            </a:r>
          </a:p>
        </p:txBody>
      </p:sp>
      <p:sp>
        <p:nvSpPr>
          <p:cNvPr id="3" name="Marcador de contenido 2"/>
          <p:cNvSpPr>
            <a:spLocks noGrp="1"/>
          </p:cNvSpPr>
          <p:nvPr>
            <p:ph idx="1"/>
          </p:nvPr>
        </p:nvSpPr>
        <p:spPr>
          <a:xfrm>
            <a:off x="838200" y="1690688"/>
            <a:ext cx="10515600" cy="4351338"/>
          </a:xfrm>
        </p:spPr>
        <p:txBody>
          <a:bodyPr>
            <a:normAutofit fontScale="77500" lnSpcReduction="20000"/>
          </a:bodyPr>
          <a:lstStyle/>
          <a:p>
            <a:pPr marL="0" lvl="0" indent="0">
              <a:spcBef>
                <a:spcPts val="0"/>
              </a:spcBef>
              <a:buSzPct val="25000"/>
              <a:buNone/>
            </a:pPr>
            <a:r>
              <a:rPr lang="es-ES" b="1" dirty="0">
                <a:solidFill>
                  <a:schemeClr val="dk1"/>
                </a:solidFill>
                <a:ea typeface="Tahoma"/>
                <a:cs typeface="Tahoma"/>
                <a:sym typeface="Tahoma"/>
              </a:rPr>
              <a:t>Motilidad ocular: </a:t>
            </a:r>
            <a:r>
              <a:rPr lang="es-ES" dirty="0">
                <a:solidFill>
                  <a:schemeClr val="dk1"/>
                </a:solidFill>
                <a:ea typeface="Tahoma"/>
                <a:cs typeface="Tahoma"/>
                <a:sym typeface="Tahoma"/>
              </a:rPr>
              <a:t>La motilidad ocular se refiere a la habilidad para seguir un objeto con los ojos de forma precisa. </a:t>
            </a:r>
            <a:r>
              <a:rPr lang="es-ES" dirty="0">
                <a:solidFill>
                  <a:srgbClr val="000000"/>
                </a:solidFill>
                <a:ea typeface="Calibri"/>
                <a:cs typeface="Calibri"/>
                <a:sym typeface="Calibri"/>
              </a:rPr>
              <a:t>Problemas, puede suponer dificultades en lectura. </a:t>
            </a:r>
          </a:p>
          <a:p>
            <a:pPr marL="0" lvl="0" indent="0">
              <a:spcBef>
                <a:spcPts val="0"/>
              </a:spcBef>
              <a:buNone/>
            </a:pPr>
            <a:endParaRPr lang="es-ES" dirty="0">
              <a:solidFill>
                <a:srgbClr val="000000"/>
              </a:solidFill>
              <a:ea typeface="Calibri"/>
              <a:cs typeface="Calibri"/>
              <a:sym typeface="Calibri"/>
            </a:endParaRPr>
          </a:p>
          <a:p>
            <a:pPr marL="0" lvl="0" indent="0">
              <a:spcBef>
                <a:spcPts val="0"/>
              </a:spcBef>
              <a:buSzPct val="25000"/>
              <a:buNone/>
            </a:pPr>
            <a:r>
              <a:rPr lang="es-ES" b="1" dirty="0" err="1">
                <a:solidFill>
                  <a:schemeClr val="dk1"/>
                </a:solidFill>
                <a:ea typeface="Tahoma"/>
                <a:cs typeface="Tahoma"/>
                <a:sym typeface="Tahoma"/>
              </a:rPr>
              <a:t>Binocularidad</a:t>
            </a:r>
            <a:r>
              <a:rPr lang="es-ES" b="1" dirty="0">
                <a:solidFill>
                  <a:schemeClr val="dk1"/>
                </a:solidFill>
                <a:ea typeface="Tahoma"/>
                <a:cs typeface="Tahoma"/>
                <a:sym typeface="Tahoma"/>
              </a:rPr>
              <a:t>:    </a:t>
            </a:r>
            <a:r>
              <a:rPr lang="es-ES" dirty="0">
                <a:solidFill>
                  <a:schemeClr val="dk1"/>
                </a:solidFill>
                <a:ea typeface="Tahoma"/>
                <a:cs typeface="Tahoma"/>
                <a:sym typeface="Tahoma"/>
              </a:rPr>
              <a:t>Es la habilidad de usar los ojos simultáneamente. </a:t>
            </a:r>
          </a:p>
          <a:p>
            <a:pPr marL="0" lvl="0" indent="0">
              <a:spcBef>
                <a:spcPts val="0"/>
              </a:spcBef>
              <a:buSzPct val="25000"/>
              <a:buNone/>
            </a:pPr>
            <a:r>
              <a:rPr lang="es-ES" dirty="0">
                <a:solidFill>
                  <a:srgbClr val="000000"/>
                </a:solidFill>
                <a:ea typeface="Calibri"/>
                <a:cs typeface="Calibri"/>
                <a:sym typeface="Calibri"/>
              </a:rPr>
              <a:t>Problemas: perder profundidad, visión tridimensional….</a:t>
            </a:r>
          </a:p>
          <a:p>
            <a:pPr marL="0" lvl="0" indent="0">
              <a:spcBef>
                <a:spcPts val="0"/>
              </a:spcBef>
              <a:buNone/>
            </a:pPr>
            <a:endParaRPr lang="es-ES" b="1" dirty="0">
              <a:solidFill>
                <a:schemeClr val="dk1"/>
              </a:solidFill>
              <a:ea typeface="Tahoma"/>
              <a:cs typeface="Tahoma"/>
              <a:sym typeface="Tahoma"/>
            </a:endParaRPr>
          </a:p>
          <a:p>
            <a:pPr marL="0" lvl="0" indent="0">
              <a:spcBef>
                <a:spcPts val="0"/>
              </a:spcBef>
              <a:buSzPct val="25000"/>
              <a:buNone/>
            </a:pPr>
            <a:r>
              <a:rPr lang="es-ES" b="1" dirty="0">
                <a:solidFill>
                  <a:schemeClr val="dk1"/>
                </a:solidFill>
                <a:ea typeface="Tahoma"/>
                <a:cs typeface="Tahoma"/>
                <a:sym typeface="Tahoma"/>
              </a:rPr>
              <a:t>Sensibilidad a la luz: </a:t>
            </a:r>
            <a:r>
              <a:rPr lang="es-ES" sz="3600" b="1" dirty="0">
                <a:solidFill>
                  <a:schemeClr val="dk1"/>
                </a:solidFill>
                <a:ea typeface="Tahoma"/>
                <a:cs typeface="Tahoma"/>
                <a:sym typeface="Tahoma"/>
              </a:rPr>
              <a:t> </a:t>
            </a:r>
            <a:r>
              <a:rPr lang="es-ES" dirty="0">
                <a:solidFill>
                  <a:schemeClr val="dk1"/>
                </a:solidFill>
                <a:ea typeface="Tahoma"/>
                <a:cs typeface="Tahoma"/>
                <a:sym typeface="Tahoma"/>
              </a:rPr>
              <a:t>Los niños con baja visión son muy sensibles al deslumbramiento y necesitan más tiempo para adaptarse a los cambios de luz. </a:t>
            </a:r>
          </a:p>
          <a:p>
            <a:pPr marL="0" lvl="0" indent="0">
              <a:spcBef>
                <a:spcPts val="0"/>
              </a:spcBef>
              <a:buSzPct val="25000"/>
              <a:buNone/>
            </a:pPr>
            <a:r>
              <a:rPr lang="es-ES" sz="2000" dirty="0">
                <a:solidFill>
                  <a:schemeClr val="dk1"/>
                </a:solidFill>
                <a:ea typeface="Tahoma"/>
                <a:cs typeface="Tahoma"/>
                <a:sym typeface="Tahoma"/>
              </a:rPr>
              <a:t>Problema: puede producir deslumbramiento y/o fotofobia. Para mermar tanto el deslumbramiento como la fotofobia se utilizan los filtros de absorción, que mejoran la sensibilidad al contraste. También es aconsejable el uso de gorras, viseras…</a:t>
            </a:r>
          </a:p>
          <a:p>
            <a:pPr marL="0" lvl="0" indent="0">
              <a:spcBef>
                <a:spcPts val="0"/>
              </a:spcBef>
              <a:buSzPct val="25000"/>
              <a:buNone/>
            </a:pPr>
            <a:endParaRPr lang="es-ES" dirty="0">
              <a:solidFill>
                <a:srgbClr val="000000"/>
              </a:solidFill>
              <a:ea typeface="Calibri"/>
              <a:cs typeface="Calibri"/>
              <a:sym typeface="Calibri"/>
            </a:endParaRPr>
          </a:p>
        </p:txBody>
      </p:sp>
    </p:spTree>
    <p:extLst>
      <p:ext uri="{BB962C8B-B14F-4D97-AF65-F5344CB8AC3E}">
        <p14:creationId xmlns:p14="http://schemas.microsoft.com/office/powerpoint/2010/main" val="370704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 de la Funcionalidad Visual_1</a:t>
            </a:r>
          </a:p>
        </p:txBody>
      </p:sp>
      <p:sp>
        <p:nvSpPr>
          <p:cNvPr id="3" name="Marcador de contenido 2"/>
          <p:cNvSpPr>
            <a:spLocks noGrp="1"/>
          </p:cNvSpPr>
          <p:nvPr>
            <p:ph idx="1"/>
          </p:nvPr>
        </p:nvSpPr>
        <p:spPr/>
        <p:txBody>
          <a:bodyPr>
            <a:normAutofit fontScale="77500" lnSpcReduction="20000"/>
          </a:bodyPr>
          <a:lstStyle/>
          <a:p>
            <a:r>
              <a:rPr lang="es-ES" b="1" dirty="0"/>
              <a:t>Funcionalidad Visual o Eficiencia Visual</a:t>
            </a:r>
            <a:r>
              <a:rPr lang="es-ES" dirty="0"/>
              <a:t>: Grado en que una persona es capaz de aprovechar su resto visual. Varía entre personas.</a:t>
            </a:r>
          </a:p>
          <a:p>
            <a:r>
              <a:rPr lang="es-ES" dirty="0"/>
              <a:t>Para determinar la Eficiencia o Funcionalidad Visual es importante: </a:t>
            </a:r>
          </a:p>
          <a:p>
            <a:pPr lvl="1"/>
            <a:r>
              <a:rPr lang="es-ES" dirty="0"/>
              <a:t>Informe oftalmológico y óptico</a:t>
            </a:r>
          </a:p>
          <a:p>
            <a:pPr lvl="1"/>
            <a:r>
              <a:rPr lang="es-ES" dirty="0"/>
              <a:t>Grado de afectación </a:t>
            </a:r>
          </a:p>
          <a:p>
            <a:pPr lvl="1"/>
            <a:r>
              <a:rPr lang="es-ES" dirty="0"/>
              <a:t>Momento de aparición</a:t>
            </a:r>
          </a:p>
          <a:p>
            <a:pPr lvl="1"/>
            <a:r>
              <a:rPr lang="es-ES" dirty="0"/>
              <a:t>Agudeza y Campo Visual</a:t>
            </a:r>
          </a:p>
          <a:p>
            <a:pPr lvl="1"/>
            <a:r>
              <a:rPr lang="es-ES" dirty="0"/>
              <a:t>Fluctuación del resto Visual</a:t>
            </a:r>
          </a:p>
          <a:p>
            <a:pPr lvl="1"/>
            <a:r>
              <a:rPr lang="es-ES" dirty="0"/>
              <a:t>Factores Personales (Desarrollo cognitivo, perceptivo.., déficits asociados)</a:t>
            </a:r>
          </a:p>
          <a:p>
            <a:pPr lvl="1"/>
            <a:endParaRPr lang="es-ES" dirty="0"/>
          </a:p>
        </p:txBody>
      </p:sp>
    </p:spTree>
    <p:extLst>
      <p:ext uri="{BB962C8B-B14F-4D97-AF65-F5344CB8AC3E}">
        <p14:creationId xmlns:p14="http://schemas.microsoft.com/office/powerpoint/2010/main" val="3175409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 de la funcionalidad visual_2</a:t>
            </a:r>
          </a:p>
        </p:txBody>
      </p:sp>
      <p:sp>
        <p:nvSpPr>
          <p:cNvPr id="3" name="Marcador de contenido 2"/>
          <p:cNvSpPr>
            <a:spLocks noGrp="1"/>
          </p:cNvSpPr>
          <p:nvPr>
            <p:ph idx="1"/>
          </p:nvPr>
        </p:nvSpPr>
        <p:spPr/>
        <p:txBody>
          <a:bodyPr>
            <a:normAutofit/>
          </a:bodyPr>
          <a:lstStyle/>
          <a:p>
            <a:r>
              <a:rPr lang="es-ES" dirty="0"/>
              <a:t>Pruebas dirigidas a evaluar la funcionalidad visual que pueden aplicarse desde educación infantil. </a:t>
            </a:r>
          </a:p>
          <a:p>
            <a:r>
              <a:rPr lang="es-ES" dirty="0"/>
              <a:t>Evalúan la habilidad en tareas con coordinación visomotora, discriminación figura-fondo o reconocer relaciones espaciales:</a:t>
            </a:r>
          </a:p>
          <a:p>
            <a:pPr lvl="1"/>
            <a:r>
              <a:rPr lang="es-ES" dirty="0"/>
              <a:t>Ej. </a:t>
            </a:r>
            <a:r>
              <a:rPr lang="es-ES" dirty="0">
                <a:hlinkClick r:id="rId2" tooltip="Escala de Eficiencia Visual de Bárraga"/>
              </a:rPr>
              <a:t>Escala de Eficiencia Visual de </a:t>
            </a:r>
            <a:r>
              <a:rPr lang="es-ES" dirty="0" err="1">
                <a:hlinkClick r:id="rId2" tooltip="Escala de Eficiencia Visual de Bárraga"/>
              </a:rPr>
              <a:t>Bárraga</a:t>
            </a:r>
            <a:r>
              <a:rPr lang="es-ES" dirty="0"/>
              <a:t>.</a:t>
            </a:r>
            <a:endParaRPr lang="es-ES" sz="1600" dirty="0"/>
          </a:p>
        </p:txBody>
      </p:sp>
    </p:spTree>
    <p:extLst>
      <p:ext uri="{BB962C8B-B14F-4D97-AF65-F5344CB8AC3E}">
        <p14:creationId xmlns:p14="http://schemas.microsoft.com/office/powerpoint/2010/main" val="3699983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Clasificación (Discapacidad Visual)</a:t>
            </a:r>
          </a:p>
        </p:txBody>
      </p:sp>
      <p:sp>
        <p:nvSpPr>
          <p:cNvPr id="3" name="Marcador de contenido 2"/>
          <p:cNvSpPr>
            <a:spLocks noGrp="1"/>
          </p:cNvSpPr>
          <p:nvPr>
            <p:ph idx="1"/>
          </p:nvPr>
        </p:nvSpPr>
        <p:spPr/>
        <p:txBody>
          <a:bodyPr>
            <a:normAutofit lnSpcReduction="10000"/>
          </a:bodyPr>
          <a:lstStyle/>
          <a:p>
            <a:r>
              <a:rPr lang="es-ES" dirty="0">
                <a:solidFill>
                  <a:schemeClr val="dk1"/>
                </a:solidFill>
                <a:latin typeface="Tahoma"/>
                <a:ea typeface="Tahoma"/>
                <a:cs typeface="Tahoma"/>
                <a:sym typeface="Tahoma"/>
              </a:rPr>
              <a:t>Según el CIE-10/OMS encontramos: </a:t>
            </a:r>
          </a:p>
          <a:p>
            <a:pPr lvl="1"/>
            <a:r>
              <a:rPr lang="es-ES" dirty="0">
                <a:solidFill>
                  <a:schemeClr val="dk1"/>
                </a:solidFill>
                <a:latin typeface="Tahoma"/>
                <a:ea typeface="Tahoma"/>
                <a:cs typeface="Tahoma"/>
                <a:sym typeface="Tahoma"/>
              </a:rPr>
              <a:t>Emétropes: AV=10/10</a:t>
            </a:r>
          </a:p>
          <a:p>
            <a:pPr lvl="1"/>
            <a:r>
              <a:rPr lang="es-ES" dirty="0">
                <a:solidFill>
                  <a:schemeClr val="dk1"/>
                </a:solidFill>
                <a:latin typeface="Tahoma"/>
                <a:ea typeface="Tahoma"/>
                <a:cs typeface="Tahoma"/>
                <a:sym typeface="Tahoma"/>
              </a:rPr>
              <a:t>Discapacidad Visual Moderada (Baja Visión): AV&lt;3/10 </a:t>
            </a:r>
          </a:p>
          <a:p>
            <a:pPr lvl="2"/>
            <a:r>
              <a:rPr lang="es-ES" dirty="0">
                <a:solidFill>
                  <a:schemeClr val="dk1"/>
                </a:solidFill>
                <a:latin typeface="Tahoma"/>
                <a:ea typeface="Tahoma"/>
                <a:cs typeface="Tahoma"/>
                <a:sym typeface="Tahoma"/>
              </a:rPr>
              <a:t>Funcionalidad Visual: Pueden desarrollar casi todas las tareas visuales con ayudas ópticas, incluida la lectoescritura.</a:t>
            </a:r>
          </a:p>
          <a:p>
            <a:pPr lvl="1"/>
            <a:r>
              <a:rPr lang="es-ES" dirty="0">
                <a:solidFill>
                  <a:schemeClr val="dk1"/>
                </a:solidFill>
                <a:latin typeface="Tahoma"/>
                <a:ea typeface="Tahoma"/>
                <a:cs typeface="Tahoma"/>
                <a:sym typeface="Tahoma"/>
              </a:rPr>
              <a:t>Discapacidad visual Grave (Baja Visión): AV&lt;1/10</a:t>
            </a:r>
          </a:p>
          <a:p>
            <a:pPr lvl="2"/>
            <a:r>
              <a:rPr lang="es-ES" dirty="0">
                <a:solidFill>
                  <a:schemeClr val="dk1"/>
                </a:solidFill>
                <a:latin typeface="Tahoma"/>
                <a:ea typeface="Tahoma"/>
                <a:cs typeface="Tahoma"/>
                <a:sym typeface="Tahoma"/>
              </a:rPr>
              <a:t>Funcionalidad Visual: Pueden ver objetos a poca distancia. Lentitud para realizar tareas y falta de precisión. Valorar el dominio </a:t>
            </a:r>
            <a:r>
              <a:rPr lang="es-ES" dirty="0" err="1">
                <a:solidFill>
                  <a:schemeClr val="dk1"/>
                </a:solidFill>
                <a:latin typeface="Tahoma"/>
                <a:ea typeface="Tahoma"/>
                <a:cs typeface="Tahoma"/>
                <a:sym typeface="Tahoma"/>
              </a:rPr>
              <a:t>lecto</a:t>
            </a:r>
            <a:r>
              <a:rPr lang="es-ES" dirty="0">
                <a:solidFill>
                  <a:schemeClr val="dk1"/>
                </a:solidFill>
                <a:latin typeface="Tahoma"/>
                <a:ea typeface="Tahoma"/>
                <a:cs typeface="Tahoma"/>
                <a:sym typeface="Tahoma"/>
              </a:rPr>
              <a:t>-escritor (tinta y/o braille).</a:t>
            </a:r>
          </a:p>
          <a:p>
            <a:endParaRPr lang="es-ES" dirty="0"/>
          </a:p>
        </p:txBody>
      </p:sp>
    </p:spTree>
    <p:extLst>
      <p:ext uri="{BB962C8B-B14F-4D97-AF65-F5344CB8AC3E}">
        <p14:creationId xmlns:p14="http://schemas.microsoft.com/office/powerpoint/2010/main" val="1059279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Clasificación (ciegos)</a:t>
            </a:r>
          </a:p>
        </p:txBody>
      </p:sp>
      <p:sp>
        <p:nvSpPr>
          <p:cNvPr id="3" name="Marcador de contenido 2"/>
          <p:cNvSpPr>
            <a:spLocks noGrp="1"/>
          </p:cNvSpPr>
          <p:nvPr>
            <p:ph idx="1"/>
          </p:nvPr>
        </p:nvSpPr>
        <p:spPr/>
        <p:txBody>
          <a:bodyPr>
            <a:normAutofit/>
          </a:bodyPr>
          <a:lstStyle/>
          <a:p>
            <a:r>
              <a:rPr lang="es-ES" dirty="0">
                <a:solidFill>
                  <a:schemeClr val="dk1"/>
                </a:solidFill>
                <a:latin typeface="Tahoma"/>
                <a:ea typeface="Tahoma"/>
                <a:cs typeface="Tahoma"/>
                <a:sym typeface="Tahoma"/>
              </a:rPr>
              <a:t>Según el CIE-10/OMS encontramos: </a:t>
            </a:r>
          </a:p>
          <a:p>
            <a:pPr lvl="1"/>
            <a:r>
              <a:rPr lang="es-ES" dirty="0">
                <a:solidFill>
                  <a:schemeClr val="dk1"/>
                </a:solidFill>
                <a:latin typeface="Tahoma"/>
                <a:ea typeface="Tahoma"/>
                <a:cs typeface="Tahoma"/>
                <a:sym typeface="Tahoma"/>
              </a:rPr>
              <a:t>Ceguera AV&lt;1/20</a:t>
            </a:r>
          </a:p>
          <a:p>
            <a:pPr lvl="2"/>
            <a:r>
              <a:rPr lang="es-ES" dirty="0">
                <a:solidFill>
                  <a:schemeClr val="dk1"/>
                </a:solidFill>
                <a:latin typeface="Tahoma"/>
                <a:ea typeface="Tahoma"/>
                <a:cs typeface="Tahoma"/>
                <a:sym typeface="Tahoma"/>
              </a:rPr>
              <a:t>Funcionalidad Visual: Pueden existir percepción luminosa, pero es necesaria la percepción táctil y auditiva para realizar actividades de la vida diaria. Necesitan método alternativo de </a:t>
            </a:r>
            <a:r>
              <a:rPr lang="es-ES" dirty="0" err="1">
                <a:solidFill>
                  <a:schemeClr val="dk1"/>
                </a:solidFill>
                <a:latin typeface="Tahoma"/>
                <a:ea typeface="Tahoma"/>
                <a:cs typeface="Tahoma"/>
                <a:sym typeface="Tahoma"/>
              </a:rPr>
              <a:t>lecto</a:t>
            </a:r>
            <a:r>
              <a:rPr lang="es-ES" dirty="0">
                <a:solidFill>
                  <a:schemeClr val="dk1"/>
                </a:solidFill>
                <a:latin typeface="Tahoma"/>
                <a:ea typeface="Tahoma"/>
                <a:cs typeface="Tahoma"/>
                <a:sym typeface="Tahoma"/>
              </a:rPr>
              <a:t>-escritura braille o grabaciones. </a:t>
            </a:r>
          </a:p>
          <a:p>
            <a:endParaRPr lang="es-ES" dirty="0"/>
          </a:p>
        </p:txBody>
      </p:sp>
    </p:spTree>
    <p:extLst>
      <p:ext uri="{BB962C8B-B14F-4D97-AF65-F5344CB8AC3E}">
        <p14:creationId xmlns:p14="http://schemas.microsoft.com/office/powerpoint/2010/main" val="1518089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Clasificación (ciegos vs baja visión)</a:t>
            </a:r>
          </a:p>
        </p:txBody>
      </p:sp>
      <p:sp>
        <p:nvSpPr>
          <p:cNvPr id="3" name="Marcador de contenido 2"/>
          <p:cNvSpPr>
            <a:spLocks noGrp="1"/>
          </p:cNvSpPr>
          <p:nvPr>
            <p:ph idx="1"/>
          </p:nvPr>
        </p:nvSpPr>
        <p:spPr/>
        <p:txBody>
          <a:bodyPr/>
          <a:lstStyle/>
          <a:p>
            <a:r>
              <a:rPr lang="es-ES" dirty="0">
                <a:solidFill>
                  <a:schemeClr val="dk1"/>
                </a:solidFill>
                <a:latin typeface="Tahoma"/>
                <a:ea typeface="Tahoma"/>
                <a:cs typeface="Tahoma"/>
                <a:sym typeface="Tahoma"/>
              </a:rPr>
              <a:t>Ceguera legal: (ONCE)</a:t>
            </a:r>
          </a:p>
          <a:p>
            <a:r>
              <a:rPr lang="es-ES" dirty="0">
                <a:solidFill>
                  <a:schemeClr val="dk1"/>
                </a:solidFill>
                <a:latin typeface="Tahoma"/>
                <a:ea typeface="Tahoma"/>
                <a:cs typeface="Tahoma"/>
                <a:sym typeface="Tahoma"/>
              </a:rPr>
              <a:t>Personas que cumplen </a:t>
            </a:r>
            <a:r>
              <a:rPr lang="es-ES" b="1" dirty="0">
                <a:solidFill>
                  <a:schemeClr val="dk1"/>
                </a:solidFill>
                <a:latin typeface="Tahoma"/>
                <a:ea typeface="Tahoma"/>
                <a:cs typeface="Tahoma"/>
                <a:sym typeface="Tahoma"/>
              </a:rPr>
              <a:t>en los dos ojos </a:t>
            </a:r>
            <a:r>
              <a:rPr lang="es-ES" dirty="0">
                <a:solidFill>
                  <a:schemeClr val="dk1"/>
                </a:solidFill>
                <a:latin typeface="Tahoma"/>
                <a:ea typeface="Tahoma"/>
                <a:cs typeface="Tahoma"/>
                <a:sym typeface="Tahoma"/>
              </a:rPr>
              <a:t>al menos una de las siguientes condiciones: </a:t>
            </a:r>
          </a:p>
          <a:p>
            <a:pPr lvl="1"/>
            <a:r>
              <a:rPr lang="es-ES" dirty="0">
                <a:solidFill>
                  <a:schemeClr val="dk1"/>
                </a:solidFill>
                <a:latin typeface="Tahoma"/>
                <a:ea typeface="Tahoma"/>
                <a:cs typeface="Tahoma"/>
                <a:sym typeface="Tahoma"/>
              </a:rPr>
              <a:t>AV &lt; o = a 1/10 </a:t>
            </a:r>
          </a:p>
          <a:p>
            <a:pPr lvl="1"/>
            <a:r>
              <a:rPr lang="es-ES" dirty="0">
                <a:solidFill>
                  <a:schemeClr val="dk1"/>
                </a:solidFill>
                <a:latin typeface="Tahoma"/>
                <a:ea typeface="Tahoma"/>
                <a:cs typeface="Tahoma"/>
                <a:sym typeface="Tahoma"/>
              </a:rPr>
              <a:t>CV 10º o menos</a:t>
            </a:r>
          </a:p>
          <a:p>
            <a:endParaRPr lang="es-ES" dirty="0">
              <a:solidFill>
                <a:schemeClr val="dk1"/>
              </a:solidFill>
              <a:latin typeface="Tahoma"/>
              <a:ea typeface="Tahoma"/>
              <a:cs typeface="Tahoma"/>
              <a:sym typeface="Tahoma"/>
            </a:endParaRPr>
          </a:p>
          <a:p>
            <a:endParaRPr lang="es-ES" dirty="0"/>
          </a:p>
        </p:txBody>
      </p:sp>
    </p:spTree>
    <p:extLst>
      <p:ext uri="{BB962C8B-B14F-4D97-AF65-F5344CB8AC3E}">
        <p14:creationId xmlns:p14="http://schemas.microsoft.com/office/powerpoint/2010/main" val="1734931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Algunas patologías visuales</a:t>
            </a:r>
          </a:p>
        </p:txBody>
      </p:sp>
      <p:sp>
        <p:nvSpPr>
          <p:cNvPr id="3" name="Marcador de contenido 2"/>
          <p:cNvSpPr>
            <a:spLocks noGrp="1"/>
          </p:cNvSpPr>
          <p:nvPr>
            <p:ph idx="1"/>
          </p:nvPr>
        </p:nvSpPr>
        <p:spPr/>
        <p:txBody>
          <a:bodyPr/>
          <a:lstStyle/>
          <a:p>
            <a:r>
              <a:rPr lang="es-ES" dirty="0">
                <a:ea typeface="Calibri"/>
                <a:cs typeface="Calibri"/>
                <a:sym typeface="Calibri"/>
                <a:hlinkClick r:id="rId2" tooltip="Video Patologías visuales."/>
              </a:rPr>
              <a:t>Video Patologías visuales.</a:t>
            </a:r>
            <a:endParaRPr lang="es-ES" dirty="0">
              <a:ea typeface="Calibri"/>
              <a:cs typeface="Calibri"/>
              <a:sym typeface="Calibri"/>
              <a:hlinkClick r:id="rId2"/>
            </a:endParaRPr>
          </a:p>
          <a:p>
            <a:pPr marL="0" indent="0">
              <a:buNone/>
            </a:pPr>
            <a:endParaRPr lang="es-ES" dirty="0"/>
          </a:p>
        </p:txBody>
      </p:sp>
    </p:spTree>
    <p:extLst>
      <p:ext uri="{BB962C8B-B14F-4D97-AF65-F5344CB8AC3E}">
        <p14:creationId xmlns:p14="http://schemas.microsoft.com/office/powerpoint/2010/main" val="3796431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Patologías que afectan a la AV</a:t>
            </a:r>
          </a:p>
        </p:txBody>
      </p:sp>
      <p:sp>
        <p:nvSpPr>
          <p:cNvPr id="3" name="Marcador de contenido 2"/>
          <p:cNvSpPr>
            <a:spLocks noGrp="1"/>
          </p:cNvSpPr>
          <p:nvPr>
            <p:ph idx="1"/>
          </p:nvPr>
        </p:nvSpPr>
        <p:spPr/>
        <p:txBody>
          <a:bodyPr>
            <a:normAutofit fontScale="92500" lnSpcReduction="10000"/>
          </a:bodyPr>
          <a:lstStyle/>
          <a:p>
            <a:r>
              <a:rPr lang="es-ES" b="1" dirty="0"/>
              <a:t>Miopía degenerativa o miopía magna: </a:t>
            </a:r>
            <a:r>
              <a:rPr lang="es-ES" dirty="0"/>
              <a:t>Incapacidad de enfocar. Degenerativa.</a:t>
            </a:r>
            <a:endParaRPr lang="es-ES" b="1" dirty="0"/>
          </a:p>
          <a:p>
            <a:r>
              <a:rPr lang="es-ES" b="1" dirty="0"/>
              <a:t>Albinismo:</a:t>
            </a:r>
            <a:r>
              <a:rPr lang="es-ES" dirty="0"/>
              <a:t> Alteración metabólica. Falta melanina en ojo y retina. Produce fotofobia y </a:t>
            </a:r>
            <a:r>
              <a:rPr lang="es-ES" dirty="0" err="1"/>
              <a:t>nistagmus</a:t>
            </a:r>
            <a:r>
              <a:rPr lang="es-ES" dirty="0"/>
              <a:t>. Alteración congénita.</a:t>
            </a:r>
            <a:endParaRPr lang="es-ES" b="1" dirty="0"/>
          </a:p>
          <a:p>
            <a:r>
              <a:rPr lang="es-ES" b="1" dirty="0"/>
              <a:t>Cataratas: </a:t>
            </a:r>
            <a:r>
              <a:rPr lang="es-ES" dirty="0"/>
              <a:t>Perdida parcial o total de la transparencia del cristalino. Visión borrosa. Común con aumento de edad. </a:t>
            </a:r>
          </a:p>
          <a:p>
            <a:r>
              <a:rPr lang="es-ES" b="1" dirty="0"/>
              <a:t>Retinopatía diabética: </a:t>
            </a:r>
            <a:r>
              <a:rPr lang="es-ES" dirty="0"/>
              <a:t>Rotura de vasos sanguíneos dentro del globo ocular.  </a:t>
            </a:r>
            <a:endParaRPr lang="es-ES" b="1" dirty="0"/>
          </a:p>
        </p:txBody>
      </p:sp>
    </p:spTree>
    <p:extLst>
      <p:ext uri="{BB962C8B-B14F-4D97-AF65-F5344CB8AC3E}">
        <p14:creationId xmlns:p14="http://schemas.microsoft.com/office/powerpoint/2010/main" val="152005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Patologías que afectan al CV</a:t>
            </a:r>
          </a:p>
        </p:txBody>
      </p:sp>
      <p:sp>
        <p:nvSpPr>
          <p:cNvPr id="3" name="Marcador de contenido 2"/>
          <p:cNvSpPr>
            <a:spLocks noGrp="1"/>
          </p:cNvSpPr>
          <p:nvPr>
            <p:ph idx="1"/>
          </p:nvPr>
        </p:nvSpPr>
        <p:spPr/>
        <p:txBody>
          <a:bodyPr>
            <a:normAutofit fontScale="92500" lnSpcReduction="10000"/>
          </a:bodyPr>
          <a:lstStyle/>
          <a:p>
            <a:r>
              <a:rPr lang="es-ES" b="1" dirty="0"/>
              <a:t>Degeneración Macular</a:t>
            </a:r>
            <a:r>
              <a:rPr lang="es-ES" dirty="0"/>
              <a:t>: degeneración de la Mácula. Deficiente visión de colores y visión central. Ceguera diurna. Manifestación del síndrome de </a:t>
            </a:r>
            <a:r>
              <a:rPr lang="es-ES" dirty="0" err="1"/>
              <a:t>Usher</a:t>
            </a:r>
            <a:r>
              <a:rPr lang="es-ES" dirty="0"/>
              <a:t>.</a:t>
            </a:r>
          </a:p>
          <a:p>
            <a:r>
              <a:rPr lang="es-ES" b="1" dirty="0"/>
              <a:t>Retinosis pigmentaria:</a:t>
            </a:r>
            <a:r>
              <a:rPr lang="es-ES" dirty="0"/>
              <a:t> Pérdida prematura de pigmentación de la retina. Hereditaria. Alteración a la adaptación a la luz. Visión de túnel.</a:t>
            </a:r>
          </a:p>
          <a:p>
            <a:r>
              <a:rPr lang="es-ES" b="1" dirty="0"/>
              <a:t>Glaucoma:</a:t>
            </a:r>
            <a:r>
              <a:rPr lang="es-ES" dirty="0"/>
              <a:t> Aumento de presión intraocular. Reduce Campo y también agudeza. </a:t>
            </a:r>
            <a:endParaRPr lang="es-ES" b="1" dirty="0"/>
          </a:p>
        </p:txBody>
      </p:sp>
    </p:spTree>
    <p:extLst>
      <p:ext uri="{BB962C8B-B14F-4D97-AF65-F5344CB8AC3E}">
        <p14:creationId xmlns:p14="http://schemas.microsoft.com/office/powerpoint/2010/main" val="2435258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691" title="Ejemplos de visión con hemianopsia"/>
          <p:cNvPicPr preferRelativeResize="0"/>
          <p:nvPr/>
        </p:nvPicPr>
        <p:blipFill rotWithShape="1">
          <a:blip r:embed="rId3">
            <a:alphaModFix/>
          </a:blip>
          <a:srcRect/>
          <a:stretch/>
        </p:blipFill>
        <p:spPr>
          <a:xfrm>
            <a:off x="5048250" y="5648324"/>
            <a:ext cx="2095499" cy="1057275"/>
          </a:xfrm>
          <a:prstGeom prst="rect">
            <a:avLst/>
          </a:prstGeom>
          <a:noFill/>
          <a:ln>
            <a:noFill/>
          </a:ln>
        </p:spPr>
      </p:pic>
      <p:pic>
        <p:nvPicPr>
          <p:cNvPr id="6" name="Shape 693" title="Ejemplo visión con hemianopsia "/>
          <p:cNvPicPr preferRelativeResize="0"/>
          <p:nvPr/>
        </p:nvPicPr>
        <p:blipFill rotWithShape="1">
          <a:blip r:embed="rId4">
            <a:alphaModFix/>
          </a:blip>
          <a:srcRect/>
          <a:stretch/>
        </p:blipFill>
        <p:spPr>
          <a:xfrm>
            <a:off x="8010269" y="5648325"/>
            <a:ext cx="2095499" cy="1057275"/>
          </a:xfrm>
          <a:prstGeom prst="rect">
            <a:avLst/>
          </a:prstGeom>
          <a:noFill/>
          <a:ln>
            <a:noFill/>
          </a:ln>
        </p:spPr>
      </p:pic>
      <p:pic>
        <p:nvPicPr>
          <p:cNvPr id="7" name="Shape 703" descr="Ejemplo de escotoma" title="Ejemplo de escotoma"/>
          <p:cNvPicPr preferRelativeResize="0"/>
          <p:nvPr/>
        </p:nvPicPr>
        <p:blipFill rotWithShape="1">
          <a:blip r:embed="rId5">
            <a:alphaModFix/>
          </a:blip>
          <a:srcRect/>
          <a:stretch/>
        </p:blipFill>
        <p:spPr>
          <a:xfrm>
            <a:off x="5349010" y="3086894"/>
            <a:ext cx="1552122" cy="1347083"/>
          </a:xfrm>
          <a:prstGeom prst="rect">
            <a:avLst/>
          </a:prstGeom>
          <a:noFill/>
          <a:ln>
            <a:noFill/>
          </a:ln>
        </p:spPr>
      </p:pic>
      <p:sp>
        <p:nvSpPr>
          <p:cNvPr id="3" name="Caja de texto"/>
          <p:cNvSpPr>
            <a:spLocks noGrp="1"/>
          </p:cNvSpPr>
          <p:nvPr>
            <p:ph idx="1"/>
          </p:nvPr>
        </p:nvSpPr>
        <p:spPr/>
        <p:txBody>
          <a:bodyPr>
            <a:normAutofit fontScale="92500"/>
          </a:bodyPr>
          <a:lstStyle/>
          <a:p>
            <a:r>
              <a:rPr lang="es-ES" b="1" dirty="0"/>
              <a:t>Escotoma: </a:t>
            </a:r>
            <a:r>
              <a:rPr lang="es-ES" dirty="0"/>
              <a:t>Zona de ceguera parcial, temporal o permanente. Puede deberse a lesión en retina, nervio óptico, cerebro o alteración vascular presente en las migrañas. </a:t>
            </a:r>
            <a:endParaRPr lang="es-ES" b="1" dirty="0"/>
          </a:p>
          <a:p>
            <a:pPr marL="0" indent="0">
              <a:buNone/>
            </a:pPr>
            <a:endParaRPr lang="es-ES" dirty="0"/>
          </a:p>
          <a:p>
            <a:r>
              <a:rPr lang="es-ES" b="1" dirty="0"/>
              <a:t>Hemianopsia</a:t>
            </a:r>
            <a:r>
              <a:rPr lang="es-ES" dirty="0"/>
              <a:t>: Falta de visión únicamente en la mitad del campo visual. Puede ser por lesiones en el ojo, nervio óptico o corteza cerebral. </a:t>
            </a:r>
          </a:p>
        </p:txBody>
      </p:sp>
      <p:sp>
        <p:nvSpPr>
          <p:cNvPr id="2" name="Título 1"/>
          <p:cNvSpPr>
            <a:spLocks noGrp="1"/>
          </p:cNvSpPr>
          <p:nvPr>
            <p:ph type="title"/>
          </p:nvPr>
        </p:nvSpPr>
        <p:spPr/>
        <p:txBody>
          <a:bodyPr/>
          <a:lstStyle/>
          <a:p>
            <a:r>
              <a:rPr lang="es-ES" dirty="0"/>
              <a:t>Otras</a:t>
            </a:r>
          </a:p>
        </p:txBody>
      </p:sp>
    </p:spTree>
    <p:extLst>
      <p:ext uri="{BB962C8B-B14F-4D97-AF65-F5344CB8AC3E}">
        <p14:creationId xmlns:p14="http://schemas.microsoft.com/office/powerpoint/2010/main" val="168892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Concepto y clasificación</a:t>
            </a:r>
            <a:endParaRPr lang="es-ES" dirty="0">
              <a:solidFill>
                <a:srgbClr val="FF0000"/>
              </a:solidFill>
            </a:endParaRPr>
          </a:p>
        </p:txBody>
      </p:sp>
      <p:sp>
        <p:nvSpPr>
          <p:cNvPr id="3" name="Marcador de contenido 2"/>
          <p:cNvSpPr>
            <a:spLocks noGrp="1"/>
          </p:cNvSpPr>
          <p:nvPr>
            <p:ph idx="1"/>
          </p:nvPr>
        </p:nvSpPr>
        <p:spPr/>
        <p:txBody>
          <a:bodyPr>
            <a:normAutofit fontScale="92500" lnSpcReduction="10000"/>
          </a:bodyPr>
          <a:lstStyle/>
          <a:p>
            <a:pPr marL="514350" indent="-514350">
              <a:buFont typeface="+mj-lt"/>
              <a:buAutoNum type="arabicPeriod"/>
            </a:pPr>
            <a:r>
              <a:rPr lang="es-ES" b="0" dirty="0"/>
              <a:t>¿Cómo funciona la visión? </a:t>
            </a:r>
          </a:p>
          <a:p>
            <a:pPr marL="514350" indent="-514350">
              <a:buFont typeface="+mj-lt"/>
              <a:buAutoNum type="arabicPeriod"/>
            </a:pPr>
            <a:r>
              <a:rPr lang="es-ES" b="0" dirty="0"/>
              <a:t>Parámetros que definen la visión. </a:t>
            </a:r>
          </a:p>
          <a:p>
            <a:pPr marL="514350" indent="-514350">
              <a:buFont typeface="+mj-lt"/>
              <a:buAutoNum type="arabicPeriod"/>
            </a:pPr>
            <a:r>
              <a:rPr lang="es-ES" b="0" dirty="0"/>
              <a:t>Evaluación. </a:t>
            </a:r>
          </a:p>
          <a:p>
            <a:pPr marL="971550" lvl="1" indent="-514350">
              <a:buFont typeface="+mj-lt"/>
              <a:buAutoNum type="arabicPeriod"/>
            </a:pPr>
            <a:r>
              <a:rPr lang="es-ES" dirty="0"/>
              <a:t>Evaluación Oftalmológica</a:t>
            </a:r>
          </a:p>
          <a:p>
            <a:pPr marL="971550" lvl="1" indent="-514350">
              <a:buFont typeface="+mj-lt"/>
              <a:buAutoNum type="arabicPeriod"/>
            </a:pPr>
            <a:r>
              <a:rPr lang="es-ES" b="0" dirty="0"/>
              <a:t>Evaluación de la Funcionalidad Visual</a:t>
            </a:r>
          </a:p>
          <a:p>
            <a:pPr marL="514350" indent="-514350">
              <a:buFont typeface="+mj-lt"/>
              <a:buAutoNum type="arabicPeriod"/>
            </a:pPr>
            <a:r>
              <a:rPr lang="es-ES" b="0" dirty="0"/>
              <a:t>Clasificación (ciegos vs baja visión)</a:t>
            </a:r>
          </a:p>
          <a:p>
            <a:pPr marL="514350" indent="-514350">
              <a:buFont typeface="+mj-lt"/>
              <a:buAutoNum type="arabicPeriod"/>
            </a:pPr>
            <a:r>
              <a:rPr lang="es-ES" b="0" dirty="0"/>
              <a:t>Principales patologías.</a:t>
            </a:r>
          </a:p>
          <a:p>
            <a:pPr marL="0" indent="0">
              <a:buNone/>
            </a:pPr>
            <a:endParaRPr lang="es-ES" dirty="0"/>
          </a:p>
        </p:txBody>
      </p:sp>
    </p:spTree>
    <p:extLst>
      <p:ext uri="{BB962C8B-B14F-4D97-AF65-F5344CB8AC3E}">
        <p14:creationId xmlns:p14="http://schemas.microsoft.com/office/powerpoint/2010/main" val="202340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descr="Caja de texto" title="Caja de texto"/>
          <p:cNvSpPr>
            <a:spLocks noGrp="1"/>
          </p:cNvSpPr>
          <p:nvPr>
            <p:ph idx="1"/>
          </p:nvPr>
        </p:nvSpPr>
        <p:spPr>
          <a:xfrm>
            <a:off x="838200" y="1825625"/>
            <a:ext cx="9459657" cy="4595496"/>
          </a:xfrm>
        </p:spPr>
        <p:txBody>
          <a:bodyPr>
            <a:normAutofit/>
          </a:bodyPr>
          <a:lstStyle/>
          <a:p>
            <a:r>
              <a:rPr lang="es-ES" dirty="0"/>
              <a:t>Básica.</a:t>
            </a:r>
          </a:p>
          <a:p>
            <a:pPr lvl="1"/>
            <a:r>
              <a:rPr lang="es-ES" dirty="0"/>
              <a:t>Ávila, V.; y Gil, L. (2018).  Alumnado con Discapacidad Visual. En </a:t>
            </a:r>
            <a:r>
              <a:rPr lang="es-ES" i="1" dirty="0"/>
              <a:t>Intervención psicoeducativa en alumnado con necesidades específicas de apoyo educativo</a:t>
            </a:r>
            <a:r>
              <a:rPr lang="es-ES" dirty="0"/>
              <a:t> (Capítulo 10). Tirant lo Blanch.</a:t>
            </a:r>
          </a:p>
          <a:p>
            <a:r>
              <a:rPr lang="es-ES" dirty="0"/>
              <a:t>Módulos 1 y 7 (solo las patologías vistas en clase)</a:t>
            </a:r>
          </a:p>
          <a:p>
            <a:pPr marL="0" indent="0">
              <a:buNone/>
            </a:pPr>
            <a:r>
              <a:rPr lang="es-ES" dirty="0">
                <a:hlinkClick r:id="rId3" tooltip="Curso de formación: Educación Inclusiva, personas con discapacidad visual."/>
              </a:rPr>
              <a:t>Curso de formación: Educación Inclusiva, personas con discapacidad visual.</a:t>
            </a:r>
            <a:endParaRPr lang="es-ES" dirty="0"/>
          </a:p>
        </p:txBody>
      </p:sp>
      <p:pic>
        <p:nvPicPr>
          <p:cNvPr id="4" name="Imagen 3" descr="Portada del libro de bibliografía Básica" title="Portada del libro de bibliografía Básica"/>
          <p:cNvPicPr>
            <a:picLocks noChangeAspect="1"/>
          </p:cNvPicPr>
          <p:nvPr/>
        </p:nvPicPr>
        <p:blipFill>
          <a:blip r:embed="rId4"/>
          <a:stretch>
            <a:fillRect/>
          </a:stretch>
        </p:blipFill>
        <p:spPr>
          <a:xfrm>
            <a:off x="10297857" y="308293"/>
            <a:ext cx="1706183" cy="2690363"/>
          </a:xfrm>
          <a:prstGeom prst="rect">
            <a:avLst/>
          </a:prstGeom>
        </p:spPr>
      </p:pic>
      <p:sp>
        <p:nvSpPr>
          <p:cNvPr id="2" name="Título 1"/>
          <p:cNvSpPr>
            <a:spLocks noGrp="1"/>
          </p:cNvSpPr>
          <p:nvPr>
            <p:ph type="title"/>
          </p:nvPr>
        </p:nvSpPr>
        <p:spPr/>
        <p:txBody>
          <a:bodyPr/>
          <a:lstStyle/>
          <a:p>
            <a:r>
              <a:rPr lang="es-ES" dirty="0"/>
              <a:t>Bibliografía</a:t>
            </a:r>
          </a:p>
        </p:txBody>
      </p:sp>
    </p:spTree>
    <p:extLst>
      <p:ext uri="{BB962C8B-B14F-4D97-AF65-F5344CB8AC3E}">
        <p14:creationId xmlns:p14="http://schemas.microsoft.com/office/powerpoint/2010/main" val="193224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Mecanismos de la visión</a:t>
            </a:r>
          </a:p>
        </p:txBody>
      </p:sp>
      <p:graphicFrame>
        <p:nvGraphicFramePr>
          <p:cNvPr id="4" name="Marcador de contenido 3" descr="1º Percepción (se produce en el ojo)&#10;2º Transformación (se produce en la retina); 3º Transmisión (mediante nervio óptico); 4º Transformación (en corteza cerebral)&#10;" title="Mecanismos de la visión"/>
          <p:cNvGraphicFramePr>
            <a:graphicFrameLocks noGrp="1"/>
          </p:cNvGraphicFramePr>
          <p:nvPr>
            <p:ph idx="1"/>
            <p:extLst>
              <p:ext uri="{D42A27DB-BD31-4B8C-83A1-F6EECF244321}">
                <p14:modId xmlns:p14="http://schemas.microsoft.com/office/powerpoint/2010/main" val="1548670772"/>
              </p:ext>
            </p:extLst>
          </p:nvPr>
        </p:nvGraphicFramePr>
        <p:xfrm>
          <a:off x="838200" y="122787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descr="http://www.dailymotion.com/video/x9931t_hemianopsia_school&#10;" title="link a vídeo sobre mecanismos de la visión"/>
          <p:cNvSpPr/>
          <p:nvPr/>
        </p:nvSpPr>
        <p:spPr>
          <a:xfrm>
            <a:off x="838200" y="6016617"/>
            <a:ext cx="10134600" cy="523220"/>
          </a:xfrm>
          <a:prstGeom prst="rect">
            <a:avLst/>
          </a:prstGeom>
        </p:spPr>
        <p:txBody>
          <a:bodyPr wrap="square">
            <a:spAutoFit/>
          </a:bodyPr>
          <a:lstStyle/>
          <a:p>
            <a:pPr marL="114300" lvl="0">
              <a:spcBef>
                <a:spcPts val="400"/>
              </a:spcBef>
              <a:buClr>
                <a:srgbClr val="2DA2BF"/>
              </a:buClr>
              <a:buSzPct val="25000"/>
            </a:pPr>
            <a:r>
              <a:rPr lang="es-ES" sz="2800" dirty="0">
                <a:sym typeface="Calibri"/>
                <a:hlinkClick r:id="rId7" tooltip="Video sobre hemianopsia"/>
              </a:rPr>
              <a:t>Video sobre hemianopsia</a:t>
            </a:r>
            <a:endParaRPr lang="es-ES" sz="2800" dirty="0">
              <a:sym typeface="Calibri"/>
            </a:endParaRPr>
          </a:p>
        </p:txBody>
      </p:sp>
    </p:spTree>
    <p:extLst>
      <p:ext uri="{BB962C8B-B14F-4D97-AF65-F5344CB8AC3E}">
        <p14:creationId xmlns:p14="http://schemas.microsoft.com/office/powerpoint/2010/main" val="25528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descr="Se sitúan las principales estructuras.&#10;" title="Dibujo de un ojo"/>
          <p:cNvGrpSpPr/>
          <p:nvPr/>
        </p:nvGrpSpPr>
        <p:grpSpPr>
          <a:xfrm>
            <a:off x="2321034" y="1825625"/>
            <a:ext cx="9362973" cy="4346575"/>
            <a:chOff x="1773503" y="1556973"/>
            <a:chExt cx="9362973" cy="4346575"/>
          </a:xfrm>
        </p:grpSpPr>
        <p:pic>
          <p:nvPicPr>
            <p:cNvPr id="5" name="Shape 633" descr="Se destacan las estructruas más importantes" title="córnea"/>
            <p:cNvPicPr preferRelativeResize="0"/>
            <p:nvPr/>
          </p:nvPicPr>
          <p:blipFill rotWithShape="1">
            <a:blip r:embed="rId2">
              <a:alphaModFix/>
            </a:blip>
            <a:srcRect/>
            <a:stretch/>
          </p:blipFill>
          <p:spPr>
            <a:xfrm>
              <a:off x="1773503" y="1556973"/>
              <a:ext cx="7053261" cy="4346575"/>
            </a:xfrm>
            <a:prstGeom prst="rect">
              <a:avLst/>
            </a:prstGeom>
            <a:noFill/>
            <a:ln>
              <a:noFill/>
            </a:ln>
          </p:spPr>
        </p:pic>
        <p:sp>
          <p:nvSpPr>
            <p:cNvPr id="6" name="Rectángulo 5" title="córnea"/>
            <p:cNvSpPr/>
            <p:nvPr/>
          </p:nvSpPr>
          <p:spPr>
            <a:xfrm>
              <a:off x="2370667" y="3025422"/>
              <a:ext cx="778933"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fr-BE"/>
            </a:p>
          </p:txBody>
        </p:sp>
        <p:sp>
          <p:nvSpPr>
            <p:cNvPr id="7" name="Rectángulo 6" title="cristalino"/>
            <p:cNvSpPr/>
            <p:nvPr/>
          </p:nvSpPr>
          <p:spPr>
            <a:xfrm>
              <a:off x="2252133" y="3904971"/>
              <a:ext cx="987778"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fr-BE"/>
            </a:p>
          </p:txBody>
        </p:sp>
        <p:sp>
          <p:nvSpPr>
            <p:cNvPr id="8" name="Rectángulo 7" title="iris"/>
            <p:cNvSpPr/>
            <p:nvPr/>
          </p:nvSpPr>
          <p:spPr>
            <a:xfrm>
              <a:off x="2652888" y="3444613"/>
              <a:ext cx="601133"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fr-BE"/>
            </a:p>
          </p:txBody>
        </p:sp>
        <p:sp>
          <p:nvSpPr>
            <p:cNvPr id="9" name="Rectángulo 8" title="pupila"/>
            <p:cNvSpPr/>
            <p:nvPr/>
          </p:nvSpPr>
          <p:spPr>
            <a:xfrm>
              <a:off x="2777067" y="4212929"/>
              <a:ext cx="670276"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fr-BE"/>
            </a:p>
          </p:txBody>
        </p:sp>
        <p:sp>
          <p:nvSpPr>
            <p:cNvPr id="10" name="Rectángulo 9" title="cuerpo vítreo o humor vítreo"/>
            <p:cNvSpPr/>
            <p:nvPr/>
          </p:nvSpPr>
          <p:spPr>
            <a:xfrm>
              <a:off x="7161803" y="1647450"/>
              <a:ext cx="3974673" cy="3021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fr-BE" dirty="0">
                  <a:solidFill>
                    <a:schemeClr val="tx1"/>
                  </a:solidFill>
                </a:rPr>
                <a:t> </a:t>
              </a:r>
              <a:r>
                <a:rPr lang="fr-BE" b="1" dirty="0">
                  <a:solidFill>
                    <a:schemeClr val="tx1"/>
                  </a:solidFill>
                </a:rPr>
                <a:t>o </a:t>
              </a:r>
              <a:r>
                <a:rPr lang="fr-BE" b="1" dirty="0" err="1">
                  <a:solidFill>
                    <a:schemeClr val="tx1"/>
                  </a:solidFill>
                </a:rPr>
                <a:t>humor</a:t>
              </a:r>
              <a:r>
                <a:rPr lang="fr-BE" b="1" dirty="0">
                  <a:solidFill>
                    <a:schemeClr val="tx1"/>
                  </a:solidFill>
                </a:rPr>
                <a:t> </a:t>
              </a:r>
              <a:r>
                <a:rPr lang="fr-BE" b="1" dirty="0" err="1">
                  <a:solidFill>
                    <a:schemeClr val="tx1"/>
                  </a:solidFill>
                </a:rPr>
                <a:t>vítreo</a:t>
              </a:r>
              <a:endParaRPr lang="fr-BE" b="1" dirty="0">
                <a:solidFill>
                  <a:schemeClr val="tx1"/>
                </a:solidFill>
              </a:endParaRPr>
            </a:p>
          </p:txBody>
        </p:sp>
        <p:sp>
          <p:nvSpPr>
            <p:cNvPr id="11" name="Rectángulo 10" descr="A su alrededor la mácula&#10;" title="fóvea"/>
            <p:cNvSpPr/>
            <p:nvPr/>
          </p:nvSpPr>
          <p:spPr>
            <a:xfrm>
              <a:off x="7380923" y="2312940"/>
              <a:ext cx="3235524" cy="4894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fr-BE" dirty="0">
                  <a:solidFill>
                    <a:schemeClr val="tx1"/>
                  </a:solidFill>
                </a:rPr>
                <a:t> </a:t>
              </a:r>
            </a:p>
            <a:p>
              <a:pPr algn="ctr"/>
              <a:r>
                <a:rPr lang="fr-BE" dirty="0">
                  <a:solidFill>
                    <a:schemeClr val="tx1"/>
                  </a:solidFill>
                </a:rPr>
                <a:t>A su </a:t>
              </a:r>
              <a:r>
                <a:rPr lang="fr-BE" dirty="0" err="1">
                  <a:solidFill>
                    <a:schemeClr val="tx1"/>
                  </a:solidFill>
                </a:rPr>
                <a:t>alrededor</a:t>
              </a:r>
              <a:r>
                <a:rPr lang="fr-BE" dirty="0">
                  <a:solidFill>
                    <a:schemeClr val="tx1"/>
                  </a:solidFill>
                </a:rPr>
                <a:t> la </a:t>
              </a:r>
              <a:r>
                <a:rPr lang="fr-BE" dirty="0" err="1">
                  <a:solidFill>
                    <a:schemeClr val="tx1"/>
                  </a:solidFill>
                </a:rPr>
                <a:t>Mácula</a:t>
              </a:r>
              <a:endParaRPr lang="fr-BE" dirty="0">
                <a:solidFill>
                  <a:schemeClr val="tx1"/>
                </a:solidFill>
              </a:endParaRPr>
            </a:p>
          </p:txBody>
        </p:sp>
        <p:sp>
          <p:nvSpPr>
            <p:cNvPr id="12" name="Rectángulo 11" title="nervio óptico"/>
            <p:cNvSpPr/>
            <p:nvPr/>
          </p:nvSpPr>
          <p:spPr>
            <a:xfrm>
              <a:off x="7461956" y="4759247"/>
              <a:ext cx="772163" cy="5916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fr-BE" dirty="0">
                  <a:solidFill>
                    <a:schemeClr val="tx1"/>
                  </a:solidFill>
                </a:rPr>
                <a:t> </a:t>
              </a:r>
            </a:p>
          </p:txBody>
        </p:sp>
        <p:sp>
          <p:nvSpPr>
            <p:cNvPr id="13" name="Rectángulo 12" title="retina"/>
            <p:cNvSpPr/>
            <p:nvPr/>
          </p:nvSpPr>
          <p:spPr>
            <a:xfrm>
              <a:off x="5300134" y="5578563"/>
              <a:ext cx="772163" cy="3249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fr-BE" dirty="0">
                  <a:solidFill>
                    <a:schemeClr val="tx1"/>
                  </a:solidFill>
                </a:rPr>
                <a:t> </a:t>
              </a:r>
            </a:p>
          </p:txBody>
        </p:sp>
      </p:grpSp>
      <p:sp>
        <p:nvSpPr>
          <p:cNvPr id="2" name="Título 1" title="Titulo"/>
          <p:cNvSpPr>
            <a:spLocks noGrp="1"/>
          </p:cNvSpPr>
          <p:nvPr>
            <p:ph type="title"/>
          </p:nvPr>
        </p:nvSpPr>
        <p:spPr/>
        <p:txBody>
          <a:bodyPr/>
          <a:lstStyle/>
          <a:p>
            <a:r>
              <a:rPr lang="es-ES" dirty="0"/>
              <a:t>Globo ocular: Principales elementos</a:t>
            </a:r>
          </a:p>
        </p:txBody>
      </p:sp>
    </p:spTree>
    <p:extLst>
      <p:ext uri="{BB962C8B-B14F-4D97-AF65-F5344CB8AC3E}">
        <p14:creationId xmlns:p14="http://schemas.microsoft.com/office/powerpoint/2010/main" val="222768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Definición de Deficiencia visual</a:t>
            </a:r>
          </a:p>
        </p:txBody>
      </p:sp>
      <p:sp>
        <p:nvSpPr>
          <p:cNvPr id="3" name="Marcador de contenido 2"/>
          <p:cNvSpPr>
            <a:spLocks noGrp="1"/>
          </p:cNvSpPr>
          <p:nvPr>
            <p:ph idx="1"/>
          </p:nvPr>
        </p:nvSpPr>
        <p:spPr/>
        <p:txBody>
          <a:bodyPr/>
          <a:lstStyle/>
          <a:p>
            <a:r>
              <a:rPr lang="es-ES" dirty="0"/>
              <a:t>Alteración, permanente o degenerativa, en los ojos, en las vías de conducción del impulso visual o en la corteza cerebral, que produce una disminución patente en la capacidad de visión.</a:t>
            </a:r>
          </a:p>
        </p:txBody>
      </p:sp>
    </p:spTree>
    <p:extLst>
      <p:ext uri="{BB962C8B-B14F-4D97-AF65-F5344CB8AC3E}">
        <p14:creationId xmlns:p14="http://schemas.microsoft.com/office/powerpoint/2010/main" val="240753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Agudeza visual</a:t>
            </a:r>
          </a:p>
        </p:txBody>
      </p:sp>
      <p:sp>
        <p:nvSpPr>
          <p:cNvPr id="3" name="Marcador de contenido 2"/>
          <p:cNvSpPr>
            <a:spLocks noGrp="1"/>
          </p:cNvSpPr>
          <p:nvPr>
            <p:ph idx="1"/>
          </p:nvPr>
        </p:nvSpPr>
        <p:spPr/>
        <p:txBody>
          <a:bodyPr/>
          <a:lstStyle/>
          <a:p>
            <a:r>
              <a:rPr lang="es-ES" dirty="0"/>
              <a:t>Cantidad de visión que tiene un ojo y se define como el tamaño más pequeño que se puede reconocer a una determinada distancia. </a:t>
            </a:r>
          </a:p>
          <a:p>
            <a:endParaRPr lang="es-ES" dirty="0"/>
          </a:p>
          <a:p>
            <a:r>
              <a:rPr lang="es-ES" dirty="0"/>
              <a:t>Afecta a tareas estáticas: lectura, reconocimiento de objetos y visión de detalles.</a:t>
            </a:r>
          </a:p>
        </p:txBody>
      </p:sp>
    </p:spTree>
    <p:extLst>
      <p:ext uri="{BB962C8B-B14F-4D97-AF65-F5344CB8AC3E}">
        <p14:creationId xmlns:p14="http://schemas.microsoft.com/office/powerpoint/2010/main" val="96213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Campo Visual</a:t>
            </a:r>
          </a:p>
        </p:txBody>
      </p:sp>
      <p:sp>
        <p:nvSpPr>
          <p:cNvPr id="3" name="Marcador de contenido 2"/>
          <p:cNvSpPr>
            <a:spLocks noGrp="1"/>
          </p:cNvSpPr>
          <p:nvPr>
            <p:ph idx="1"/>
          </p:nvPr>
        </p:nvSpPr>
        <p:spPr/>
        <p:txBody>
          <a:bodyPr/>
          <a:lstStyle/>
          <a:p>
            <a:r>
              <a:rPr lang="es-ES" dirty="0"/>
              <a:t>Porción de espacio que el ojo puede percibir simultáneamente sin efectuar movimiento. </a:t>
            </a:r>
          </a:p>
          <a:p>
            <a:endParaRPr lang="es-ES" dirty="0"/>
          </a:p>
          <a:p>
            <a:r>
              <a:rPr lang="es-ES" dirty="0"/>
              <a:t>Afecta al desplazamiento y a la posibilidad de encontrar objetos.</a:t>
            </a:r>
          </a:p>
        </p:txBody>
      </p:sp>
    </p:spTree>
    <p:extLst>
      <p:ext uri="{BB962C8B-B14F-4D97-AF65-F5344CB8AC3E}">
        <p14:creationId xmlns:p14="http://schemas.microsoft.com/office/powerpoint/2010/main" val="1859803865"/>
      </p:ext>
    </p:extLst>
  </p:cSld>
  <p:clrMapOvr>
    <a:masterClrMapping/>
  </p:clrMapOvr>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capacidad Visual.pptx" id="{2214B3E9-76D7-4756-9557-85BD67C1AD85}" vid="{3DDF0EF1-6753-4FB0-A199-F45DCEF8CD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bfcdc0-8a47-4bbb-9e32-193918e69d0d">
      <Terms xmlns="http://schemas.microsoft.com/office/infopath/2007/PartnerControls"/>
    </lcf76f155ced4ddcb4097134ff3c332f>
    <TaxCatchAll xmlns="68483484-4d37-489c-ac77-c96ccdbe33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EE4E76FD5608D4AA5A77436078930D4" ma:contentTypeVersion="13" ma:contentTypeDescription="Crear nuevo documento." ma:contentTypeScope="" ma:versionID="f8d1bb4bf28361765b75f99af970163a">
  <xsd:schema xmlns:xsd="http://www.w3.org/2001/XMLSchema" xmlns:xs="http://www.w3.org/2001/XMLSchema" xmlns:p="http://schemas.microsoft.com/office/2006/metadata/properties" xmlns:ns2="aabfcdc0-8a47-4bbb-9e32-193918e69d0d" xmlns:ns3="68483484-4d37-489c-ac77-c96ccdbe3382" targetNamespace="http://schemas.microsoft.com/office/2006/metadata/properties" ma:root="true" ma:fieldsID="1c7b8fc9b81e82d177e03bc64c30aa38" ns2:_="" ns3:_="">
    <xsd:import namespace="aabfcdc0-8a47-4bbb-9e32-193918e69d0d"/>
    <xsd:import namespace="68483484-4d37-489c-ac77-c96ccdbe33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fcdc0-8a47-4bbb-9e32-193918e69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82edaa9f-4387-4094-a985-533d7041b1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483484-4d37-489c-ac77-c96ccdbe3382"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4" nillable="true" ma:displayName="Taxonomy Catch All Column" ma:hidden="true" ma:list="{cbb8d30c-37ab-4a2a-8254-7ac6ddb6e3c9}" ma:internalName="TaxCatchAll" ma:showField="CatchAllData" ma:web="68483484-4d37-489c-ac77-c96ccdbe33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450E13-DBFA-4959-953B-F6575A8243BF}">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68483484-4d37-489c-ac77-c96ccdbe3382"/>
    <ds:schemaRef ds:uri="aabfcdc0-8a47-4bbb-9e32-193918e69d0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1AC5120-A5E9-4FD1-830D-EB8E8ED9F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bfcdc0-8a47-4bbb-9e32-193918e69d0d"/>
    <ds:schemaRef ds:uri="68483484-4d37-489c-ac77-c96ccdbe3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BF7447-9F87-4CF3-A7D7-B2B4FD6D7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Organización de Evaluación</Template>
  <TotalTime>232</TotalTime>
  <Words>1693</Words>
  <Application>Microsoft Office PowerPoint</Application>
  <PresentationFormat>Panorámica</PresentationFormat>
  <Paragraphs>154</Paragraphs>
  <Slides>29</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Tahoma</vt:lpstr>
      <vt:lpstr>Tema de Office</vt:lpstr>
      <vt:lpstr>Discapacidad Visual:  Concepto y Clasificación</vt:lpstr>
      <vt:lpstr>Caso de Rubén</vt:lpstr>
      <vt:lpstr>Concepto y clasificación</vt:lpstr>
      <vt:lpstr>Bibliografía</vt:lpstr>
      <vt:lpstr>Mecanismos de la visión</vt:lpstr>
      <vt:lpstr>Globo ocular: Principales elementos</vt:lpstr>
      <vt:lpstr>Definición de Deficiencia visual</vt:lpstr>
      <vt:lpstr>Agudeza visual</vt:lpstr>
      <vt:lpstr>Campo Visual</vt:lpstr>
      <vt:lpstr>Otros parámetros visuales</vt:lpstr>
      <vt:lpstr>Evaluación oftalmológica</vt:lpstr>
      <vt:lpstr>Evaluación de la Agudeza Visual</vt:lpstr>
      <vt:lpstr>¿Qué indican los optotipos?</vt:lpstr>
      <vt:lpstr>Ejemplos de Cartas de Optotipos</vt:lpstr>
      <vt:lpstr>Evaluación del Campo Visual</vt:lpstr>
      <vt:lpstr>Campo visual normal</vt:lpstr>
      <vt:lpstr>Campometría</vt:lpstr>
      <vt:lpstr>Evaluación de otros parámetros visuales</vt:lpstr>
      <vt:lpstr>Evaluación de otros parámetros visuales_1</vt:lpstr>
      <vt:lpstr>Evaluación de otros parámetros visuales_2</vt:lpstr>
      <vt:lpstr>Evaluación de la Funcionalidad Visual_1</vt:lpstr>
      <vt:lpstr>Evaluación de la funcionalidad visual_2</vt:lpstr>
      <vt:lpstr>Clasificación (Discapacidad Visual)</vt:lpstr>
      <vt:lpstr>Clasificación (ciegos)</vt:lpstr>
      <vt:lpstr>Clasificación (ciegos vs baja visión)</vt:lpstr>
      <vt:lpstr>Algunas patologías visuales</vt:lpstr>
      <vt:lpstr>Patologías que afectan a la AV</vt:lpstr>
      <vt:lpstr>Patologías que afectan al CV</vt:lpstr>
      <vt:lpstr>Otras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Discapacidad Visual:  Concepto y Clasificación</dc:title>
  <dc:creator>Vicenta Avila Clemente</dc:creator>
  <cp:lastModifiedBy>Vicenta Avila Clemente</cp:lastModifiedBy>
  <cp:revision>43</cp:revision>
  <dcterms:created xsi:type="dcterms:W3CDTF">2023-03-10T10:34:57Z</dcterms:created>
  <dcterms:modified xsi:type="dcterms:W3CDTF">2023-07-24T20:09:36Z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0x010100CEE4E76FD5608D4AA5A77436078930D4</vt:lpwstr>
  </property>
  <property fmtid="{D5CDD505-2E9C-101B-9397-08002B2CF9AE}" pid="3" name="MediaServiceImageTags">
    <vt:lpwstr/>
  </property>
  <property fmtid="{D5CDD505-2E9C-101B-9397-08002B2CF9AE}" pid="4" name="_MarkAsFinal">
    <vt:bool>true</vt:bool>
  </property>
</Properties>
</file>